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DynaPuff"/>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ynaPuff-bold.fntdata"/><Relationship Id="rId30" Type="http://schemas.openxmlformats.org/officeDocument/2006/relationships/font" Target="fonts/DynaPuff-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37769d152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537769d152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37769d152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3537769d152_2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57e94928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3557e94928d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37769d15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3537769d152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537769d152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3537769d152_2_1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537769d1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3537769d152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537769d15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3537769d152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537769d15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3537769d152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5414b617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35414b6173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5414b6173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35414b61739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414b6173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g35414b6173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37769d152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537769d152_2_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537769d15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3537769d152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537769d152_2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3537769d152_2_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556e72983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g3556e729832_1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537769d152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g3537769d152_2_1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37769d152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537769d152_2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56e72983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3556e729832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37769d1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537769d15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56e72983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3556e729832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56e72983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3556e729832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56e729832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3556e729832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37769d152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3537769d152_2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hyperlink" Target="https://universe.roboflow.com/braille-lq5eh/braille-detection" TargetMode="External"/><Relationship Id="rId6" Type="http://schemas.openxmlformats.org/officeDocument/2006/relationships/hyperlink" Target="https://www.kaggle.com/datasets/shanks0465/braille-character-dataset" TargetMode="External"/><Relationship Id="rId7" Type="http://schemas.openxmlformats.org/officeDocument/2006/relationships/hyperlink" Target="https://github.com/IlyaOvodov/AngelinaDataset" TargetMode="External"/><Relationship Id="rId8"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hyperlink" Target="https://github.com/Aritra8438/braille-utils/blob/main/yolo.ipyn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hyperlink" Target="https://github.com/Aritra8438/braille-utils/blob/main/Dockerfile" TargetMode="External"/><Relationship Id="rId8" Type="http://schemas.openxmlformats.org/officeDocument/2006/relationships/hyperlink" Target="https://hub.docker.com/repository/docker/aritra8438/braille-uti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hyperlink" Target="https://github.com/Aritra8438/braille-utils/blob/main/.github/workflows/coverage.yaml" TargetMode="External"/><Relationship Id="rId8" Type="http://schemas.openxmlformats.org/officeDocument/2006/relationships/hyperlink" Target="https://app.codecov.io/gh/Aritra8438/braille-uti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hyperlink" Target="https://hub.docker.com/r/aritra8438/braille-utils" TargetMode="External"/><Relationship Id="rId6" Type="http://schemas.openxmlformats.org/officeDocument/2006/relationships/hyperlink" Target="https://huggingface.co/spaces/Aritra8438/braille-utils" TargetMode="External"/><Relationship Id="rId7" Type="http://schemas.openxmlformats.org/officeDocument/2006/relationships/hyperlink" Target="https://braille-utils.onrender.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s://github.com/Aritra8438/braille-utils" TargetMode="External"/><Relationship Id="rId4" Type="http://schemas.openxmlformats.org/officeDocument/2006/relationships/hyperlink" Target="https://github.com/Aritra8438/braille-utils" TargetMode="External"/><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hyperlink" Target="https://en.wikipedia.org/wiki/Braille" TargetMode="External"/><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aritra8438-braille-utils.hf.space/" TargetMode="External"/><Relationship Id="rId4" Type="http://schemas.openxmlformats.org/officeDocument/2006/relationships/hyperlink" Target="https://aritra8438-braille-utils.hf.space/" TargetMode="External"/><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s://github.com/JaidedAI/EasyOCR" TargetMode="External"/><Relationship Id="rId5" Type="http://schemas.openxmlformats.org/officeDocument/2006/relationships/image" Target="../media/image10.png"/><Relationship Id="rId6" Type="http://schemas.openxmlformats.org/officeDocument/2006/relationships/hyperlink" Target="https://docs.ultralytics.com/" TargetMode="External"/><Relationship Id="rId7" Type="http://schemas.openxmlformats.org/officeDocument/2006/relationships/hyperlink" Target="https://docs.ultralytics.com/models/yolo1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128" name="Shape 128"/>
        <p:cNvGrpSpPr/>
        <p:nvPr/>
      </p:nvGrpSpPr>
      <p:grpSpPr>
        <a:xfrm>
          <a:off x="0" y="0"/>
          <a:ext cx="0" cy="0"/>
          <a:chOff x="0" y="0"/>
          <a:chExt cx="0" cy="0"/>
        </a:xfrm>
      </p:grpSpPr>
      <p:sp>
        <p:nvSpPr>
          <p:cNvPr id="129" name="Google Shape;129;p25"/>
          <p:cNvSpPr/>
          <p:nvPr/>
        </p:nvSpPr>
        <p:spPr>
          <a:xfrm>
            <a:off x="-332131" y="3338752"/>
            <a:ext cx="3051554" cy="2057400"/>
          </a:xfrm>
          <a:custGeom>
            <a:rect b="b" l="l" r="r" t="t"/>
            <a:pathLst>
              <a:path extrusionOk="0" h="4114800" w="6103108">
                <a:moveTo>
                  <a:pt x="0" y="0"/>
                </a:moveTo>
                <a:lnTo>
                  <a:pt x="6103109" y="0"/>
                </a:lnTo>
                <a:lnTo>
                  <a:pt x="6103109" y="4114800"/>
                </a:lnTo>
                <a:lnTo>
                  <a:pt x="0" y="4114800"/>
                </a:lnTo>
                <a:lnTo>
                  <a:pt x="0" y="0"/>
                </a:lnTo>
                <a:close/>
              </a:path>
            </a:pathLst>
          </a:custGeom>
          <a:blipFill rotWithShape="1">
            <a:blip r:embed="rId3">
              <a:alphaModFix/>
            </a:blip>
            <a:stretch>
              <a:fillRect b="0" l="0" r="0" t="0"/>
            </a:stretch>
          </a:blipFill>
          <a:ln>
            <a:noFill/>
          </a:ln>
        </p:spPr>
      </p:sp>
      <p:sp>
        <p:nvSpPr>
          <p:cNvPr id="130" name="Google Shape;130;p25"/>
          <p:cNvSpPr/>
          <p:nvPr/>
        </p:nvSpPr>
        <p:spPr>
          <a:xfrm rot="10800000">
            <a:off x="6092446" y="-5143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3">
              <a:alphaModFix/>
            </a:blip>
            <a:stretch>
              <a:fillRect b="0" l="0" r="0" t="0"/>
            </a:stretch>
          </a:blipFill>
          <a:ln>
            <a:noFill/>
          </a:ln>
        </p:spPr>
      </p:sp>
      <p:sp>
        <p:nvSpPr>
          <p:cNvPr id="131" name="Google Shape;131;p25"/>
          <p:cNvSpPr txBox="1"/>
          <p:nvPr/>
        </p:nvSpPr>
        <p:spPr>
          <a:xfrm>
            <a:off x="2506639" y="3687029"/>
            <a:ext cx="4130700" cy="338700"/>
          </a:xfrm>
          <a:prstGeom prst="rect">
            <a:avLst/>
          </a:prstGeom>
          <a:noFill/>
          <a:ln>
            <a:noFill/>
          </a:ln>
        </p:spPr>
        <p:txBody>
          <a:bodyPr anchorCtr="0" anchor="t" bIns="0" lIns="0" spcFirstLastPara="1" rIns="0" wrap="square" tIns="0">
            <a:spAutoFit/>
          </a:bodyPr>
          <a:lstStyle/>
          <a:p>
            <a:pPr indent="0" lvl="0" marL="0" marR="0" rtl="0" algn="ctr">
              <a:lnSpc>
                <a:spcPct val="150027"/>
              </a:lnSpc>
              <a:spcBef>
                <a:spcPts val="0"/>
              </a:spcBef>
              <a:spcAft>
                <a:spcPts val="0"/>
              </a:spcAft>
              <a:buNone/>
            </a:pPr>
            <a:r>
              <a:rPr b="0" i="0" lang="en" sz="2200" u="none" cap="none" strike="noStrike">
                <a:solidFill>
                  <a:schemeClr val="accent4"/>
                </a:solidFill>
                <a:latin typeface="DynaPuff"/>
                <a:ea typeface="DynaPuff"/>
                <a:cs typeface="DynaPuff"/>
                <a:sym typeface="DynaPuff"/>
              </a:rPr>
              <a:t>Presented  by  </a:t>
            </a:r>
            <a:r>
              <a:rPr lang="en" sz="2200">
                <a:solidFill>
                  <a:schemeClr val="accent4"/>
                </a:solidFill>
                <a:latin typeface="DynaPuff"/>
                <a:ea typeface="DynaPuff"/>
                <a:cs typeface="DynaPuff"/>
                <a:sym typeface="DynaPuff"/>
              </a:rPr>
              <a:t>Team  Seaslug</a:t>
            </a:r>
            <a:endParaRPr sz="1100">
              <a:solidFill>
                <a:schemeClr val="accent4"/>
              </a:solidFill>
            </a:endParaRPr>
          </a:p>
        </p:txBody>
      </p:sp>
      <p:sp>
        <p:nvSpPr>
          <p:cNvPr id="132" name="Google Shape;132;p25"/>
          <p:cNvSpPr/>
          <p:nvPr/>
        </p:nvSpPr>
        <p:spPr>
          <a:xfrm>
            <a:off x="7127412" y="-2275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4">
              <a:alphaModFix/>
            </a:blip>
            <a:stretch>
              <a:fillRect b="0" l="0" r="0" t="0"/>
            </a:stretch>
          </a:blipFill>
          <a:ln>
            <a:noFill/>
          </a:ln>
        </p:spPr>
      </p:sp>
      <p:sp>
        <p:nvSpPr>
          <p:cNvPr id="133" name="Google Shape;133;p25"/>
          <p:cNvSpPr/>
          <p:nvPr/>
        </p:nvSpPr>
        <p:spPr>
          <a:xfrm>
            <a:off x="286302" y="3021806"/>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5">
              <a:alphaModFix/>
            </a:blip>
            <a:stretch>
              <a:fillRect b="0" l="0" r="0" t="0"/>
            </a:stretch>
          </a:blipFill>
          <a:ln>
            <a:noFill/>
          </a:ln>
        </p:spPr>
      </p:sp>
      <p:sp>
        <p:nvSpPr>
          <p:cNvPr id="134" name="Google Shape;134;p25"/>
          <p:cNvSpPr txBox="1"/>
          <p:nvPr/>
        </p:nvSpPr>
        <p:spPr>
          <a:xfrm>
            <a:off x="911997" y="2396430"/>
            <a:ext cx="7320000" cy="106200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lang="en" sz="6900">
                <a:latin typeface="DynaPuff"/>
                <a:ea typeface="DynaPuff"/>
                <a:cs typeface="DynaPuff"/>
                <a:sym typeface="DynaPuff"/>
              </a:rPr>
              <a:t>Translator</a:t>
            </a:r>
            <a:endParaRPr sz="700"/>
          </a:p>
        </p:txBody>
      </p:sp>
      <p:sp>
        <p:nvSpPr>
          <p:cNvPr id="135" name="Google Shape;135;p25"/>
          <p:cNvSpPr txBox="1"/>
          <p:nvPr/>
        </p:nvSpPr>
        <p:spPr>
          <a:xfrm>
            <a:off x="497400" y="1140650"/>
            <a:ext cx="8149200" cy="1123500"/>
          </a:xfrm>
          <a:prstGeom prst="rect">
            <a:avLst/>
          </a:prstGeom>
          <a:noFill/>
          <a:ln>
            <a:noFill/>
          </a:ln>
        </p:spPr>
        <p:txBody>
          <a:bodyPr anchorCtr="0" anchor="t" bIns="0" lIns="0" spcFirstLastPara="1" rIns="0" wrap="square" tIns="0">
            <a:spAutoFit/>
          </a:bodyPr>
          <a:lstStyle/>
          <a:p>
            <a:pPr indent="0" lvl="0" marL="0" marR="0" rtl="0" algn="ctr">
              <a:lnSpc>
                <a:spcPct val="120001"/>
              </a:lnSpc>
              <a:spcBef>
                <a:spcPts val="0"/>
              </a:spcBef>
              <a:spcAft>
                <a:spcPts val="0"/>
              </a:spcAft>
              <a:buNone/>
            </a:pPr>
            <a:r>
              <a:rPr lang="en" sz="7300">
                <a:latin typeface="DynaPuff"/>
                <a:ea typeface="DynaPuff"/>
                <a:cs typeface="DynaPuff"/>
                <a:sym typeface="DynaPuff"/>
              </a:rPr>
              <a:t>Braille    English </a:t>
            </a:r>
            <a:r>
              <a:rPr b="0" i="0" lang="en" sz="7300" u="none" cap="none" strike="noStrike">
                <a:solidFill>
                  <a:srgbClr val="000000"/>
                </a:solidFill>
                <a:latin typeface="DynaPuff"/>
                <a:ea typeface="DynaPuff"/>
                <a:cs typeface="DynaPuff"/>
                <a:sym typeface="DynaPuff"/>
              </a:rPr>
              <a:t> </a:t>
            </a:r>
            <a:endParaRPr sz="100"/>
          </a:p>
        </p:txBody>
      </p:sp>
      <p:sp>
        <p:nvSpPr>
          <p:cNvPr id="136" name="Google Shape;136;p25"/>
          <p:cNvSpPr/>
          <p:nvPr/>
        </p:nvSpPr>
        <p:spPr>
          <a:xfrm flipH="1" rot="10800000">
            <a:off x="0" y="0"/>
            <a:ext cx="2057400" cy="2057400"/>
          </a:xfrm>
          <a:custGeom>
            <a:rect b="b" l="l" r="r" t="t"/>
            <a:pathLst>
              <a:path extrusionOk="0" h="4114800" w="4114800">
                <a:moveTo>
                  <a:pt x="0" y="4114800"/>
                </a:moveTo>
                <a:lnTo>
                  <a:pt x="4114800" y="4114800"/>
                </a:lnTo>
                <a:lnTo>
                  <a:pt x="4114800" y="0"/>
                </a:lnTo>
                <a:lnTo>
                  <a:pt x="0" y="0"/>
                </a:lnTo>
                <a:lnTo>
                  <a:pt x="0" y="4114800"/>
                </a:lnTo>
                <a:close/>
              </a:path>
            </a:pathLst>
          </a:custGeom>
          <a:blipFill rotWithShape="1">
            <a:blip r:embed="rId6">
              <a:alphaModFix/>
            </a:blip>
            <a:stretch>
              <a:fillRect b="0" l="0" r="0" t="0"/>
            </a:stretch>
          </a:blipFill>
          <a:ln>
            <a:noFill/>
          </a:ln>
        </p:spPr>
      </p:sp>
      <p:sp>
        <p:nvSpPr>
          <p:cNvPr id="137" name="Google Shape;137;p25"/>
          <p:cNvSpPr/>
          <p:nvPr/>
        </p:nvSpPr>
        <p:spPr>
          <a:xfrm flipH="1">
            <a:off x="7209055" y="3086100"/>
            <a:ext cx="2057400" cy="2057400"/>
          </a:xfrm>
          <a:custGeom>
            <a:rect b="b" l="l" r="r" t="t"/>
            <a:pathLst>
              <a:path extrusionOk="0" h="4114800" w="4114800">
                <a:moveTo>
                  <a:pt x="4114800" y="0"/>
                </a:moveTo>
                <a:lnTo>
                  <a:pt x="0" y="0"/>
                </a:lnTo>
                <a:lnTo>
                  <a:pt x="0" y="4114800"/>
                </a:lnTo>
                <a:lnTo>
                  <a:pt x="4114800" y="4114800"/>
                </a:lnTo>
                <a:lnTo>
                  <a:pt x="4114800" y="0"/>
                </a:lnTo>
                <a:close/>
              </a:path>
            </a:pathLst>
          </a:custGeom>
          <a:blipFill rotWithShape="1">
            <a:blip r:embed="rId6">
              <a:alphaModFix/>
            </a:blip>
            <a:stretch>
              <a:fillRect b="0" l="0" r="0" t="0"/>
            </a:stretch>
          </a:blipFill>
          <a:ln>
            <a:noFill/>
          </a:ln>
        </p:spPr>
      </p:sp>
      <p:sp>
        <p:nvSpPr>
          <p:cNvPr id="138" name="Google Shape;138;p25"/>
          <p:cNvSpPr/>
          <p:nvPr/>
        </p:nvSpPr>
        <p:spPr>
          <a:xfrm>
            <a:off x="4180850" y="1583000"/>
            <a:ext cx="553200" cy="238800"/>
          </a:xfrm>
          <a:prstGeom prst="leftRigh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226" name="Shape 226"/>
        <p:cNvGrpSpPr/>
        <p:nvPr/>
      </p:nvGrpSpPr>
      <p:grpSpPr>
        <a:xfrm>
          <a:off x="0" y="0"/>
          <a:ext cx="0" cy="0"/>
          <a:chOff x="0" y="0"/>
          <a:chExt cx="0" cy="0"/>
        </a:xfrm>
      </p:grpSpPr>
      <p:sp>
        <p:nvSpPr>
          <p:cNvPr id="227" name="Google Shape;227;p34"/>
          <p:cNvSpPr/>
          <p:nvPr/>
        </p:nvSpPr>
        <p:spPr>
          <a:xfrm>
            <a:off x="2151364" y="1546980"/>
            <a:ext cx="449277" cy="447644"/>
          </a:xfrm>
          <a:custGeom>
            <a:rect b="b" l="l" r="r" t="t"/>
            <a:pathLst>
              <a:path extrusionOk="0" h="895287" w="898554">
                <a:moveTo>
                  <a:pt x="0" y="0"/>
                </a:moveTo>
                <a:lnTo>
                  <a:pt x="898554" y="0"/>
                </a:lnTo>
                <a:lnTo>
                  <a:pt x="898554" y="895287"/>
                </a:lnTo>
                <a:lnTo>
                  <a:pt x="0" y="895287"/>
                </a:lnTo>
                <a:lnTo>
                  <a:pt x="0" y="0"/>
                </a:lnTo>
                <a:close/>
              </a:path>
            </a:pathLst>
          </a:custGeom>
          <a:blipFill rotWithShape="1">
            <a:blip r:embed="rId3">
              <a:alphaModFix/>
            </a:blip>
            <a:stretch>
              <a:fillRect b="0" l="0" r="0" t="0"/>
            </a:stretch>
          </a:blipFill>
          <a:ln>
            <a:noFill/>
          </a:ln>
        </p:spPr>
      </p:sp>
      <p:sp>
        <p:nvSpPr>
          <p:cNvPr id="228" name="Google Shape;228;p34"/>
          <p:cNvSpPr/>
          <p:nvPr/>
        </p:nvSpPr>
        <p:spPr>
          <a:xfrm>
            <a:off x="4480862" y="1537455"/>
            <a:ext cx="449277" cy="447644"/>
          </a:xfrm>
          <a:custGeom>
            <a:rect b="b" l="l" r="r" t="t"/>
            <a:pathLst>
              <a:path extrusionOk="0" h="895287" w="898554">
                <a:moveTo>
                  <a:pt x="0" y="0"/>
                </a:moveTo>
                <a:lnTo>
                  <a:pt x="898554" y="0"/>
                </a:lnTo>
                <a:lnTo>
                  <a:pt x="898554" y="895287"/>
                </a:lnTo>
                <a:lnTo>
                  <a:pt x="0" y="895287"/>
                </a:lnTo>
                <a:lnTo>
                  <a:pt x="0" y="0"/>
                </a:lnTo>
                <a:close/>
              </a:path>
            </a:pathLst>
          </a:custGeom>
          <a:blipFill rotWithShape="1">
            <a:blip r:embed="rId3">
              <a:alphaModFix/>
            </a:blip>
            <a:stretch>
              <a:fillRect b="0" l="0" r="0" t="0"/>
            </a:stretch>
          </a:blipFill>
          <a:ln>
            <a:noFill/>
          </a:ln>
        </p:spPr>
      </p:sp>
      <p:sp>
        <p:nvSpPr>
          <p:cNvPr id="229" name="Google Shape;229;p34"/>
          <p:cNvSpPr/>
          <p:nvPr/>
        </p:nvSpPr>
        <p:spPr>
          <a:xfrm>
            <a:off x="6543359" y="1546980"/>
            <a:ext cx="449277" cy="447644"/>
          </a:xfrm>
          <a:custGeom>
            <a:rect b="b" l="l" r="r" t="t"/>
            <a:pathLst>
              <a:path extrusionOk="0" h="895287" w="898554">
                <a:moveTo>
                  <a:pt x="0" y="0"/>
                </a:moveTo>
                <a:lnTo>
                  <a:pt x="898554" y="0"/>
                </a:lnTo>
                <a:lnTo>
                  <a:pt x="898554" y="895287"/>
                </a:lnTo>
                <a:lnTo>
                  <a:pt x="0" y="895287"/>
                </a:lnTo>
                <a:lnTo>
                  <a:pt x="0" y="0"/>
                </a:lnTo>
                <a:close/>
              </a:path>
            </a:pathLst>
          </a:custGeom>
          <a:blipFill rotWithShape="1">
            <a:blip r:embed="rId3">
              <a:alphaModFix/>
            </a:blip>
            <a:stretch>
              <a:fillRect b="0" l="0" r="0" t="0"/>
            </a:stretch>
          </a:blipFill>
          <a:ln>
            <a:noFill/>
          </a:ln>
        </p:spPr>
      </p:sp>
      <p:cxnSp>
        <p:nvCxnSpPr>
          <p:cNvPr id="230" name="Google Shape;230;p34"/>
          <p:cNvCxnSpPr/>
          <p:nvPr/>
        </p:nvCxnSpPr>
        <p:spPr>
          <a:xfrm flipH="1" rot="10800000">
            <a:off x="2600641" y="1761277"/>
            <a:ext cx="1880221" cy="9525"/>
          </a:xfrm>
          <a:prstGeom prst="straightConnector1">
            <a:avLst/>
          </a:prstGeom>
          <a:noFill/>
          <a:ln cap="flat" cmpd="sng" w="38100">
            <a:solidFill>
              <a:srgbClr val="000000"/>
            </a:solidFill>
            <a:prstDash val="solid"/>
            <a:round/>
            <a:headEnd len="sm" w="sm" type="none"/>
            <a:tailEnd len="sm" w="sm" type="none"/>
          </a:ln>
        </p:spPr>
      </p:cxnSp>
      <p:cxnSp>
        <p:nvCxnSpPr>
          <p:cNvPr id="231" name="Google Shape;231;p34"/>
          <p:cNvCxnSpPr/>
          <p:nvPr/>
        </p:nvCxnSpPr>
        <p:spPr>
          <a:xfrm>
            <a:off x="4930139" y="1762441"/>
            <a:ext cx="1613220" cy="8361"/>
          </a:xfrm>
          <a:prstGeom prst="straightConnector1">
            <a:avLst/>
          </a:prstGeom>
          <a:noFill/>
          <a:ln cap="flat" cmpd="sng" w="38100">
            <a:solidFill>
              <a:srgbClr val="000000"/>
            </a:solidFill>
            <a:prstDash val="solid"/>
            <a:round/>
            <a:headEnd len="sm" w="sm" type="none"/>
            <a:tailEnd len="sm" w="sm" type="none"/>
          </a:ln>
        </p:spPr>
      </p:cxnSp>
      <p:sp>
        <p:nvSpPr>
          <p:cNvPr id="232" name="Google Shape;232;p34"/>
          <p:cNvSpPr txBox="1"/>
          <p:nvPr/>
        </p:nvSpPr>
        <p:spPr>
          <a:xfrm>
            <a:off x="3090481" y="860403"/>
            <a:ext cx="2963100" cy="477300"/>
          </a:xfrm>
          <a:prstGeom prst="rect">
            <a:avLst/>
          </a:prstGeom>
          <a:noFill/>
          <a:ln>
            <a:noFill/>
          </a:ln>
        </p:spPr>
        <p:txBody>
          <a:bodyPr anchorCtr="0" anchor="t" bIns="0" lIns="0" spcFirstLastPara="1" rIns="0" wrap="square" tIns="0">
            <a:spAutoFit/>
          </a:bodyPr>
          <a:lstStyle/>
          <a:p>
            <a:pPr indent="0" lvl="0" marL="0" marR="0" rtl="0" algn="ctr">
              <a:lnSpc>
                <a:spcPct val="120009"/>
              </a:lnSpc>
              <a:spcBef>
                <a:spcPts val="0"/>
              </a:spcBef>
              <a:spcAft>
                <a:spcPts val="0"/>
              </a:spcAft>
              <a:buNone/>
            </a:pPr>
            <a:r>
              <a:rPr b="1" lang="en" sz="3100">
                <a:latin typeface="DynaPuff"/>
                <a:ea typeface="DynaPuff"/>
                <a:cs typeface="DynaPuff"/>
                <a:sym typeface="DynaPuff"/>
              </a:rPr>
              <a:t>Yolo Dataset</a:t>
            </a:r>
            <a:endParaRPr sz="700"/>
          </a:p>
        </p:txBody>
      </p:sp>
      <p:sp>
        <p:nvSpPr>
          <p:cNvPr id="233" name="Google Shape;233;p34"/>
          <p:cNvSpPr/>
          <p:nvPr/>
        </p:nvSpPr>
        <p:spPr>
          <a:xfrm rot="1176912">
            <a:off x="5967219" y="2313747"/>
            <a:ext cx="2199395" cy="2098626"/>
          </a:xfrm>
          <a:custGeom>
            <a:rect b="b" l="l" r="r" t="t"/>
            <a:pathLst>
              <a:path extrusionOk="0" h="4206041" w="4408001">
                <a:moveTo>
                  <a:pt x="0" y="0"/>
                </a:moveTo>
                <a:lnTo>
                  <a:pt x="4408002" y="0"/>
                </a:lnTo>
                <a:lnTo>
                  <a:pt x="4408002" y="4206041"/>
                </a:lnTo>
                <a:lnTo>
                  <a:pt x="0" y="4206041"/>
                </a:lnTo>
                <a:lnTo>
                  <a:pt x="0" y="0"/>
                </a:lnTo>
                <a:close/>
              </a:path>
            </a:pathLst>
          </a:custGeom>
          <a:blipFill rotWithShape="1">
            <a:blip r:embed="rId4">
              <a:alphaModFix/>
            </a:blip>
            <a:stretch>
              <a:fillRect b="0" l="0" r="0" t="0"/>
            </a:stretch>
          </a:blipFill>
          <a:ln>
            <a:noFill/>
          </a:ln>
        </p:spPr>
      </p:sp>
      <p:sp>
        <p:nvSpPr>
          <p:cNvPr id="234" name="Google Shape;234;p34"/>
          <p:cNvSpPr/>
          <p:nvPr/>
        </p:nvSpPr>
        <p:spPr>
          <a:xfrm rot="1175679">
            <a:off x="3469999" y="2314146"/>
            <a:ext cx="2204000" cy="2103021"/>
          </a:xfrm>
          <a:custGeom>
            <a:rect b="b" l="l" r="r" t="t"/>
            <a:pathLst>
              <a:path extrusionOk="0" h="4206041" w="4408001">
                <a:moveTo>
                  <a:pt x="0" y="0"/>
                </a:moveTo>
                <a:lnTo>
                  <a:pt x="4408002" y="0"/>
                </a:lnTo>
                <a:lnTo>
                  <a:pt x="4408002" y="4206041"/>
                </a:lnTo>
                <a:lnTo>
                  <a:pt x="0" y="4206041"/>
                </a:lnTo>
                <a:lnTo>
                  <a:pt x="0" y="0"/>
                </a:lnTo>
                <a:close/>
              </a:path>
            </a:pathLst>
          </a:custGeom>
          <a:blipFill rotWithShape="1">
            <a:blip r:embed="rId4">
              <a:alphaModFix/>
            </a:blip>
            <a:stretch>
              <a:fillRect b="0" l="0" r="0" t="0"/>
            </a:stretch>
          </a:blipFill>
          <a:ln>
            <a:noFill/>
          </a:ln>
        </p:spPr>
      </p:sp>
      <p:sp>
        <p:nvSpPr>
          <p:cNvPr id="235" name="Google Shape;235;p34"/>
          <p:cNvSpPr/>
          <p:nvPr/>
        </p:nvSpPr>
        <p:spPr>
          <a:xfrm rot="1175679">
            <a:off x="1049364" y="2314146"/>
            <a:ext cx="2204000" cy="2103021"/>
          </a:xfrm>
          <a:custGeom>
            <a:rect b="b" l="l" r="r" t="t"/>
            <a:pathLst>
              <a:path extrusionOk="0" h="4206041" w="4408001">
                <a:moveTo>
                  <a:pt x="0" y="0"/>
                </a:moveTo>
                <a:lnTo>
                  <a:pt x="4408002" y="0"/>
                </a:lnTo>
                <a:lnTo>
                  <a:pt x="4408002" y="4206041"/>
                </a:lnTo>
                <a:lnTo>
                  <a:pt x="0" y="4206041"/>
                </a:lnTo>
                <a:lnTo>
                  <a:pt x="0" y="0"/>
                </a:lnTo>
                <a:close/>
              </a:path>
            </a:pathLst>
          </a:custGeom>
          <a:blipFill rotWithShape="1">
            <a:blip r:embed="rId4">
              <a:alphaModFix/>
            </a:blip>
            <a:stretch>
              <a:fillRect b="0" l="0" r="0" t="0"/>
            </a:stretch>
          </a:blipFill>
          <a:ln>
            <a:noFill/>
          </a:ln>
        </p:spPr>
      </p:sp>
      <p:sp>
        <p:nvSpPr>
          <p:cNvPr id="236" name="Google Shape;236;p34"/>
          <p:cNvSpPr txBox="1"/>
          <p:nvPr/>
        </p:nvSpPr>
        <p:spPr>
          <a:xfrm>
            <a:off x="6371371" y="2705014"/>
            <a:ext cx="1391100" cy="994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1700">
                <a:solidFill>
                  <a:schemeClr val="accent1"/>
                </a:solidFill>
                <a:uFill>
                  <a:noFill/>
                </a:uFill>
                <a:latin typeface="DynaPuff"/>
                <a:ea typeface="DynaPuff"/>
                <a:cs typeface="DynaPuff"/>
                <a:sym typeface="DynaPuff"/>
                <a:hlinkClick r:id="rId5">
                  <a:extLst>
                    <a:ext uri="{A12FA001-AC4F-418D-AE19-62706E023703}">
                      <ahyp:hlinkClr val="tx"/>
                    </a:ext>
                  </a:extLst>
                </a:hlinkClick>
              </a:rPr>
              <a:t>Braille Detection Dataset</a:t>
            </a:r>
            <a:endParaRPr sz="1800">
              <a:solidFill>
                <a:schemeClr val="accent5"/>
              </a:solidFill>
            </a:endParaRPr>
          </a:p>
        </p:txBody>
      </p:sp>
      <p:sp>
        <p:nvSpPr>
          <p:cNvPr id="237" name="Google Shape;237;p34"/>
          <p:cNvSpPr txBox="1"/>
          <p:nvPr/>
        </p:nvSpPr>
        <p:spPr>
          <a:xfrm>
            <a:off x="3876462" y="2705013"/>
            <a:ext cx="1391100" cy="1360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1700">
                <a:solidFill>
                  <a:schemeClr val="accent1"/>
                </a:solidFill>
                <a:uFill>
                  <a:noFill/>
                </a:uFill>
                <a:latin typeface="DynaPuff"/>
                <a:ea typeface="DynaPuff"/>
                <a:cs typeface="DynaPuff"/>
                <a:sym typeface="DynaPuff"/>
                <a:hlinkClick r:id="rId6">
                  <a:extLst>
                    <a:ext uri="{A12FA001-AC4F-418D-AE19-62706E023703}">
                      <ahyp:hlinkClr val="tx"/>
                    </a:ext>
                  </a:extLst>
                </a:hlinkClick>
              </a:rPr>
              <a:t>Kaggle Braille Character Dataset</a:t>
            </a:r>
            <a:endParaRPr sz="1800">
              <a:solidFill>
                <a:schemeClr val="accent5"/>
              </a:solidFill>
            </a:endParaRPr>
          </a:p>
        </p:txBody>
      </p:sp>
      <p:sp>
        <p:nvSpPr>
          <p:cNvPr id="238" name="Google Shape;238;p34"/>
          <p:cNvSpPr txBox="1"/>
          <p:nvPr/>
        </p:nvSpPr>
        <p:spPr>
          <a:xfrm>
            <a:off x="1474725" y="2705031"/>
            <a:ext cx="1391100" cy="1360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Font typeface="Arial"/>
              <a:buNone/>
            </a:pPr>
            <a:r>
              <a:rPr lang="en" sz="1700">
                <a:solidFill>
                  <a:schemeClr val="accent1"/>
                </a:solidFill>
                <a:uFill>
                  <a:noFill/>
                </a:uFill>
                <a:latin typeface="DynaPuff"/>
                <a:ea typeface="DynaPuff"/>
                <a:cs typeface="DynaPuff"/>
                <a:sym typeface="DynaPuff"/>
                <a:hlinkClick r:id="rId7">
                  <a:extLst>
                    <a:ext uri="{A12FA001-AC4F-418D-AE19-62706E023703}">
                      <ahyp:hlinkClr val="tx"/>
                    </a:ext>
                  </a:extLst>
                </a:hlinkClick>
              </a:rPr>
              <a:t>Angelina Braille Character Dataset</a:t>
            </a:r>
            <a:endParaRPr>
              <a:solidFill>
                <a:schemeClr val="accent5"/>
              </a:solidFill>
            </a:endParaRPr>
          </a:p>
        </p:txBody>
      </p:sp>
      <p:sp>
        <p:nvSpPr>
          <p:cNvPr id="239" name="Google Shape;239;p34"/>
          <p:cNvSpPr/>
          <p:nvPr/>
        </p:nvSpPr>
        <p:spPr>
          <a:xfrm flipH="1" rot="10800000">
            <a:off x="-125111" y="-51931"/>
            <a:ext cx="2057400" cy="2057400"/>
          </a:xfrm>
          <a:custGeom>
            <a:rect b="b" l="l" r="r" t="t"/>
            <a:pathLst>
              <a:path extrusionOk="0" h="4114800" w="4114800">
                <a:moveTo>
                  <a:pt x="0" y="4114800"/>
                </a:moveTo>
                <a:lnTo>
                  <a:pt x="4114800" y="4114800"/>
                </a:lnTo>
                <a:lnTo>
                  <a:pt x="4114800" y="0"/>
                </a:lnTo>
                <a:lnTo>
                  <a:pt x="0" y="0"/>
                </a:lnTo>
                <a:lnTo>
                  <a:pt x="0" y="4114800"/>
                </a:lnTo>
                <a:close/>
              </a:path>
            </a:pathLst>
          </a:custGeom>
          <a:blipFill rotWithShape="1">
            <a:blip r:embed="rId8">
              <a:alphaModFix/>
            </a:blip>
            <a:stretch>
              <a:fillRect b="0" l="0" r="0" t="0"/>
            </a:stretch>
          </a:blipFill>
          <a:ln>
            <a:noFill/>
          </a:ln>
        </p:spPr>
      </p:sp>
      <p:sp>
        <p:nvSpPr>
          <p:cNvPr id="240" name="Google Shape;240;p34"/>
          <p:cNvSpPr/>
          <p:nvPr/>
        </p:nvSpPr>
        <p:spPr>
          <a:xfrm rot="10800000">
            <a:off x="7212570" y="0"/>
            <a:ext cx="2057400" cy="2057400"/>
          </a:xfrm>
          <a:custGeom>
            <a:rect b="b" l="l" r="r" t="t"/>
            <a:pathLst>
              <a:path extrusionOk="0" h="4114800" w="4114800">
                <a:moveTo>
                  <a:pt x="4114800" y="4114800"/>
                </a:moveTo>
                <a:lnTo>
                  <a:pt x="0" y="4114800"/>
                </a:lnTo>
                <a:lnTo>
                  <a:pt x="0" y="0"/>
                </a:lnTo>
                <a:lnTo>
                  <a:pt x="4114800" y="0"/>
                </a:lnTo>
                <a:lnTo>
                  <a:pt x="4114800" y="4114800"/>
                </a:lnTo>
                <a:close/>
              </a:path>
            </a:pathLst>
          </a:custGeom>
          <a:blipFill rotWithShape="1">
            <a:blip r:embed="rId8">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244" name="Shape 244"/>
        <p:cNvGrpSpPr/>
        <p:nvPr/>
      </p:nvGrpSpPr>
      <p:grpSpPr>
        <a:xfrm>
          <a:off x="0" y="0"/>
          <a:ext cx="0" cy="0"/>
          <a:chOff x="0" y="0"/>
          <a:chExt cx="0" cy="0"/>
        </a:xfrm>
      </p:grpSpPr>
      <p:sp>
        <p:nvSpPr>
          <p:cNvPr id="245" name="Google Shape;245;p35"/>
          <p:cNvSpPr/>
          <p:nvPr/>
        </p:nvSpPr>
        <p:spPr>
          <a:xfrm rot="10800000">
            <a:off x="6168646" y="-4381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3">
              <a:alphaModFix/>
            </a:blip>
            <a:stretch>
              <a:fillRect b="0" l="0" r="0" t="0"/>
            </a:stretch>
          </a:blipFill>
          <a:ln>
            <a:noFill/>
          </a:ln>
        </p:spPr>
      </p:sp>
      <p:sp>
        <p:nvSpPr>
          <p:cNvPr id="246" name="Google Shape;246;p35"/>
          <p:cNvSpPr/>
          <p:nvPr/>
        </p:nvSpPr>
        <p:spPr>
          <a:xfrm>
            <a:off x="-413367" y="3373970"/>
            <a:ext cx="3051554" cy="2057400"/>
          </a:xfrm>
          <a:custGeom>
            <a:rect b="b" l="l" r="r" t="t"/>
            <a:pathLst>
              <a:path extrusionOk="0" h="4114800" w="6103108">
                <a:moveTo>
                  <a:pt x="0" y="0"/>
                </a:moveTo>
                <a:lnTo>
                  <a:pt x="6103108" y="0"/>
                </a:lnTo>
                <a:lnTo>
                  <a:pt x="6103108" y="4114800"/>
                </a:lnTo>
                <a:lnTo>
                  <a:pt x="0" y="4114800"/>
                </a:lnTo>
                <a:lnTo>
                  <a:pt x="0" y="0"/>
                </a:lnTo>
                <a:close/>
              </a:path>
            </a:pathLst>
          </a:custGeom>
          <a:blipFill rotWithShape="1">
            <a:blip r:embed="rId3">
              <a:alphaModFix/>
            </a:blip>
            <a:stretch>
              <a:fillRect b="0" l="0" r="0" t="0"/>
            </a:stretch>
          </a:blipFill>
          <a:ln>
            <a:noFill/>
          </a:ln>
        </p:spPr>
      </p:sp>
      <p:sp>
        <p:nvSpPr>
          <p:cNvPr id="247" name="Google Shape;247;p35"/>
          <p:cNvSpPr/>
          <p:nvPr/>
        </p:nvSpPr>
        <p:spPr>
          <a:xfrm>
            <a:off x="0" y="0"/>
            <a:ext cx="8819738" cy="5153535"/>
          </a:xfrm>
          <a:custGeom>
            <a:rect b="b" l="l" r="r" t="t"/>
            <a:pathLst>
              <a:path extrusionOk="0" h="8809462" w="14111580">
                <a:moveTo>
                  <a:pt x="0" y="0"/>
                </a:moveTo>
                <a:lnTo>
                  <a:pt x="14111580" y="0"/>
                </a:lnTo>
                <a:lnTo>
                  <a:pt x="14111580" y="8809462"/>
                </a:lnTo>
                <a:lnTo>
                  <a:pt x="0" y="8809462"/>
                </a:lnTo>
                <a:lnTo>
                  <a:pt x="0" y="0"/>
                </a:lnTo>
                <a:close/>
              </a:path>
            </a:pathLst>
          </a:custGeom>
          <a:blipFill rotWithShape="1">
            <a:blip r:embed="rId4">
              <a:alphaModFix/>
            </a:blip>
            <a:stretch>
              <a:fillRect b="0" l="0" r="0" t="0"/>
            </a:stretch>
          </a:blipFill>
          <a:ln>
            <a:noFill/>
          </a:ln>
        </p:spPr>
      </p:sp>
      <p:sp>
        <p:nvSpPr>
          <p:cNvPr id="248" name="Google Shape;248;p35"/>
          <p:cNvSpPr txBox="1"/>
          <p:nvPr/>
        </p:nvSpPr>
        <p:spPr>
          <a:xfrm>
            <a:off x="1562850" y="47950"/>
            <a:ext cx="6099300" cy="415500"/>
          </a:xfrm>
          <a:prstGeom prst="rect">
            <a:avLst/>
          </a:prstGeom>
          <a:noFill/>
          <a:ln>
            <a:noFill/>
          </a:ln>
        </p:spPr>
        <p:txBody>
          <a:bodyPr anchorCtr="0" anchor="t" bIns="0" lIns="0" spcFirstLastPara="1" rIns="0" wrap="square" tIns="0">
            <a:spAutoFit/>
          </a:bodyPr>
          <a:lstStyle/>
          <a:p>
            <a:pPr indent="0" lvl="0" marL="914400" rtl="0" algn="just">
              <a:lnSpc>
                <a:spcPct val="129000"/>
              </a:lnSpc>
              <a:spcBef>
                <a:spcPts val="0"/>
              </a:spcBef>
              <a:spcAft>
                <a:spcPts val="0"/>
              </a:spcAft>
              <a:buNone/>
            </a:pPr>
            <a:r>
              <a:rPr lang="en" sz="2700">
                <a:solidFill>
                  <a:schemeClr val="dk1"/>
                </a:solidFill>
                <a:latin typeface="DynaPuff"/>
                <a:ea typeface="DynaPuff"/>
                <a:cs typeface="DynaPuff"/>
                <a:sym typeface="DynaPuff"/>
              </a:rPr>
              <a:t>Training the YOLO model</a:t>
            </a:r>
            <a:endParaRPr sz="1800"/>
          </a:p>
        </p:txBody>
      </p:sp>
      <p:sp>
        <p:nvSpPr>
          <p:cNvPr id="249" name="Google Shape;249;p35"/>
          <p:cNvSpPr txBox="1"/>
          <p:nvPr/>
        </p:nvSpPr>
        <p:spPr>
          <a:xfrm>
            <a:off x="2112107" y="2783216"/>
            <a:ext cx="4919700" cy="107700"/>
          </a:xfrm>
          <a:prstGeom prst="rect">
            <a:avLst/>
          </a:prstGeom>
          <a:noFill/>
          <a:ln>
            <a:noFill/>
          </a:ln>
        </p:spPr>
        <p:txBody>
          <a:bodyPr anchorCtr="0" anchor="t" bIns="0" lIns="0" spcFirstLastPara="1" rIns="0" wrap="square" tIns="0">
            <a:spAutoFit/>
          </a:bodyPr>
          <a:lstStyle/>
          <a:p>
            <a:pPr indent="0" lvl="0" marL="914400" marR="0" rtl="0" algn="just">
              <a:lnSpc>
                <a:spcPct val="129000"/>
              </a:lnSpc>
              <a:spcBef>
                <a:spcPts val="0"/>
              </a:spcBef>
              <a:spcAft>
                <a:spcPts val="0"/>
              </a:spcAft>
              <a:buNone/>
            </a:pPr>
            <a:r>
              <a:t/>
            </a:r>
            <a:endParaRPr sz="700"/>
          </a:p>
        </p:txBody>
      </p:sp>
      <p:sp>
        <p:nvSpPr>
          <p:cNvPr id="250" name="Google Shape;250;p35"/>
          <p:cNvSpPr/>
          <p:nvPr/>
        </p:nvSpPr>
        <p:spPr>
          <a:xfrm>
            <a:off x="8118012" y="-1513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5">
              <a:alphaModFix/>
            </a:blip>
            <a:stretch>
              <a:fillRect b="0" l="0" r="0" t="0"/>
            </a:stretch>
          </a:blipFill>
          <a:ln>
            <a:noFill/>
          </a:ln>
        </p:spPr>
      </p:sp>
      <p:sp>
        <p:nvSpPr>
          <p:cNvPr id="251" name="Google Shape;251;p35"/>
          <p:cNvSpPr txBox="1"/>
          <p:nvPr/>
        </p:nvSpPr>
        <p:spPr>
          <a:xfrm>
            <a:off x="932500" y="669358"/>
            <a:ext cx="7056900" cy="107700"/>
          </a:xfrm>
          <a:prstGeom prst="rect">
            <a:avLst/>
          </a:prstGeom>
          <a:noFill/>
          <a:ln>
            <a:noFill/>
          </a:ln>
        </p:spPr>
        <p:txBody>
          <a:bodyPr anchorCtr="0" anchor="t" bIns="0" lIns="0" spcFirstLastPara="1" rIns="0" wrap="square" tIns="0">
            <a:spAutoFit/>
          </a:bodyPr>
          <a:lstStyle/>
          <a:p>
            <a:pPr indent="0" lvl="0" marL="0" marR="0" rtl="0" algn="just">
              <a:lnSpc>
                <a:spcPct val="129000"/>
              </a:lnSpc>
              <a:spcBef>
                <a:spcPts val="0"/>
              </a:spcBef>
              <a:spcAft>
                <a:spcPts val="0"/>
              </a:spcAft>
              <a:buNone/>
            </a:pPr>
            <a:r>
              <a:t/>
            </a:r>
            <a:endParaRPr sz="700">
              <a:solidFill>
                <a:schemeClr val="accent2"/>
              </a:solidFill>
            </a:endParaRPr>
          </a:p>
        </p:txBody>
      </p:sp>
      <p:sp>
        <p:nvSpPr>
          <p:cNvPr id="252" name="Google Shape;252;p35"/>
          <p:cNvSpPr/>
          <p:nvPr/>
        </p:nvSpPr>
        <p:spPr>
          <a:xfrm>
            <a:off x="-480735" y="4276225"/>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6">
              <a:alphaModFix/>
            </a:blip>
            <a:stretch>
              <a:fillRect b="0" l="0" r="0" t="0"/>
            </a:stretch>
          </a:blipFill>
          <a:ln>
            <a:noFill/>
          </a:ln>
        </p:spPr>
      </p:sp>
      <p:sp>
        <p:nvSpPr>
          <p:cNvPr id="253" name="Google Shape;253;p35"/>
          <p:cNvSpPr txBox="1"/>
          <p:nvPr/>
        </p:nvSpPr>
        <p:spPr>
          <a:xfrm>
            <a:off x="285750" y="625525"/>
            <a:ext cx="8090700" cy="4186800"/>
          </a:xfrm>
          <a:prstGeom prst="rect">
            <a:avLst/>
          </a:prstGeom>
          <a:noFill/>
          <a:ln>
            <a:noFill/>
          </a:ln>
        </p:spPr>
        <p:txBody>
          <a:bodyPr anchorCtr="0" anchor="t" bIns="0" lIns="0" spcFirstLastPara="1" rIns="0" wrap="square" tIns="0">
            <a:spAutoFit/>
          </a:bodyPr>
          <a:lstStyle/>
          <a:p>
            <a:pPr indent="-336550" lvl="0" marL="457200" marR="0" rtl="0" algn="just">
              <a:lnSpc>
                <a:spcPct val="15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We have written a Kaggle notebook to </a:t>
            </a:r>
            <a:r>
              <a:rPr lang="en" sz="1700">
                <a:solidFill>
                  <a:schemeClr val="accent2"/>
                </a:solidFill>
                <a:latin typeface="DynaPuff"/>
                <a:ea typeface="DynaPuff"/>
                <a:cs typeface="DynaPuff"/>
                <a:sym typeface="DynaPuff"/>
              </a:rPr>
              <a:t>fine</a:t>
            </a:r>
            <a:r>
              <a:rPr lang="en" sz="1700">
                <a:solidFill>
                  <a:schemeClr val="accent2"/>
                </a:solidFill>
                <a:latin typeface="DynaPuff"/>
                <a:ea typeface="DynaPuff"/>
                <a:cs typeface="DynaPuff"/>
                <a:sym typeface="DynaPuff"/>
              </a:rPr>
              <a:t>-tune the YOLO model.</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To train a YOLO model, we needed to structure the </a:t>
            </a:r>
            <a:r>
              <a:rPr lang="en" sz="1700">
                <a:solidFill>
                  <a:schemeClr val="accent2"/>
                </a:solidFill>
                <a:latin typeface="DynaPuff"/>
                <a:ea typeface="DynaPuff"/>
                <a:cs typeface="DynaPuff"/>
                <a:sym typeface="DynaPuff"/>
              </a:rPr>
              <a:t>dataset</a:t>
            </a:r>
            <a:r>
              <a:rPr lang="en" sz="1700">
                <a:solidFill>
                  <a:schemeClr val="accent2"/>
                </a:solidFill>
                <a:latin typeface="DynaPuff"/>
                <a:ea typeface="DynaPuff"/>
                <a:cs typeface="DynaPuff"/>
                <a:sym typeface="DynaPuff"/>
              </a:rPr>
              <a:t>, a training data for YOLO consists of an image and a corresponding txt file of the exact same base name with the </a:t>
            </a:r>
            <a:r>
              <a:rPr lang="en" sz="1700">
                <a:solidFill>
                  <a:schemeClr val="accent2"/>
                </a:solidFill>
                <a:latin typeface="DynaPuff"/>
                <a:ea typeface="DynaPuff"/>
                <a:cs typeface="DynaPuff"/>
                <a:sym typeface="DynaPuff"/>
              </a:rPr>
              <a:t>detection</a:t>
            </a:r>
            <a:r>
              <a:rPr lang="en" sz="1700">
                <a:solidFill>
                  <a:schemeClr val="accent2"/>
                </a:solidFill>
                <a:latin typeface="DynaPuff"/>
                <a:ea typeface="DynaPuff"/>
                <a:cs typeface="DynaPuff"/>
                <a:sym typeface="DynaPuff"/>
              </a:rPr>
              <a:t> coordinates and labels in it. </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Moreover, the images and labels for train, test and val should be clubbed  in  the  corresponding  train,  test  and  val  folder . </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All the settings and paths can be configured writing a config.yaml file.</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To train a YOLO model, all we have to do is to pass the number of epochs  (300  for  us)  and the  config  file  path .</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You  can  find  the  notebook  </a:t>
            </a:r>
            <a:r>
              <a:rPr lang="en" sz="1700">
                <a:solidFill>
                  <a:schemeClr val="accent1"/>
                </a:solidFill>
                <a:uFill>
                  <a:noFill/>
                </a:uFill>
                <a:latin typeface="DynaPuff"/>
                <a:ea typeface="DynaPuff"/>
                <a:cs typeface="DynaPuff"/>
                <a:sym typeface="DynaPuff"/>
                <a:hlinkClick r:id="rId7">
                  <a:extLst>
                    <a:ext uri="{A12FA001-AC4F-418D-AE19-62706E023703}">
                      <ahyp:hlinkClr val="tx"/>
                    </a:ext>
                  </a:extLst>
                </a:hlinkClick>
              </a:rPr>
              <a:t>here</a:t>
            </a:r>
            <a:r>
              <a:rPr lang="en" sz="1700">
                <a:solidFill>
                  <a:schemeClr val="accent2"/>
                </a:solidFill>
                <a:latin typeface="DynaPuff"/>
                <a:ea typeface="DynaPuff"/>
                <a:cs typeface="DynaPuff"/>
                <a:sym typeface="DynaPuff"/>
              </a:rPr>
              <a:t>  and  the  validation results  in the next  tab.</a:t>
            </a:r>
            <a:endParaRPr sz="1700">
              <a:solidFill>
                <a:schemeClr val="accent2"/>
              </a:solidFill>
              <a:latin typeface="DynaPuff"/>
              <a:ea typeface="DynaPuff"/>
              <a:cs typeface="DynaPuff"/>
              <a:sym typeface="DynaPuff"/>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257" name="Shape 257"/>
        <p:cNvGrpSpPr/>
        <p:nvPr/>
      </p:nvGrpSpPr>
      <p:grpSpPr>
        <a:xfrm>
          <a:off x="0" y="0"/>
          <a:ext cx="0" cy="0"/>
          <a:chOff x="0" y="0"/>
          <a:chExt cx="0" cy="0"/>
        </a:xfrm>
      </p:grpSpPr>
      <p:sp>
        <p:nvSpPr>
          <p:cNvPr id="258" name="Google Shape;258;p36"/>
          <p:cNvSpPr/>
          <p:nvPr/>
        </p:nvSpPr>
        <p:spPr>
          <a:xfrm rot="1171304">
            <a:off x="810533" y="935190"/>
            <a:ext cx="3802916" cy="3633903"/>
          </a:xfrm>
          <a:custGeom>
            <a:rect b="b" l="l" r="r" t="t"/>
            <a:pathLst>
              <a:path extrusionOk="0" h="6218334" w="6516917">
                <a:moveTo>
                  <a:pt x="0" y="0"/>
                </a:moveTo>
                <a:lnTo>
                  <a:pt x="6516917" y="0"/>
                </a:lnTo>
                <a:lnTo>
                  <a:pt x="6516917" y="6218334"/>
                </a:lnTo>
                <a:lnTo>
                  <a:pt x="0" y="6218334"/>
                </a:lnTo>
                <a:lnTo>
                  <a:pt x="0" y="0"/>
                </a:lnTo>
                <a:close/>
              </a:path>
            </a:pathLst>
          </a:custGeom>
          <a:blipFill rotWithShape="1">
            <a:blip r:embed="rId3">
              <a:alphaModFix/>
            </a:blip>
            <a:stretch>
              <a:fillRect b="0" l="0" r="0" t="0"/>
            </a:stretch>
          </a:blipFill>
          <a:ln>
            <a:noFill/>
          </a:ln>
        </p:spPr>
      </p:sp>
      <p:sp>
        <p:nvSpPr>
          <p:cNvPr id="259" name="Google Shape;259;p36"/>
          <p:cNvSpPr/>
          <p:nvPr/>
        </p:nvSpPr>
        <p:spPr>
          <a:xfrm rot="1178207">
            <a:off x="4323687" y="886300"/>
            <a:ext cx="3684544" cy="3766714"/>
          </a:xfrm>
          <a:custGeom>
            <a:rect b="b" l="l" r="r" t="t"/>
            <a:pathLst>
              <a:path extrusionOk="0" h="6218334" w="6516917">
                <a:moveTo>
                  <a:pt x="0" y="0"/>
                </a:moveTo>
                <a:lnTo>
                  <a:pt x="6516918" y="0"/>
                </a:lnTo>
                <a:lnTo>
                  <a:pt x="6516918" y="6218334"/>
                </a:lnTo>
                <a:lnTo>
                  <a:pt x="0" y="6218334"/>
                </a:lnTo>
                <a:lnTo>
                  <a:pt x="0" y="0"/>
                </a:lnTo>
                <a:close/>
              </a:path>
            </a:pathLst>
          </a:custGeom>
          <a:blipFill rotWithShape="1">
            <a:blip r:embed="rId3">
              <a:alphaModFix/>
            </a:blip>
            <a:stretch>
              <a:fillRect b="0" l="0" r="0" t="0"/>
            </a:stretch>
          </a:blipFill>
          <a:ln>
            <a:noFill/>
          </a:ln>
        </p:spPr>
      </p:sp>
      <p:sp>
        <p:nvSpPr>
          <p:cNvPr id="260" name="Google Shape;260;p36"/>
          <p:cNvSpPr txBox="1"/>
          <p:nvPr/>
        </p:nvSpPr>
        <p:spPr>
          <a:xfrm>
            <a:off x="1972231" y="556068"/>
            <a:ext cx="5199600" cy="512700"/>
          </a:xfrm>
          <a:prstGeom prst="rect">
            <a:avLst/>
          </a:prstGeom>
          <a:noFill/>
          <a:ln>
            <a:noFill/>
          </a:ln>
        </p:spPr>
        <p:txBody>
          <a:bodyPr anchorCtr="0" anchor="t" bIns="0" lIns="0" spcFirstLastPara="1" rIns="0" wrap="square" tIns="0">
            <a:spAutoFit/>
          </a:bodyPr>
          <a:lstStyle/>
          <a:p>
            <a:pPr indent="0" lvl="0" marL="0" marR="0" rtl="0" algn="ctr">
              <a:lnSpc>
                <a:spcPct val="90009"/>
              </a:lnSpc>
              <a:spcBef>
                <a:spcPts val="0"/>
              </a:spcBef>
              <a:spcAft>
                <a:spcPts val="0"/>
              </a:spcAft>
              <a:buNone/>
            </a:pPr>
            <a:r>
              <a:rPr lang="en" sz="3700">
                <a:latin typeface="DynaPuff"/>
                <a:ea typeface="DynaPuff"/>
                <a:cs typeface="DynaPuff"/>
                <a:sym typeface="DynaPuff"/>
              </a:rPr>
              <a:t>Key Features</a:t>
            </a:r>
            <a:endParaRPr sz="700"/>
          </a:p>
        </p:txBody>
      </p:sp>
      <p:sp>
        <p:nvSpPr>
          <p:cNvPr id="261" name="Google Shape;261;p36"/>
          <p:cNvSpPr txBox="1"/>
          <p:nvPr/>
        </p:nvSpPr>
        <p:spPr>
          <a:xfrm>
            <a:off x="1412675" y="1447800"/>
            <a:ext cx="2791800" cy="3054600"/>
          </a:xfrm>
          <a:prstGeom prst="rect">
            <a:avLst/>
          </a:prstGeom>
          <a:noFill/>
          <a:ln>
            <a:noFill/>
          </a:ln>
        </p:spPr>
        <p:txBody>
          <a:bodyPr anchorCtr="0" anchor="t" bIns="0" lIns="0" spcFirstLastPara="1" rIns="0" wrap="square" tIns="0">
            <a:normAutofit/>
          </a:bodyPr>
          <a:lstStyle/>
          <a:p>
            <a:pPr indent="0" lvl="0" marL="0" marR="0" rtl="0" algn="l">
              <a:lnSpc>
                <a:spcPct val="140000"/>
              </a:lnSpc>
              <a:spcBef>
                <a:spcPts val="0"/>
              </a:spcBef>
              <a:spcAft>
                <a:spcPts val="0"/>
              </a:spcAft>
              <a:buNone/>
            </a:pPr>
            <a:r>
              <a:rPr lang="en">
                <a:latin typeface="DynaPuff"/>
                <a:ea typeface="DynaPuff"/>
                <a:cs typeface="DynaPuff"/>
                <a:sym typeface="DynaPuff"/>
              </a:rPr>
              <a:t>                     </a:t>
            </a:r>
            <a:r>
              <a:rPr lang="en" sz="1800">
                <a:latin typeface="DynaPuff"/>
                <a:ea typeface="DynaPuff"/>
                <a:cs typeface="DynaPuff"/>
                <a:sym typeface="DynaPuff"/>
              </a:rPr>
              <a:t>Translation</a:t>
            </a:r>
            <a:endParaRPr sz="1800">
              <a:latin typeface="DynaPuff"/>
              <a:ea typeface="DynaPuff"/>
              <a:cs typeface="DynaPuff"/>
              <a:sym typeface="DynaPuff"/>
            </a:endParaRPr>
          </a:p>
          <a:p>
            <a:pPr indent="0" lvl="0" marL="0" marR="0" rtl="0" algn="l">
              <a:lnSpc>
                <a:spcPct val="140000"/>
              </a:lnSpc>
              <a:spcBef>
                <a:spcPts val="0"/>
              </a:spcBef>
              <a:spcAft>
                <a:spcPts val="0"/>
              </a:spcAft>
              <a:buNone/>
            </a:pPr>
            <a:r>
              <a:t/>
            </a:r>
            <a:endParaRPr>
              <a:latin typeface="DynaPuff"/>
              <a:ea typeface="DynaPuff"/>
              <a:cs typeface="DynaPuff"/>
              <a:sym typeface="DynaPuff"/>
            </a:endParaRPr>
          </a:p>
          <a:p>
            <a:pPr indent="0" lvl="0" marL="0" marR="0" rtl="0" algn="l">
              <a:lnSpc>
                <a:spcPct val="140000"/>
              </a:lnSpc>
              <a:spcBef>
                <a:spcPts val="0"/>
              </a:spcBef>
              <a:spcAft>
                <a:spcPts val="0"/>
              </a:spcAft>
              <a:buNone/>
            </a:pPr>
            <a:r>
              <a:rPr lang="en" sz="1700">
                <a:solidFill>
                  <a:schemeClr val="accent2"/>
                </a:solidFill>
                <a:latin typeface="DynaPuff"/>
                <a:ea typeface="DynaPuff"/>
                <a:cs typeface="DynaPuff"/>
                <a:sym typeface="DynaPuff"/>
              </a:rPr>
              <a:t>Convert braille to text and text to braille with an advanced and robust translation tool. Use the handy braille keyboard to learn braille.</a:t>
            </a:r>
            <a:endParaRPr sz="1700">
              <a:solidFill>
                <a:schemeClr val="accent2"/>
              </a:solidFill>
              <a:latin typeface="DynaPuff"/>
              <a:ea typeface="DynaPuff"/>
              <a:cs typeface="DynaPuff"/>
              <a:sym typeface="DynaPuff"/>
            </a:endParaRPr>
          </a:p>
        </p:txBody>
      </p:sp>
      <p:sp>
        <p:nvSpPr>
          <p:cNvPr id="262" name="Google Shape;262;p36"/>
          <p:cNvSpPr txBox="1"/>
          <p:nvPr/>
        </p:nvSpPr>
        <p:spPr>
          <a:xfrm>
            <a:off x="4811250" y="1524000"/>
            <a:ext cx="3052800" cy="2416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800">
                <a:latin typeface="DynaPuff"/>
                <a:ea typeface="DynaPuff"/>
                <a:cs typeface="DynaPuff"/>
                <a:sym typeface="DynaPuff"/>
              </a:rPr>
              <a:t>Image</a:t>
            </a:r>
            <a:r>
              <a:rPr lang="en" sz="1800">
                <a:latin typeface="DynaPuff"/>
                <a:ea typeface="DynaPuff"/>
                <a:cs typeface="DynaPuff"/>
                <a:sym typeface="DynaPuff"/>
              </a:rPr>
              <a:t>  </a:t>
            </a:r>
            <a:r>
              <a:rPr lang="en" sz="1800">
                <a:latin typeface="DynaPuff"/>
                <a:ea typeface="DynaPuff"/>
                <a:cs typeface="DynaPuff"/>
                <a:sym typeface="DynaPuff"/>
              </a:rPr>
              <a:t>Proc</a:t>
            </a:r>
            <a:r>
              <a:rPr lang="en" sz="1800">
                <a:latin typeface="DynaPuff"/>
                <a:ea typeface="DynaPuff"/>
                <a:cs typeface="DynaPuff"/>
                <a:sym typeface="DynaPuff"/>
              </a:rPr>
              <a:t>e</a:t>
            </a:r>
            <a:r>
              <a:rPr lang="en" sz="1800">
                <a:latin typeface="DynaPuff"/>
                <a:ea typeface="DynaPuff"/>
                <a:cs typeface="DynaPuff"/>
                <a:sym typeface="DynaPuff"/>
              </a:rPr>
              <a:t>ssing</a:t>
            </a:r>
            <a:endParaRPr sz="1800">
              <a:latin typeface="DynaPuff"/>
              <a:ea typeface="DynaPuff"/>
              <a:cs typeface="DynaPuff"/>
              <a:sym typeface="DynaPuff"/>
            </a:endParaRPr>
          </a:p>
          <a:p>
            <a:pPr indent="0" lvl="0" marL="0" marR="0" rtl="0" algn="l">
              <a:lnSpc>
                <a:spcPct val="140000"/>
              </a:lnSpc>
              <a:spcBef>
                <a:spcPts val="0"/>
              </a:spcBef>
              <a:spcAft>
                <a:spcPts val="0"/>
              </a:spcAft>
              <a:buNone/>
            </a:pPr>
            <a:r>
              <a:t/>
            </a:r>
            <a:endParaRPr>
              <a:latin typeface="DynaPuff"/>
              <a:ea typeface="DynaPuff"/>
              <a:cs typeface="DynaPuff"/>
              <a:sym typeface="DynaPuff"/>
            </a:endParaRPr>
          </a:p>
          <a:p>
            <a:pPr indent="0" lvl="0" marL="0" marR="0" rtl="0" algn="l">
              <a:lnSpc>
                <a:spcPct val="140000"/>
              </a:lnSpc>
              <a:spcBef>
                <a:spcPts val="0"/>
              </a:spcBef>
              <a:spcAft>
                <a:spcPts val="0"/>
              </a:spcAft>
              <a:buNone/>
            </a:pPr>
            <a:r>
              <a:rPr lang="en" sz="1700">
                <a:solidFill>
                  <a:schemeClr val="accent2"/>
                </a:solidFill>
                <a:latin typeface="DynaPuff"/>
                <a:ea typeface="DynaPuff"/>
                <a:cs typeface="DynaPuff"/>
                <a:sym typeface="DynaPuff"/>
              </a:rPr>
              <a:t>Process both Braille and text images effortlessly. Convert braille images to text or text images to braille with accuracy.</a:t>
            </a:r>
            <a:endParaRPr>
              <a:latin typeface="DynaPuff"/>
              <a:ea typeface="DynaPuff"/>
              <a:cs typeface="DynaPuff"/>
              <a:sym typeface="DynaPuff"/>
            </a:endParaRPr>
          </a:p>
        </p:txBody>
      </p:sp>
      <p:sp>
        <p:nvSpPr>
          <p:cNvPr id="263" name="Google Shape;263;p36"/>
          <p:cNvSpPr/>
          <p:nvPr/>
        </p:nvSpPr>
        <p:spPr>
          <a:xfrm>
            <a:off x="0" y="3086100"/>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4">
              <a:alphaModFix/>
            </a:blip>
            <a:stretch>
              <a:fillRect b="0" l="0" r="0" t="0"/>
            </a:stretch>
          </a:blipFill>
          <a:ln>
            <a:noFill/>
          </a:ln>
        </p:spPr>
      </p:sp>
      <p:sp>
        <p:nvSpPr>
          <p:cNvPr id="264" name="Google Shape;264;p36"/>
          <p:cNvSpPr/>
          <p:nvPr/>
        </p:nvSpPr>
        <p:spPr>
          <a:xfrm rot="10800000">
            <a:off x="7212570" y="0"/>
            <a:ext cx="2057400" cy="2057400"/>
          </a:xfrm>
          <a:custGeom>
            <a:rect b="b" l="l" r="r" t="t"/>
            <a:pathLst>
              <a:path extrusionOk="0" h="4114800" w="4114800">
                <a:moveTo>
                  <a:pt x="4114800" y="4114800"/>
                </a:moveTo>
                <a:lnTo>
                  <a:pt x="0" y="4114800"/>
                </a:lnTo>
                <a:lnTo>
                  <a:pt x="0" y="0"/>
                </a:lnTo>
                <a:lnTo>
                  <a:pt x="4114800" y="0"/>
                </a:lnTo>
                <a:lnTo>
                  <a:pt x="4114800" y="4114800"/>
                </a:lnTo>
                <a:close/>
              </a:path>
            </a:pathLst>
          </a:custGeom>
          <a:blipFill rotWithShape="1">
            <a:blip r:embed="rId4">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268" name="Shape 268"/>
        <p:cNvGrpSpPr/>
        <p:nvPr/>
      </p:nvGrpSpPr>
      <p:grpSpPr>
        <a:xfrm>
          <a:off x="0" y="0"/>
          <a:ext cx="0" cy="0"/>
          <a:chOff x="0" y="0"/>
          <a:chExt cx="0" cy="0"/>
        </a:xfrm>
      </p:grpSpPr>
      <p:sp>
        <p:nvSpPr>
          <p:cNvPr id="269" name="Google Shape;269;p37"/>
          <p:cNvSpPr/>
          <p:nvPr/>
        </p:nvSpPr>
        <p:spPr>
          <a:xfrm rot="10800000">
            <a:off x="6168646" y="-4381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3">
              <a:alphaModFix/>
            </a:blip>
            <a:stretch>
              <a:fillRect b="0" l="0" r="0" t="0"/>
            </a:stretch>
          </a:blipFill>
          <a:ln>
            <a:noFill/>
          </a:ln>
        </p:spPr>
      </p:sp>
      <p:sp>
        <p:nvSpPr>
          <p:cNvPr id="270" name="Google Shape;270;p37"/>
          <p:cNvSpPr/>
          <p:nvPr/>
        </p:nvSpPr>
        <p:spPr>
          <a:xfrm>
            <a:off x="7203612" y="-1513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4">
              <a:alphaModFix/>
            </a:blip>
            <a:stretch>
              <a:fillRect b="0" l="0" r="0" t="0"/>
            </a:stretch>
          </a:blipFill>
          <a:ln>
            <a:noFill/>
          </a:ln>
        </p:spPr>
      </p:sp>
      <p:sp>
        <p:nvSpPr>
          <p:cNvPr id="271" name="Google Shape;271;p37"/>
          <p:cNvSpPr/>
          <p:nvPr/>
        </p:nvSpPr>
        <p:spPr>
          <a:xfrm>
            <a:off x="-413367" y="3373970"/>
            <a:ext cx="3051554" cy="2057400"/>
          </a:xfrm>
          <a:custGeom>
            <a:rect b="b" l="l" r="r" t="t"/>
            <a:pathLst>
              <a:path extrusionOk="0" h="4114800" w="6103108">
                <a:moveTo>
                  <a:pt x="0" y="0"/>
                </a:moveTo>
                <a:lnTo>
                  <a:pt x="6103108" y="0"/>
                </a:lnTo>
                <a:lnTo>
                  <a:pt x="6103108" y="4114800"/>
                </a:lnTo>
                <a:lnTo>
                  <a:pt x="0" y="4114800"/>
                </a:lnTo>
                <a:lnTo>
                  <a:pt x="0" y="0"/>
                </a:lnTo>
                <a:close/>
              </a:path>
            </a:pathLst>
          </a:custGeom>
          <a:blipFill rotWithShape="1">
            <a:blip r:embed="rId3">
              <a:alphaModFix/>
            </a:blip>
            <a:stretch>
              <a:fillRect b="0" l="0" r="0" t="0"/>
            </a:stretch>
          </a:blipFill>
          <a:ln>
            <a:noFill/>
          </a:ln>
        </p:spPr>
      </p:sp>
      <p:sp>
        <p:nvSpPr>
          <p:cNvPr id="272" name="Google Shape;272;p37"/>
          <p:cNvSpPr/>
          <p:nvPr/>
        </p:nvSpPr>
        <p:spPr>
          <a:xfrm>
            <a:off x="205065" y="3057024"/>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5">
              <a:alphaModFix/>
            </a:blip>
            <a:stretch>
              <a:fillRect b="0" l="0" r="0" t="0"/>
            </a:stretch>
          </a:blipFill>
          <a:ln>
            <a:noFill/>
          </a:ln>
        </p:spPr>
      </p:sp>
      <p:sp>
        <p:nvSpPr>
          <p:cNvPr id="273" name="Google Shape;273;p37"/>
          <p:cNvSpPr/>
          <p:nvPr/>
        </p:nvSpPr>
        <p:spPr>
          <a:xfrm>
            <a:off x="1044105" y="369385"/>
            <a:ext cx="7055790" cy="4404731"/>
          </a:xfrm>
          <a:custGeom>
            <a:rect b="b" l="l" r="r" t="t"/>
            <a:pathLst>
              <a:path extrusionOk="0" h="8809462" w="14111580">
                <a:moveTo>
                  <a:pt x="0" y="0"/>
                </a:moveTo>
                <a:lnTo>
                  <a:pt x="14111580" y="0"/>
                </a:lnTo>
                <a:lnTo>
                  <a:pt x="14111580" y="8809462"/>
                </a:lnTo>
                <a:lnTo>
                  <a:pt x="0" y="8809462"/>
                </a:lnTo>
                <a:lnTo>
                  <a:pt x="0" y="0"/>
                </a:lnTo>
                <a:close/>
              </a:path>
            </a:pathLst>
          </a:custGeom>
          <a:blipFill rotWithShape="1">
            <a:blip r:embed="rId6">
              <a:alphaModFix/>
            </a:blip>
            <a:stretch>
              <a:fillRect b="0" l="0" r="0" t="0"/>
            </a:stretch>
          </a:blipFill>
          <a:ln>
            <a:noFill/>
          </a:ln>
        </p:spPr>
      </p:sp>
      <p:sp>
        <p:nvSpPr>
          <p:cNvPr id="274" name="Google Shape;274;p37"/>
          <p:cNvSpPr txBox="1"/>
          <p:nvPr/>
        </p:nvSpPr>
        <p:spPr>
          <a:xfrm>
            <a:off x="1639050" y="581350"/>
            <a:ext cx="6099300" cy="415500"/>
          </a:xfrm>
          <a:prstGeom prst="rect">
            <a:avLst/>
          </a:prstGeom>
          <a:noFill/>
          <a:ln>
            <a:noFill/>
          </a:ln>
        </p:spPr>
        <p:txBody>
          <a:bodyPr anchorCtr="0" anchor="t" bIns="0" lIns="0" spcFirstLastPara="1" rIns="0" wrap="square" tIns="0">
            <a:spAutoFit/>
          </a:bodyPr>
          <a:lstStyle/>
          <a:p>
            <a:pPr indent="0" lvl="0" marL="914400" rtl="0" algn="just">
              <a:lnSpc>
                <a:spcPct val="129000"/>
              </a:lnSpc>
              <a:spcBef>
                <a:spcPts val="0"/>
              </a:spcBef>
              <a:spcAft>
                <a:spcPts val="0"/>
              </a:spcAft>
              <a:buNone/>
            </a:pPr>
            <a:r>
              <a:rPr lang="en" sz="2700">
                <a:solidFill>
                  <a:schemeClr val="dk1"/>
                </a:solidFill>
                <a:latin typeface="DynaPuff"/>
                <a:ea typeface="DynaPuff"/>
                <a:cs typeface="DynaPuff"/>
                <a:sym typeface="DynaPuff"/>
              </a:rPr>
              <a:t>Braille      Text Translation</a:t>
            </a:r>
            <a:endParaRPr sz="1800"/>
          </a:p>
        </p:txBody>
      </p:sp>
      <p:sp>
        <p:nvSpPr>
          <p:cNvPr id="275" name="Google Shape;275;p37"/>
          <p:cNvSpPr txBox="1"/>
          <p:nvPr/>
        </p:nvSpPr>
        <p:spPr>
          <a:xfrm>
            <a:off x="1704250" y="1707525"/>
            <a:ext cx="5801100" cy="18318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 sz="1700">
                <a:solidFill>
                  <a:schemeClr val="accent2"/>
                </a:solidFill>
                <a:latin typeface="DynaPuff"/>
                <a:ea typeface="DynaPuff"/>
                <a:cs typeface="DynaPuff"/>
                <a:sym typeface="DynaPuff"/>
              </a:rPr>
              <a:t>Braille-to-text translator converts Braille code input (via keyboard or pasted strings) into readable text. It uses mappings to translate Braille patterns to English, handling capitalization and numbers, and displays the output clearly.</a:t>
            </a:r>
            <a:endParaRPr sz="1700">
              <a:solidFill>
                <a:schemeClr val="accent2"/>
              </a:solidFill>
              <a:latin typeface="DynaPuff"/>
              <a:ea typeface="DynaPuff"/>
              <a:cs typeface="DynaPuff"/>
              <a:sym typeface="DynaPuff"/>
            </a:endParaRPr>
          </a:p>
        </p:txBody>
      </p:sp>
      <p:sp>
        <p:nvSpPr>
          <p:cNvPr id="276" name="Google Shape;276;p37"/>
          <p:cNvSpPr txBox="1"/>
          <p:nvPr/>
        </p:nvSpPr>
        <p:spPr>
          <a:xfrm>
            <a:off x="2112107" y="2783216"/>
            <a:ext cx="4919700" cy="107700"/>
          </a:xfrm>
          <a:prstGeom prst="rect">
            <a:avLst/>
          </a:prstGeom>
          <a:noFill/>
          <a:ln>
            <a:noFill/>
          </a:ln>
        </p:spPr>
        <p:txBody>
          <a:bodyPr anchorCtr="0" anchor="t" bIns="0" lIns="0" spcFirstLastPara="1" rIns="0" wrap="square" tIns="0">
            <a:spAutoFit/>
          </a:bodyPr>
          <a:lstStyle/>
          <a:p>
            <a:pPr indent="0" lvl="0" marL="914400" marR="0" rtl="0" algn="just">
              <a:lnSpc>
                <a:spcPct val="129000"/>
              </a:lnSpc>
              <a:spcBef>
                <a:spcPts val="0"/>
              </a:spcBef>
              <a:spcAft>
                <a:spcPts val="0"/>
              </a:spcAft>
              <a:buNone/>
            </a:pPr>
            <a:r>
              <a:t/>
            </a:r>
            <a:endParaRPr sz="700"/>
          </a:p>
        </p:txBody>
      </p:sp>
      <p:sp>
        <p:nvSpPr>
          <p:cNvPr id="277" name="Google Shape;277;p37"/>
          <p:cNvSpPr/>
          <p:nvPr/>
        </p:nvSpPr>
        <p:spPr>
          <a:xfrm>
            <a:off x="3776925" y="668950"/>
            <a:ext cx="251400" cy="2208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281" name="Shape 281"/>
        <p:cNvGrpSpPr/>
        <p:nvPr/>
      </p:nvGrpSpPr>
      <p:grpSpPr>
        <a:xfrm>
          <a:off x="0" y="0"/>
          <a:ext cx="0" cy="0"/>
          <a:chOff x="0" y="0"/>
          <a:chExt cx="0" cy="0"/>
        </a:xfrm>
      </p:grpSpPr>
      <p:sp>
        <p:nvSpPr>
          <p:cNvPr id="282" name="Google Shape;282;p38"/>
          <p:cNvSpPr/>
          <p:nvPr/>
        </p:nvSpPr>
        <p:spPr>
          <a:xfrm rot="10800000">
            <a:off x="6168646" y="-4381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3">
              <a:alphaModFix/>
            </a:blip>
            <a:stretch>
              <a:fillRect b="0" l="0" r="0" t="0"/>
            </a:stretch>
          </a:blipFill>
          <a:ln>
            <a:noFill/>
          </a:ln>
        </p:spPr>
      </p:sp>
      <p:sp>
        <p:nvSpPr>
          <p:cNvPr id="283" name="Google Shape;283;p38"/>
          <p:cNvSpPr/>
          <p:nvPr/>
        </p:nvSpPr>
        <p:spPr>
          <a:xfrm>
            <a:off x="7203612" y="-1513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4">
              <a:alphaModFix/>
            </a:blip>
            <a:stretch>
              <a:fillRect b="0" l="0" r="0" t="0"/>
            </a:stretch>
          </a:blipFill>
          <a:ln>
            <a:noFill/>
          </a:ln>
        </p:spPr>
      </p:sp>
      <p:sp>
        <p:nvSpPr>
          <p:cNvPr id="284" name="Google Shape;284;p38"/>
          <p:cNvSpPr/>
          <p:nvPr/>
        </p:nvSpPr>
        <p:spPr>
          <a:xfrm>
            <a:off x="-413367" y="3373970"/>
            <a:ext cx="3051554" cy="2057400"/>
          </a:xfrm>
          <a:custGeom>
            <a:rect b="b" l="l" r="r" t="t"/>
            <a:pathLst>
              <a:path extrusionOk="0" h="4114800" w="6103108">
                <a:moveTo>
                  <a:pt x="0" y="0"/>
                </a:moveTo>
                <a:lnTo>
                  <a:pt x="6103108" y="0"/>
                </a:lnTo>
                <a:lnTo>
                  <a:pt x="6103108" y="4114800"/>
                </a:lnTo>
                <a:lnTo>
                  <a:pt x="0" y="4114800"/>
                </a:lnTo>
                <a:lnTo>
                  <a:pt x="0" y="0"/>
                </a:lnTo>
                <a:close/>
              </a:path>
            </a:pathLst>
          </a:custGeom>
          <a:blipFill rotWithShape="1">
            <a:blip r:embed="rId3">
              <a:alphaModFix/>
            </a:blip>
            <a:stretch>
              <a:fillRect b="0" l="0" r="0" t="0"/>
            </a:stretch>
          </a:blipFill>
          <a:ln>
            <a:noFill/>
          </a:ln>
        </p:spPr>
      </p:sp>
      <p:sp>
        <p:nvSpPr>
          <p:cNvPr id="285" name="Google Shape;285;p38"/>
          <p:cNvSpPr/>
          <p:nvPr/>
        </p:nvSpPr>
        <p:spPr>
          <a:xfrm>
            <a:off x="205065" y="3057024"/>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5">
              <a:alphaModFix/>
            </a:blip>
            <a:stretch>
              <a:fillRect b="0" l="0" r="0" t="0"/>
            </a:stretch>
          </a:blipFill>
          <a:ln>
            <a:noFill/>
          </a:ln>
        </p:spPr>
      </p:sp>
      <p:sp>
        <p:nvSpPr>
          <p:cNvPr id="286" name="Google Shape;286;p38"/>
          <p:cNvSpPr/>
          <p:nvPr/>
        </p:nvSpPr>
        <p:spPr>
          <a:xfrm>
            <a:off x="1044105" y="369385"/>
            <a:ext cx="7055790" cy="4404731"/>
          </a:xfrm>
          <a:custGeom>
            <a:rect b="b" l="l" r="r" t="t"/>
            <a:pathLst>
              <a:path extrusionOk="0" h="8809462" w="14111580">
                <a:moveTo>
                  <a:pt x="0" y="0"/>
                </a:moveTo>
                <a:lnTo>
                  <a:pt x="14111580" y="0"/>
                </a:lnTo>
                <a:lnTo>
                  <a:pt x="14111580" y="8809462"/>
                </a:lnTo>
                <a:lnTo>
                  <a:pt x="0" y="8809462"/>
                </a:lnTo>
                <a:lnTo>
                  <a:pt x="0" y="0"/>
                </a:lnTo>
                <a:close/>
              </a:path>
            </a:pathLst>
          </a:custGeom>
          <a:blipFill rotWithShape="1">
            <a:blip r:embed="rId6">
              <a:alphaModFix/>
            </a:blip>
            <a:stretch>
              <a:fillRect b="0" l="0" r="0" t="0"/>
            </a:stretch>
          </a:blipFill>
          <a:ln>
            <a:noFill/>
          </a:ln>
        </p:spPr>
      </p:sp>
      <p:sp>
        <p:nvSpPr>
          <p:cNvPr id="287" name="Google Shape;287;p38"/>
          <p:cNvSpPr txBox="1"/>
          <p:nvPr/>
        </p:nvSpPr>
        <p:spPr>
          <a:xfrm>
            <a:off x="1639050" y="581350"/>
            <a:ext cx="6099300" cy="415500"/>
          </a:xfrm>
          <a:prstGeom prst="rect">
            <a:avLst/>
          </a:prstGeom>
          <a:noFill/>
          <a:ln>
            <a:noFill/>
          </a:ln>
        </p:spPr>
        <p:txBody>
          <a:bodyPr anchorCtr="0" anchor="t" bIns="0" lIns="0" spcFirstLastPara="1" rIns="0" wrap="square" tIns="0">
            <a:spAutoFit/>
          </a:bodyPr>
          <a:lstStyle/>
          <a:p>
            <a:pPr indent="0" lvl="0" marL="914400" rtl="0" algn="just">
              <a:lnSpc>
                <a:spcPct val="129000"/>
              </a:lnSpc>
              <a:spcBef>
                <a:spcPts val="0"/>
              </a:spcBef>
              <a:spcAft>
                <a:spcPts val="0"/>
              </a:spcAft>
              <a:buNone/>
            </a:pPr>
            <a:r>
              <a:rPr lang="en" sz="2700">
                <a:solidFill>
                  <a:schemeClr val="dk1"/>
                </a:solidFill>
                <a:latin typeface="DynaPuff"/>
                <a:ea typeface="DynaPuff"/>
                <a:cs typeface="DynaPuff"/>
                <a:sym typeface="DynaPuff"/>
              </a:rPr>
              <a:t>Text</a:t>
            </a:r>
            <a:r>
              <a:rPr lang="en" sz="2700">
                <a:solidFill>
                  <a:schemeClr val="dk1"/>
                </a:solidFill>
                <a:latin typeface="DynaPuff"/>
                <a:ea typeface="DynaPuff"/>
                <a:cs typeface="DynaPuff"/>
                <a:sym typeface="DynaPuff"/>
              </a:rPr>
              <a:t> </a:t>
            </a:r>
            <a:r>
              <a:rPr lang="en" sz="2700">
                <a:solidFill>
                  <a:schemeClr val="dk1"/>
                </a:solidFill>
                <a:latin typeface="DynaPuff"/>
                <a:ea typeface="DynaPuff"/>
                <a:cs typeface="DynaPuff"/>
                <a:sym typeface="DynaPuff"/>
              </a:rPr>
              <a:t>     Braille Translation</a:t>
            </a:r>
            <a:endParaRPr sz="1800"/>
          </a:p>
        </p:txBody>
      </p:sp>
      <p:sp>
        <p:nvSpPr>
          <p:cNvPr id="288" name="Google Shape;288;p38"/>
          <p:cNvSpPr txBox="1"/>
          <p:nvPr/>
        </p:nvSpPr>
        <p:spPr>
          <a:xfrm>
            <a:off x="1723925" y="1687875"/>
            <a:ext cx="5604300" cy="26166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 sz="1700">
                <a:solidFill>
                  <a:schemeClr val="accent2"/>
                </a:solidFill>
                <a:latin typeface="DynaPuff"/>
                <a:ea typeface="DynaPuff"/>
                <a:cs typeface="DynaPuff"/>
                <a:sym typeface="DynaPuff"/>
              </a:rPr>
              <a:t>Text-to-Braille translator converts English text into Braille by mapping each character to its corresponding Braille symbol. It supports letters, numbers, punctuation, and special symbols, displaying the translated Braille in a dedicated output area for easy use. (doesn’t support contractions)</a:t>
            </a:r>
            <a:endParaRPr sz="1700">
              <a:solidFill>
                <a:schemeClr val="accent2"/>
              </a:solidFill>
              <a:latin typeface="DynaPuff"/>
              <a:ea typeface="DynaPuff"/>
              <a:cs typeface="DynaPuff"/>
              <a:sym typeface="DynaPuff"/>
            </a:endParaRPr>
          </a:p>
        </p:txBody>
      </p:sp>
      <p:sp>
        <p:nvSpPr>
          <p:cNvPr id="289" name="Google Shape;289;p38"/>
          <p:cNvSpPr txBox="1"/>
          <p:nvPr/>
        </p:nvSpPr>
        <p:spPr>
          <a:xfrm>
            <a:off x="2112107" y="2783216"/>
            <a:ext cx="4919700" cy="107700"/>
          </a:xfrm>
          <a:prstGeom prst="rect">
            <a:avLst/>
          </a:prstGeom>
          <a:noFill/>
          <a:ln>
            <a:noFill/>
          </a:ln>
        </p:spPr>
        <p:txBody>
          <a:bodyPr anchorCtr="0" anchor="t" bIns="0" lIns="0" spcFirstLastPara="1" rIns="0" wrap="square" tIns="0">
            <a:spAutoFit/>
          </a:bodyPr>
          <a:lstStyle/>
          <a:p>
            <a:pPr indent="0" lvl="0" marL="914400" marR="0" rtl="0" algn="just">
              <a:lnSpc>
                <a:spcPct val="129000"/>
              </a:lnSpc>
              <a:spcBef>
                <a:spcPts val="0"/>
              </a:spcBef>
              <a:spcAft>
                <a:spcPts val="0"/>
              </a:spcAft>
              <a:buNone/>
            </a:pPr>
            <a:r>
              <a:t/>
            </a:r>
            <a:endParaRPr sz="700"/>
          </a:p>
        </p:txBody>
      </p:sp>
      <p:sp>
        <p:nvSpPr>
          <p:cNvPr id="290" name="Google Shape;290;p38"/>
          <p:cNvSpPr/>
          <p:nvPr/>
        </p:nvSpPr>
        <p:spPr>
          <a:xfrm>
            <a:off x="3472125" y="668950"/>
            <a:ext cx="251400" cy="2208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294" name="Shape 294"/>
        <p:cNvGrpSpPr/>
        <p:nvPr/>
      </p:nvGrpSpPr>
      <p:grpSpPr>
        <a:xfrm>
          <a:off x="0" y="0"/>
          <a:ext cx="0" cy="0"/>
          <a:chOff x="0" y="0"/>
          <a:chExt cx="0" cy="0"/>
        </a:xfrm>
      </p:grpSpPr>
      <p:sp>
        <p:nvSpPr>
          <p:cNvPr id="295" name="Google Shape;295;p39"/>
          <p:cNvSpPr/>
          <p:nvPr/>
        </p:nvSpPr>
        <p:spPr>
          <a:xfrm rot="663671">
            <a:off x="1266567" y="923771"/>
            <a:ext cx="6623674" cy="4044547"/>
          </a:xfrm>
          <a:custGeom>
            <a:rect b="b" l="l" r="r" t="t"/>
            <a:pathLst>
              <a:path extrusionOk="0" h="6218334" w="6516917">
                <a:moveTo>
                  <a:pt x="0" y="0"/>
                </a:moveTo>
                <a:lnTo>
                  <a:pt x="6516917" y="0"/>
                </a:lnTo>
                <a:lnTo>
                  <a:pt x="6516917" y="6218334"/>
                </a:lnTo>
                <a:lnTo>
                  <a:pt x="0" y="6218334"/>
                </a:lnTo>
                <a:lnTo>
                  <a:pt x="0" y="0"/>
                </a:lnTo>
                <a:close/>
              </a:path>
            </a:pathLst>
          </a:custGeom>
          <a:blipFill rotWithShape="1">
            <a:blip r:embed="rId3">
              <a:alphaModFix/>
            </a:blip>
            <a:stretch>
              <a:fillRect b="0" l="0" r="0" t="0"/>
            </a:stretch>
          </a:blipFill>
          <a:ln>
            <a:noFill/>
          </a:ln>
        </p:spPr>
      </p:sp>
      <p:sp>
        <p:nvSpPr>
          <p:cNvPr id="296" name="Google Shape;296;p39"/>
          <p:cNvSpPr txBox="1"/>
          <p:nvPr/>
        </p:nvSpPr>
        <p:spPr>
          <a:xfrm>
            <a:off x="1972231" y="708468"/>
            <a:ext cx="5199600" cy="512700"/>
          </a:xfrm>
          <a:prstGeom prst="rect">
            <a:avLst/>
          </a:prstGeom>
          <a:noFill/>
          <a:ln>
            <a:noFill/>
          </a:ln>
        </p:spPr>
        <p:txBody>
          <a:bodyPr anchorCtr="0" anchor="t" bIns="0" lIns="0" spcFirstLastPara="1" rIns="0" wrap="square" tIns="0">
            <a:spAutoFit/>
          </a:bodyPr>
          <a:lstStyle/>
          <a:p>
            <a:pPr indent="0" lvl="0" marL="0" marR="0" rtl="0" algn="ctr">
              <a:lnSpc>
                <a:spcPct val="90009"/>
              </a:lnSpc>
              <a:spcBef>
                <a:spcPts val="0"/>
              </a:spcBef>
              <a:spcAft>
                <a:spcPts val="0"/>
              </a:spcAft>
              <a:buNone/>
            </a:pPr>
            <a:r>
              <a:rPr lang="en" sz="3700">
                <a:latin typeface="DynaPuff"/>
                <a:ea typeface="DynaPuff"/>
                <a:cs typeface="DynaPuff"/>
                <a:sym typeface="DynaPuff"/>
              </a:rPr>
              <a:t>Text-Image      Braille</a:t>
            </a:r>
            <a:endParaRPr sz="700"/>
          </a:p>
        </p:txBody>
      </p:sp>
      <p:sp>
        <p:nvSpPr>
          <p:cNvPr id="297" name="Google Shape;297;p39"/>
          <p:cNvSpPr txBox="1"/>
          <p:nvPr/>
        </p:nvSpPr>
        <p:spPr>
          <a:xfrm>
            <a:off x="1908775" y="1808575"/>
            <a:ext cx="5326500" cy="24627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 sz="1600">
                <a:solidFill>
                  <a:schemeClr val="accent2"/>
                </a:solidFill>
                <a:latin typeface="DynaPuff"/>
                <a:ea typeface="DynaPuff"/>
                <a:cs typeface="DynaPuff"/>
                <a:sym typeface="DynaPuff"/>
              </a:rPr>
              <a:t>This functionality processes images containing text and converts the text into Braille. It uses EasyOCR to detect and extract text from the input image. The extracted text is then translated into braille using predefined character-to-braille mappings. The output is a Braille representation of the text from the image.</a:t>
            </a:r>
            <a:endParaRPr sz="1600">
              <a:solidFill>
                <a:schemeClr val="accent2"/>
              </a:solidFill>
              <a:latin typeface="DynaPuff"/>
              <a:ea typeface="DynaPuff"/>
              <a:cs typeface="DynaPuff"/>
              <a:sym typeface="DynaPuff"/>
            </a:endParaRPr>
          </a:p>
        </p:txBody>
      </p:sp>
      <p:sp>
        <p:nvSpPr>
          <p:cNvPr id="298" name="Google Shape;298;p39"/>
          <p:cNvSpPr/>
          <p:nvPr/>
        </p:nvSpPr>
        <p:spPr>
          <a:xfrm>
            <a:off x="0" y="3086100"/>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4">
              <a:alphaModFix/>
            </a:blip>
            <a:stretch>
              <a:fillRect b="0" l="0" r="0" t="0"/>
            </a:stretch>
          </a:blipFill>
          <a:ln>
            <a:noFill/>
          </a:ln>
        </p:spPr>
      </p:sp>
      <p:sp>
        <p:nvSpPr>
          <p:cNvPr id="299" name="Google Shape;299;p39"/>
          <p:cNvSpPr/>
          <p:nvPr/>
        </p:nvSpPr>
        <p:spPr>
          <a:xfrm rot="10800000">
            <a:off x="7212570" y="0"/>
            <a:ext cx="2057400" cy="2057400"/>
          </a:xfrm>
          <a:custGeom>
            <a:rect b="b" l="l" r="r" t="t"/>
            <a:pathLst>
              <a:path extrusionOk="0" h="4114800" w="4114800">
                <a:moveTo>
                  <a:pt x="4114800" y="4114800"/>
                </a:moveTo>
                <a:lnTo>
                  <a:pt x="0" y="4114800"/>
                </a:lnTo>
                <a:lnTo>
                  <a:pt x="0" y="0"/>
                </a:lnTo>
                <a:lnTo>
                  <a:pt x="4114800" y="0"/>
                </a:lnTo>
                <a:lnTo>
                  <a:pt x="4114800" y="4114800"/>
                </a:lnTo>
                <a:close/>
              </a:path>
            </a:pathLst>
          </a:custGeom>
          <a:blipFill rotWithShape="1">
            <a:blip r:embed="rId4">
              <a:alphaModFix/>
            </a:blip>
            <a:stretch>
              <a:fillRect b="0" l="0" r="0" t="0"/>
            </a:stretch>
          </a:blipFill>
          <a:ln>
            <a:noFill/>
          </a:ln>
        </p:spPr>
      </p:sp>
      <p:sp>
        <p:nvSpPr>
          <p:cNvPr id="300" name="Google Shape;300;p39"/>
          <p:cNvSpPr/>
          <p:nvPr/>
        </p:nvSpPr>
        <p:spPr>
          <a:xfrm>
            <a:off x="4996225" y="857875"/>
            <a:ext cx="390000" cy="2139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304" name="Shape 304"/>
        <p:cNvGrpSpPr/>
        <p:nvPr/>
      </p:nvGrpSpPr>
      <p:grpSpPr>
        <a:xfrm>
          <a:off x="0" y="0"/>
          <a:ext cx="0" cy="0"/>
          <a:chOff x="0" y="0"/>
          <a:chExt cx="0" cy="0"/>
        </a:xfrm>
      </p:grpSpPr>
      <p:sp>
        <p:nvSpPr>
          <p:cNvPr id="305" name="Google Shape;305;p40"/>
          <p:cNvSpPr/>
          <p:nvPr/>
        </p:nvSpPr>
        <p:spPr>
          <a:xfrm rot="667218">
            <a:off x="1208656" y="866850"/>
            <a:ext cx="6757846" cy="4346305"/>
          </a:xfrm>
          <a:custGeom>
            <a:rect b="b" l="l" r="r" t="t"/>
            <a:pathLst>
              <a:path extrusionOk="0" h="6218334" w="6516917">
                <a:moveTo>
                  <a:pt x="0" y="0"/>
                </a:moveTo>
                <a:lnTo>
                  <a:pt x="6516917" y="0"/>
                </a:lnTo>
                <a:lnTo>
                  <a:pt x="6516917" y="6218334"/>
                </a:lnTo>
                <a:lnTo>
                  <a:pt x="0" y="6218334"/>
                </a:lnTo>
                <a:lnTo>
                  <a:pt x="0" y="0"/>
                </a:lnTo>
                <a:close/>
              </a:path>
            </a:pathLst>
          </a:custGeom>
          <a:blipFill rotWithShape="1">
            <a:blip r:embed="rId3">
              <a:alphaModFix/>
            </a:blip>
            <a:stretch>
              <a:fillRect b="0" l="0" r="0" t="0"/>
            </a:stretch>
          </a:blipFill>
          <a:ln>
            <a:noFill/>
          </a:ln>
        </p:spPr>
      </p:sp>
      <p:sp>
        <p:nvSpPr>
          <p:cNvPr id="306" name="Google Shape;306;p40"/>
          <p:cNvSpPr txBox="1"/>
          <p:nvPr/>
        </p:nvSpPr>
        <p:spPr>
          <a:xfrm>
            <a:off x="1972231" y="708468"/>
            <a:ext cx="5199600" cy="512700"/>
          </a:xfrm>
          <a:prstGeom prst="rect">
            <a:avLst/>
          </a:prstGeom>
          <a:noFill/>
          <a:ln>
            <a:noFill/>
          </a:ln>
        </p:spPr>
        <p:txBody>
          <a:bodyPr anchorCtr="0" anchor="t" bIns="0" lIns="0" spcFirstLastPara="1" rIns="0" wrap="square" tIns="0">
            <a:spAutoFit/>
          </a:bodyPr>
          <a:lstStyle/>
          <a:p>
            <a:pPr indent="0" lvl="0" marL="0" marR="0" rtl="0" algn="ctr">
              <a:lnSpc>
                <a:spcPct val="90009"/>
              </a:lnSpc>
              <a:spcBef>
                <a:spcPts val="0"/>
              </a:spcBef>
              <a:spcAft>
                <a:spcPts val="0"/>
              </a:spcAft>
              <a:buNone/>
            </a:pPr>
            <a:r>
              <a:rPr lang="en" sz="3700">
                <a:latin typeface="DynaPuff"/>
                <a:ea typeface="DynaPuff"/>
                <a:cs typeface="DynaPuff"/>
                <a:sym typeface="DynaPuff"/>
              </a:rPr>
              <a:t>Braille</a:t>
            </a:r>
            <a:r>
              <a:rPr lang="en" sz="3700">
                <a:latin typeface="DynaPuff"/>
                <a:ea typeface="DynaPuff"/>
                <a:cs typeface="DynaPuff"/>
                <a:sym typeface="DynaPuff"/>
              </a:rPr>
              <a:t>-Image      Text</a:t>
            </a:r>
            <a:endParaRPr sz="700"/>
          </a:p>
        </p:txBody>
      </p:sp>
      <p:sp>
        <p:nvSpPr>
          <p:cNvPr id="307" name="Google Shape;307;p40"/>
          <p:cNvSpPr txBox="1"/>
          <p:nvPr/>
        </p:nvSpPr>
        <p:spPr>
          <a:xfrm>
            <a:off x="1743575" y="1877150"/>
            <a:ext cx="5574900" cy="24627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lang="en" sz="1600">
                <a:solidFill>
                  <a:schemeClr val="accent2"/>
                </a:solidFill>
                <a:latin typeface="DynaPuff"/>
                <a:ea typeface="DynaPuff"/>
                <a:cs typeface="DynaPuff"/>
                <a:sym typeface="DynaPuff"/>
              </a:rPr>
              <a:t>This functionality processes images containing braille and converts the braille patterns into readable text. It uses fine-tuned YOLO11 for detecting Braille patterns within the image. The YOLO model directly returns the English letters for each of the Braille </a:t>
            </a:r>
            <a:r>
              <a:rPr lang="en" sz="1600">
                <a:solidFill>
                  <a:schemeClr val="accent2"/>
                </a:solidFill>
                <a:latin typeface="DynaPuff"/>
                <a:ea typeface="DynaPuff"/>
                <a:cs typeface="DynaPuff"/>
                <a:sym typeface="DynaPuff"/>
              </a:rPr>
              <a:t>pattern</a:t>
            </a:r>
            <a:r>
              <a:rPr lang="en" sz="1600">
                <a:solidFill>
                  <a:schemeClr val="accent2"/>
                </a:solidFill>
                <a:latin typeface="DynaPuff"/>
                <a:ea typeface="DynaPuff"/>
                <a:cs typeface="DynaPuff"/>
                <a:sym typeface="DynaPuff"/>
              </a:rPr>
              <a:t> detected. We then translate the text to Braille text and return as output. </a:t>
            </a:r>
            <a:endParaRPr>
              <a:latin typeface="DynaPuff"/>
              <a:ea typeface="DynaPuff"/>
              <a:cs typeface="DynaPuff"/>
              <a:sym typeface="DynaPuff"/>
            </a:endParaRPr>
          </a:p>
        </p:txBody>
      </p:sp>
      <p:sp>
        <p:nvSpPr>
          <p:cNvPr id="308" name="Google Shape;308;p40"/>
          <p:cNvSpPr/>
          <p:nvPr/>
        </p:nvSpPr>
        <p:spPr>
          <a:xfrm>
            <a:off x="0" y="3086100"/>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4">
              <a:alphaModFix/>
            </a:blip>
            <a:stretch>
              <a:fillRect b="0" l="0" r="0" t="0"/>
            </a:stretch>
          </a:blipFill>
          <a:ln>
            <a:noFill/>
          </a:ln>
        </p:spPr>
      </p:sp>
      <p:sp>
        <p:nvSpPr>
          <p:cNvPr id="309" name="Google Shape;309;p40"/>
          <p:cNvSpPr/>
          <p:nvPr/>
        </p:nvSpPr>
        <p:spPr>
          <a:xfrm rot="10800000">
            <a:off x="7212570" y="0"/>
            <a:ext cx="2057400" cy="2057400"/>
          </a:xfrm>
          <a:custGeom>
            <a:rect b="b" l="l" r="r" t="t"/>
            <a:pathLst>
              <a:path extrusionOk="0" h="4114800" w="4114800">
                <a:moveTo>
                  <a:pt x="4114800" y="4114800"/>
                </a:moveTo>
                <a:lnTo>
                  <a:pt x="0" y="4114800"/>
                </a:lnTo>
                <a:lnTo>
                  <a:pt x="0" y="0"/>
                </a:lnTo>
                <a:lnTo>
                  <a:pt x="4114800" y="0"/>
                </a:lnTo>
                <a:lnTo>
                  <a:pt x="4114800" y="4114800"/>
                </a:lnTo>
                <a:close/>
              </a:path>
            </a:pathLst>
          </a:custGeom>
          <a:blipFill rotWithShape="1">
            <a:blip r:embed="rId4">
              <a:alphaModFix/>
            </a:blip>
            <a:stretch>
              <a:fillRect b="0" l="0" r="0" t="0"/>
            </a:stretch>
          </a:blipFill>
          <a:ln>
            <a:noFill/>
          </a:ln>
        </p:spPr>
      </p:sp>
      <p:sp>
        <p:nvSpPr>
          <p:cNvPr id="310" name="Google Shape;310;p40"/>
          <p:cNvSpPr/>
          <p:nvPr/>
        </p:nvSpPr>
        <p:spPr>
          <a:xfrm>
            <a:off x="5441400" y="888700"/>
            <a:ext cx="390000" cy="2139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314" name="Shape 314"/>
        <p:cNvGrpSpPr/>
        <p:nvPr/>
      </p:nvGrpSpPr>
      <p:grpSpPr>
        <a:xfrm>
          <a:off x="0" y="0"/>
          <a:ext cx="0" cy="0"/>
          <a:chOff x="0" y="0"/>
          <a:chExt cx="0" cy="0"/>
        </a:xfrm>
      </p:grpSpPr>
      <p:sp>
        <p:nvSpPr>
          <p:cNvPr id="315" name="Google Shape;315;p41"/>
          <p:cNvSpPr/>
          <p:nvPr/>
        </p:nvSpPr>
        <p:spPr>
          <a:xfrm rot="10800000">
            <a:off x="6168646" y="-4381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3">
              <a:alphaModFix/>
            </a:blip>
            <a:stretch>
              <a:fillRect b="0" l="0" r="0" t="0"/>
            </a:stretch>
          </a:blipFill>
          <a:ln>
            <a:noFill/>
          </a:ln>
        </p:spPr>
      </p:sp>
      <p:sp>
        <p:nvSpPr>
          <p:cNvPr id="316" name="Google Shape;316;p41"/>
          <p:cNvSpPr/>
          <p:nvPr/>
        </p:nvSpPr>
        <p:spPr>
          <a:xfrm>
            <a:off x="7203612" y="-1513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4">
              <a:alphaModFix/>
            </a:blip>
            <a:stretch>
              <a:fillRect b="0" l="0" r="0" t="0"/>
            </a:stretch>
          </a:blipFill>
          <a:ln>
            <a:noFill/>
          </a:ln>
        </p:spPr>
      </p:sp>
      <p:sp>
        <p:nvSpPr>
          <p:cNvPr id="317" name="Google Shape;317;p41"/>
          <p:cNvSpPr/>
          <p:nvPr/>
        </p:nvSpPr>
        <p:spPr>
          <a:xfrm>
            <a:off x="-413367" y="3373970"/>
            <a:ext cx="3051554" cy="2057400"/>
          </a:xfrm>
          <a:custGeom>
            <a:rect b="b" l="l" r="r" t="t"/>
            <a:pathLst>
              <a:path extrusionOk="0" h="4114800" w="6103108">
                <a:moveTo>
                  <a:pt x="0" y="0"/>
                </a:moveTo>
                <a:lnTo>
                  <a:pt x="6103108" y="0"/>
                </a:lnTo>
                <a:lnTo>
                  <a:pt x="6103108" y="4114800"/>
                </a:lnTo>
                <a:lnTo>
                  <a:pt x="0" y="4114800"/>
                </a:lnTo>
                <a:lnTo>
                  <a:pt x="0" y="0"/>
                </a:lnTo>
                <a:close/>
              </a:path>
            </a:pathLst>
          </a:custGeom>
          <a:blipFill rotWithShape="1">
            <a:blip r:embed="rId3">
              <a:alphaModFix/>
            </a:blip>
            <a:stretch>
              <a:fillRect b="0" l="0" r="0" t="0"/>
            </a:stretch>
          </a:blipFill>
          <a:ln>
            <a:noFill/>
          </a:ln>
        </p:spPr>
      </p:sp>
      <p:sp>
        <p:nvSpPr>
          <p:cNvPr id="318" name="Google Shape;318;p41"/>
          <p:cNvSpPr/>
          <p:nvPr/>
        </p:nvSpPr>
        <p:spPr>
          <a:xfrm>
            <a:off x="205065" y="3057024"/>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5">
              <a:alphaModFix/>
            </a:blip>
            <a:stretch>
              <a:fillRect b="0" l="0" r="0" t="0"/>
            </a:stretch>
          </a:blipFill>
          <a:ln>
            <a:noFill/>
          </a:ln>
        </p:spPr>
      </p:sp>
      <p:sp>
        <p:nvSpPr>
          <p:cNvPr id="319" name="Google Shape;319;p41"/>
          <p:cNvSpPr/>
          <p:nvPr/>
        </p:nvSpPr>
        <p:spPr>
          <a:xfrm>
            <a:off x="1044105" y="369385"/>
            <a:ext cx="7055790" cy="4404731"/>
          </a:xfrm>
          <a:custGeom>
            <a:rect b="b" l="l" r="r" t="t"/>
            <a:pathLst>
              <a:path extrusionOk="0" h="8809462" w="14111580">
                <a:moveTo>
                  <a:pt x="0" y="0"/>
                </a:moveTo>
                <a:lnTo>
                  <a:pt x="14111580" y="0"/>
                </a:lnTo>
                <a:lnTo>
                  <a:pt x="14111580" y="8809462"/>
                </a:lnTo>
                <a:lnTo>
                  <a:pt x="0" y="8809462"/>
                </a:lnTo>
                <a:lnTo>
                  <a:pt x="0" y="0"/>
                </a:lnTo>
                <a:close/>
              </a:path>
            </a:pathLst>
          </a:custGeom>
          <a:blipFill rotWithShape="1">
            <a:blip r:embed="rId6">
              <a:alphaModFix/>
            </a:blip>
            <a:stretch>
              <a:fillRect b="0" l="0" r="0" t="0"/>
            </a:stretch>
          </a:blipFill>
          <a:ln>
            <a:noFill/>
          </a:ln>
        </p:spPr>
      </p:sp>
      <p:sp>
        <p:nvSpPr>
          <p:cNvPr id="320" name="Google Shape;320;p41"/>
          <p:cNvSpPr txBox="1"/>
          <p:nvPr/>
        </p:nvSpPr>
        <p:spPr>
          <a:xfrm>
            <a:off x="1522300" y="669650"/>
            <a:ext cx="6099300" cy="415500"/>
          </a:xfrm>
          <a:prstGeom prst="rect">
            <a:avLst/>
          </a:prstGeom>
          <a:noFill/>
          <a:ln>
            <a:noFill/>
          </a:ln>
        </p:spPr>
        <p:txBody>
          <a:bodyPr anchorCtr="0" anchor="t" bIns="0" lIns="0" spcFirstLastPara="1" rIns="0" wrap="square" tIns="0">
            <a:spAutoFit/>
          </a:bodyPr>
          <a:lstStyle/>
          <a:p>
            <a:pPr indent="0" lvl="0" marL="914400" rtl="0" algn="l">
              <a:lnSpc>
                <a:spcPct val="129000"/>
              </a:lnSpc>
              <a:spcBef>
                <a:spcPts val="0"/>
              </a:spcBef>
              <a:spcAft>
                <a:spcPts val="0"/>
              </a:spcAft>
              <a:buNone/>
            </a:pPr>
            <a:r>
              <a:rPr lang="en" sz="2700">
                <a:solidFill>
                  <a:schemeClr val="dk1"/>
                </a:solidFill>
                <a:latin typeface="DynaPuff"/>
                <a:ea typeface="DynaPuff"/>
                <a:cs typeface="DynaPuff"/>
                <a:sym typeface="DynaPuff"/>
              </a:rPr>
              <a:t>     Containerization</a:t>
            </a:r>
            <a:endParaRPr sz="1800"/>
          </a:p>
        </p:txBody>
      </p:sp>
      <p:sp>
        <p:nvSpPr>
          <p:cNvPr id="321" name="Google Shape;321;p41"/>
          <p:cNvSpPr txBox="1"/>
          <p:nvPr/>
        </p:nvSpPr>
        <p:spPr>
          <a:xfrm>
            <a:off x="1522300" y="1326525"/>
            <a:ext cx="6346500" cy="3009300"/>
          </a:xfrm>
          <a:prstGeom prst="rect">
            <a:avLst/>
          </a:prstGeom>
          <a:noFill/>
          <a:ln>
            <a:noFill/>
          </a:ln>
        </p:spPr>
        <p:txBody>
          <a:bodyPr anchorCtr="0" anchor="t" bIns="0" lIns="0" spcFirstLastPara="1" rIns="0" wrap="square" tIns="0">
            <a:spAutoFit/>
          </a:bodyPr>
          <a:lstStyle/>
          <a:p>
            <a:pPr indent="-336550" lvl="0" marL="457200" marR="0" rtl="0" algn="just">
              <a:lnSpc>
                <a:spcPct val="150000"/>
              </a:lnSpc>
              <a:spcBef>
                <a:spcPts val="0"/>
              </a:spcBef>
              <a:spcAft>
                <a:spcPts val="0"/>
              </a:spcAft>
              <a:buClr>
                <a:schemeClr val="accent2"/>
              </a:buClr>
              <a:buSzPts val="1700"/>
              <a:buFont typeface="DynaPuff"/>
              <a:buAutoNum type="arabicPeriod"/>
            </a:pPr>
            <a:r>
              <a:rPr lang="en" sz="1700">
                <a:solidFill>
                  <a:schemeClr val="accent2"/>
                </a:solidFill>
                <a:latin typeface="DynaPuff"/>
                <a:ea typeface="DynaPuff"/>
                <a:cs typeface="DynaPuff"/>
                <a:sym typeface="DynaPuff"/>
              </a:rPr>
              <a:t>We  containerized  our  application  using  </a:t>
            </a:r>
            <a:r>
              <a:rPr lang="en" sz="1700">
                <a:solidFill>
                  <a:schemeClr val="accent1"/>
                </a:solidFill>
                <a:uFill>
                  <a:noFill/>
                </a:uFill>
                <a:latin typeface="DynaPuff"/>
                <a:ea typeface="DynaPuff"/>
                <a:cs typeface="DynaPuff"/>
                <a:sym typeface="DynaPuff"/>
                <a:hlinkClick r:id="rId7">
                  <a:extLst>
                    <a:ext uri="{A12FA001-AC4F-418D-AE19-62706E023703}">
                      <ahyp:hlinkClr val="tx"/>
                    </a:ext>
                  </a:extLst>
                </a:hlinkClick>
              </a:rPr>
              <a:t>Dockerfile</a:t>
            </a:r>
            <a:r>
              <a:rPr lang="en" sz="1700">
                <a:solidFill>
                  <a:schemeClr val="accent2"/>
                </a:solidFill>
                <a:latin typeface="DynaPuff"/>
                <a:ea typeface="DynaPuff"/>
                <a:cs typeface="DynaPuff"/>
                <a:sym typeface="DynaPuff"/>
              </a:rPr>
              <a:t>.</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AutoNum type="arabicPeriod"/>
            </a:pPr>
            <a:r>
              <a:rPr lang="en" sz="1700">
                <a:solidFill>
                  <a:schemeClr val="accent2"/>
                </a:solidFill>
                <a:latin typeface="DynaPuff"/>
                <a:ea typeface="DynaPuff"/>
                <a:cs typeface="DynaPuff"/>
                <a:sym typeface="DynaPuff"/>
              </a:rPr>
              <a:t>The docker image installs the </a:t>
            </a:r>
            <a:r>
              <a:rPr lang="en" sz="1700">
                <a:solidFill>
                  <a:schemeClr val="accent2"/>
                </a:solidFill>
                <a:latin typeface="DynaPuff"/>
                <a:ea typeface="DynaPuff"/>
                <a:cs typeface="DynaPuff"/>
                <a:sym typeface="DynaPuff"/>
              </a:rPr>
              <a:t>required</a:t>
            </a:r>
            <a:r>
              <a:rPr lang="en" sz="1700">
                <a:solidFill>
                  <a:schemeClr val="accent2"/>
                </a:solidFill>
                <a:latin typeface="DynaPuff"/>
                <a:ea typeface="DynaPuff"/>
                <a:cs typeface="DynaPuff"/>
                <a:sym typeface="DynaPuff"/>
              </a:rPr>
              <a:t> libraries to run opencv models and then install the necessary python  packages.</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AutoNum type="arabicPeriod"/>
            </a:pPr>
            <a:r>
              <a:rPr lang="en" sz="1700">
                <a:solidFill>
                  <a:schemeClr val="accent2"/>
                </a:solidFill>
                <a:latin typeface="DynaPuff"/>
                <a:ea typeface="DynaPuff"/>
                <a:cs typeface="DynaPuff"/>
                <a:sym typeface="DynaPuff"/>
              </a:rPr>
              <a:t>Then the image copies the server and run the server in  production  mode  using  waitress .</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AutoNum type="arabicPeriod"/>
            </a:pPr>
            <a:r>
              <a:rPr lang="en" sz="1700">
                <a:solidFill>
                  <a:schemeClr val="accent2"/>
                </a:solidFill>
                <a:latin typeface="DynaPuff"/>
                <a:ea typeface="DynaPuff"/>
                <a:cs typeface="DynaPuff"/>
                <a:sym typeface="DynaPuff"/>
              </a:rPr>
              <a:t>We also pushed the </a:t>
            </a:r>
            <a:r>
              <a:rPr lang="en" sz="1700">
                <a:solidFill>
                  <a:schemeClr val="accent1"/>
                </a:solidFill>
                <a:uFill>
                  <a:noFill/>
                </a:uFill>
                <a:latin typeface="DynaPuff"/>
                <a:ea typeface="DynaPuff"/>
                <a:cs typeface="DynaPuff"/>
                <a:sym typeface="DynaPuff"/>
                <a:hlinkClick r:id="rId8">
                  <a:extLst>
                    <a:ext uri="{A12FA001-AC4F-418D-AE19-62706E023703}">
                      <ahyp:hlinkClr val="tx"/>
                    </a:ext>
                  </a:extLst>
                </a:hlinkClick>
              </a:rPr>
              <a:t>docker image</a:t>
            </a:r>
            <a:r>
              <a:rPr lang="en" sz="1700">
                <a:solidFill>
                  <a:schemeClr val="accent2"/>
                </a:solidFill>
                <a:latin typeface="DynaPuff"/>
                <a:ea typeface="DynaPuff"/>
                <a:cs typeface="DynaPuff"/>
                <a:sym typeface="DynaPuff"/>
              </a:rPr>
              <a:t> to </a:t>
            </a:r>
            <a:r>
              <a:rPr lang="en" sz="1700">
                <a:solidFill>
                  <a:schemeClr val="accent2"/>
                </a:solidFill>
                <a:latin typeface="DynaPuff"/>
                <a:ea typeface="DynaPuff"/>
                <a:cs typeface="DynaPuff"/>
                <a:sym typeface="DynaPuff"/>
              </a:rPr>
              <a:t>Docker</a:t>
            </a:r>
            <a:r>
              <a:rPr lang="en" sz="1700">
                <a:solidFill>
                  <a:schemeClr val="accent2"/>
                </a:solidFill>
                <a:latin typeface="DynaPuff"/>
                <a:ea typeface="DynaPuff"/>
                <a:cs typeface="DynaPuff"/>
                <a:sym typeface="DynaPuff"/>
              </a:rPr>
              <a:t> Hub to make  it  publicly  accessible.</a:t>
            </a:r>
            <a:endParaRPr sz="1700">
              <a:solidFill>
                <a:schemeClr val="accent2"/>
              </a:solidFill>
              <a:latin typeface="DynaPuff"/>
              <a:ea typeface="DynaPuff"/>
              <a:cs typeface="DynaPuff"/>
              <a:sym typeface="DynaPuff"/>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325" name="Shape 325"/>
        <p:cNvGrpSpPr/>
        <p:nvPr/>
      </p:nvGrpSpPr>
      <p:grpSpPr>
        <a:xfrm>
          <a:off x="0" y="0"/>
          <a:ext cx="0" cy="0"/>
          <a:chOff x="0" y="0"/>
          <a:chExt cx="0" cy="0"/>
        </a:xfrm>
      </p:grpSpPr>
      <p:sp>
        <p:nvSpPr>
          <p:cNvPr id="326" name="Google Shape;326;p42"/>
          <p:cNvSpPr/>
          <p:nvPr/>
        </p:nvSpPr>
        <p:spPr>
          <a:xfrm rot="10800000">
            <a:off x="6168646" y="-4381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3">
              <a:alphaModFix/>
            </a:blip>
            <a:stretch>
              <a:fillRect b="0" l="0" r="0" t="0"/>
            </a:stretch>
          </a:blipFill>
          <a:ln>
            <a:noFill/>
          </a:ln>
        </p:spPr>
      </p:sp>
      <p:sp>
        <p:nvSpPr>
          <p:cNvPr id="327" name="Google Shape;327;p42"/>
          <p:cNvSpPr/>
          <p:nvPr/>
        </p:nvSpPr>
        <p:spPr>
          <a:xfrm>
            <a:off x="7203612" y="-1513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4">
              <a:alphaModFix/>
            </a:blip>
            <a:stretch>
              <a:fillRect b="0" l="0" r="0" t="0"/>
            </a:stretch>
          </a:blipFill>
          <a:ln>
            <a:noFill/>
          </a:ln>
        </p:spPr>
      </p:sp>
      <p:sp>
        <p:nvSpPr>
          <p:cNvPr id="328" name="Google Shape;328;p42"/>
          <p:cNvSpPr/>
          <p:nvPr/>
        </p:nvSpPr>
        <p:spPr>
          <a:xfrm>
            <a:off x="-413367" y="3373970"/>
            <a:ext cx="3051554" cy="2057400"/>
          </a:xfrm>
          <a:custGeom>
            <a:rect b="b" l="l" r="r" t="t"/>
            <a:pathLst>
              <a:path extrusionOk="0" h="4114800" w="6103108">
                <a:moveTo>
                  <a:pt x="0" y="0"/>
                </a:moveTo>
                <a:lnTo>
                  <a:pt x="6103108" y="0"/>
                </a:lnTo>
                <a:lnTo>
                  <a:pt x="6103108" y="4114800"/>
                </a:lnTo>
                <a:lnTo>
                  <a:pt x="0" y="4114800"/>
                </a:lnTo>
                <a:lnTo>
                  <a:pt x="0" y="0"/>
                </a:lnTo>
                <a:close/>
              </a:path>
            </a:pathLst>
          </a:custGeom>
          <a:blipFill rotWithShape="1">
            <a:blip r:embed="rId3">
              <a:alphaModFix/>
            </a:blip>
            <a:stretch>
              <a:fillRect b="0" l="0" r="0" t="0"/>
            </a:stretch>
          </a:blipFill>
          <a:ln>
            <a:noFill/>
          </a:ln>
        </p:spPr>
      </p:sp>
      <p:sp>
        <p:nvSpPr>
          <p:cNvPr id="329" name="Google Shape;329;p42"/>
          <p:cNvSpPr/>
          <p:nvPr/>
        </p:nvSpPr>
        <p:spPr>
          <a:xfrm>
            <a:off x="205065" y="3057024"/>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5">
              <a:alphaModFix/>
            </a:blip>
            <a:stretch>
              <a:fillRect b="0" l="0" r="0" t="0"/>
            </a:stretch>
          </a:blipFill>
          <a:ln>
            <a:noFill/>
          </a:ln>
        </p:spPr>
      </p:sp>
      <p:sp>
        <p:nvSpPr>
          <p:cNvPr id="330" name="Google Shape;330;p42"/>
          <p:cNvSpPr/>
          <p:nvPr/>
        </p:nvSpPr>
        <p:spPr>
          <a:xfrm>
            <a:off x="967905" y="369385"/>
            <a:ext cx="7055790" cy="4404731"/>
          </a:xfrm>
          <a:custGeom>
            <a:rect b="b" l="l" r="r" t="t"/>
            <a:pathLst>
              <a:path extrusionOk="0" h="8809462" w="14111580">
                <a:moveTo>
                  <a:pt x="0" y="0"/>
                </a:moveTo>
                <a:lnTo>
                  <a:pt x="14111580" y="0"/>
                </a:lnTo>
                <a:lnTo>
                  <a:pt x="14111580" y="8809462"/>
                </a:lnTo>
                <a:lnTo>
                  <a:pt x="0" y="8809462"/>
                </a:lnTo>
                <a:lnTo>
                  <a:pt x="0" y="0"/>
                </a:lnTo>
                <a:close/>
              </a:path>
            </a:pathLst>
          </a:custGeom>
          <a:blipFill rotWithShape="1">
            <a:blip r:embed="rId6">
              <a:alphaModFix/>
            </a:blip>
            <a:stretch>
              <a:fillRect b="0" l="0" r="0" t="0"/>
            </a:stretch>
          </a:blipFill>
          <a:ln>
            <a:noFill/>
          </a:ln>
        </p:spPr>
      </p:sp>
      <p:sp>
        <p:nvSpPr>
          <p:cNvPr id="331" name="Google Shape;331;p42"/>
          <p:cNvSpPr txBox="1"/>
          <p:nvPr/>
        </p:nvSpPr>
        <p:spPr>
          <a:xfrm>
            <a:off x="1522300" y="669650"/>
            <a:ext cx="6099300" cy="415500"/>
          </a:xfrm>
          <a:prstGeom prst="rect">
            <a:avLst/>
          </a:prstGeom>
          <a:noFill/>
          <a:ln>
            <a:noFill/>
          </a:ln>
        </p:spPr>
        <p:txBody>
          <a:bodyPr anchorCtr="0" anchor="t" bIns="0" lIns="0" spcFirstLastPara="1" rIns="0" wrap="square" tIns="0">
            <a:spAutoFit/>
          </a:bodyPr>
          <a:lstStyle/>
          <a:p>
            <a:pPr indent="0" lvl="0" marL="914400" rtl="0" algn="l">
              <a:lnSpc>
                <a:spcPct val="129000"/>
              </a:lnSpc>
              <a:spcBef>
                <a:spcPts val="0"/>
              </a:spcBef>
              <a:spcAft>
                <a:spcPts val="0"/>
              </a:spcAft>
              <a:buNone/>
            </a:pPr>
            <a:r>
              <a:rPr lang="en" sz="2700">
                <a:solidFill>
                  <a:schemeClr val="dk1"/>
                </a:solidFill>
                <a:latin typeface="DynaPuff"/>
                <a:ea typeface="DynaPuff"/>
                <a:cs typeface="DynaPuff"/>
                <a:sym typeface="DynaPuff"/>
              </a:rPr>
              <a:t>            Pytest suite</a:t>
            </a:r>
            <a:endParaRPr sz="1800"/>
          </a:p>
        </p:txBody>
      </p:sp>
      <p:sp>
        <p:nvSpPr>
          <p:cNvPr id="332" name="Google Shape;332;p42"/>
          <p:cNvSpPr txBox="1"/>
          <p:nvPr/>
        </p:nvSpPr>
        <p:spPr>
          <a:xfrm>
            <a:off x="1522300" y="1326525"/>
            <a:ext cx="6346500" cy="3009300"/>
          </a:xfrm>
          <a:prstGeom prst="rect">
            <a:avLst/>
          </a:prstGeom>
          <a:noFill/>
          <a:ln>
            <a:noFill/>
          </a:ln>
        </p:spPr>
        <p:txBody>
          <a:bodyPr anchorCtr="0" anchor="t" bIns="0" lIns="0" spcFirstLastPara="1" rIns="0" wrap="square" tIns="0">
            <a:spAutoFit/>
          </a:bodyPr>
          <a:lstStyle/>
          <a:p>
            <a:pPr indent="-336550" lvl="0" marL="457200" marR="0" rtl="0" algn="just">
              <a:lnSpc>
                <a:spcPct val="150000"/>
              </a:lnSpc>
              <a:spcBef>
                <a:spcPts val="0"/>
              </a:spcBef>
              <a:spcAft>
                <a:spcPts val="0"/>
              </a:spcAft>
              <a:buClr>
                <a:schemeClr val="accent2"/>
              </a:buClr>
              <a:buSzPts val="1700"/>
              <a:buFont typeface="DynaPuff"/>
              <a:buAutoNum type="arabicPeriod"/>
            </a:pPr>
            <a:r>
              <a:rPr lang="en" sz="1700">
                <a:solidFill>
                  <a:schemeClr val="accent2"/>
                </a:solidFill>
                <a:latin typeface="DynaPuff"/>
                <a:ea typeface="DynaPuff"/>
                <a:cs typeface="DynaPuff"/>
                <a:sym typeface="DynaPuff"/>
              </a:rPr>
              <a:t>We have written lots of unit tests and integration tests using pytest framework to make sure that every function and endpoint works as intended and the  new  code  doesn’t  introduce any regression bugs.</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AutoNum type="arabicPeriod"/>
            </a:pPr>
            <a:r>
              <a:rPr lang="en" sz="1700">
                <a:solidFill>
                  <a:schemeClr val="accent2"/>
                </a:solidFill>
                <a:latin typeface="DynaPuff"/>
                <a:ea typeface="DynaPuff"/>
                <a:cs typeface="DynaPuff"/>
                <a:sym typeface="DynaPuff"/>
              </a:rPr>
              <a:t>We have also written a pre-push hook to run these tests before pushing to remote to make sure that everything works as intended in the production.</a:t>
            </a:r>
            <a:endParaRPr sz="1700">
              <a:solidFill>
                <a:schemeClr val="accent2"/>
              </a:solidFill>
              <a:latin typeface="DynaPuff"/>
              <a:ea typeface="DynaPuff"/>
              <a:cs typeface="DynaPuff"/>
              <a:sym typeface="DynaPuff"/>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336" name="Shape 336"/>
        <p:cNvGrpSpPr/>
        <p:nvPr/>
      </p:nvGrpSpPr>
      <p:grpSpPr>
        <a:xfrm>
          <a:off x="0" y="0"/>
          <a:ext cx="0" cy="0"/>
          <a:chOff x="0" y="0"/>
          <a:chExt cx="0" cy="0"/>
        </a:xfrm>
      </p:grpSpPr>
      <p:sp>
        <p:nvSpPr>
          <p:cNvPr id="337" name="Google Shape;337;p43"/>
          <p:cNvSpPr/>
          <p:nvPr/>
        </p:nvSpPr>
        <p:spPr>
          <a:xfrm rot="10800000">
            <a:off x="6168646" y="-4381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3">
              <a:alphaModFix/>
            </a:blip>
            <a:stretch>
              <a:fillRect b="0" l="0" r="0" t="0"/>
            </a:stretch>
          </a:blipFill>
          <a:ln>
            <a:noFill/>
          </a:ln>
        </p:spPr>
      </p:sp>
      <p:sp>
        <p:nvSpPr>
          <p:cNvPr id="338" name="Google Shape;338;p43"/>
          <p:cNvSpPr/>
          <p:nvPr/>
        </p:nvSpPr>
        <p:spPr>
          <a:xfrm>
            <a:off x="7203612" y="-1513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4">
              <a:alphaModFix/>
            </a:blip>
            <a:stretch>
              <a:fillRect b="0" l="0" r="0" t="0"/>
            </a:stretch>
          </a:blipFill>
          <a:ln>
            <a:noFill/>
          </a:ln>
        </p:spPr>
      </p:sp>
      <p:sp>
        <p:nvSpPr>
          <p:cNvPr id="339" name="Google Shape;339;p43"/>
          <p:cNvSpPr/>
          <p:nvPr/>
        </p:nvSpPr>
        <p:spPr>
          <a:xfrm>
            <a:off x="-413367" y="3373970"/>
            <a:ext cx="3051554" cy="2057400"/>
          </a:xfrm>
          <a:custGeom>
            <a:rect b="b" l="l" r="r" t="t"/>
            <a:pathLst>
              <a:path extrusionOk="0" h="4114800" w="6103108">
                <a:moveTo>
                  <a:pt x="0" y="0"/>
                </a:moveTo>
                <a:lnTo>
                  <a:pt x="6103108" y="0"/>
                </a:lnTo>
                <a:lnTo>
                  <a:pt x="6103108" y="4114800"/>
                </a:lnTo>
                <a:lnTo>
                  <a:pt x="0" y="4114800"/>
                </a:lnTo>
                <a:lnTo>
                  <a:pt x="0" y="0"/>
                </a:lnTo>
                <a:close/>
              </a:path>
            </a:pathLst>
          </a:custGeom>
          <a:blipFill rotWithShape="1">
            <a:blip r:embed="rId3">
              <a:alphaModFix/>
            </a:blip>
            <a:stretch>
              <a:fillRect b="0" l="0" r="0" t="0"/>
            </a:stretch>
          </a:blipFill>
          <a:ln>
            <a:noFill/>
          </a:ln>
        </p:spPr>
      </p:sp>
      <p:sp>
        <p:nvSpPr>
          <p:cNvPr id="340" name="Google Shape;340;p43"/>
          <p:cNvSpPr/>
          <p:nvPr/>
        </p:nvSpPr>
        <p:spPr>
          <a:xfrm>
            <a:off x="205065" y="3057024"/>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5">
              <a:alphaModFix/>
            </a:blip>
            <a:stretch>
              <a:fillRect b="0" l="0" r="0" t="0"/>
            </a:stretch>
          </a:blipFill>
          <a:ln>
            <a:noFill/>
          </a:ln>
        </p:spPr>
      </p:sp>
      <p:sp>
        <p:nvSpPr>
          <p:cNvPr id="341" name="Google Shape;341;p43"/>
          <p:cNvSpPr/>
          <p:nvPr/>
        </p:nvSpPr>
        <p:spPr>
          <a:xfrm>
            <a:off x="967905" y="369385"/>
            <a:ext cx="7055790" cy="4404731"/>
          </a:xfrm>
          <a:custGeom>
            <a:rect b="b" l="l" r="r" t="t"/>
            <a:pathLst>
              <a:path extrusionOk="0" h="8809462" w="14111580">
                <a:moveTo>
                  <a:pt x="0" y="0"/>
                </a:moveTo>
                <a:lnTo>
                  <a:pt x="14111580" y="0"/>
                </a:lnTo>
                <a:lnTo>
                  <a:pt x="14111580" y="8809462"/>
                </a:lnTo>
                <a:lnTo>
                  <a:pt x="0" y="8809462"/>
                </a:lnTo>
                <a:lnTo>
                  <a:pt x="0" y="0"/>
                </a:lnTo>
                <a:close/>
              </a:path>
            </a:pathLst>
          </a:custGeom>
          <a:blipFill rotWithShape="1">
            <a:blip r:embed="rId6">
              <a:alphaModFix/>
            </a:blip>
            <a:stretch>
              <a:fillRect b="0" l="0" r="0" t="0"/>
            </a:stretch>
          </a:blipFill>
          <a:ln>
            <a:noFill/>
          </a:ln>
        </p:spPr>
      </p:sp>
      <p:sp>
        <p:nvSpPr>
          <p:cNvPr id="342" name="Google Shape;342;p43"/>
          <p:cNvSpPr txBox="1"/>
          <p:nvPr/>
        </p:nvSpPr>
        <p:spPr>
          <a:xfrm>
            <a:off x="1522300" y="517250"/>
            <a:ext cx="6099300" cy="415500"/>
          </a:xfrm>
          <a:prstGeom prst="rect">
            <a:avLst/>
          </a:prstGeom>
          <a:noFill/>
          <a:ln>
            <a:noFill/>
          </a:ln>
        </p:spPr>
        <p:txBody>
          <a:bodyPr anchorCtr="0" anchor="t" bIns="0" lIns="0" spcFirstLastPara="1" rIns="0" wrap="square" tIns="0">
            <a:spAutoFit/>
          </a:bodyPr>
          <a:lstStyle/>
          <a:p>
            <a:pPr indent="0" lvl="0" marL="914400" rtl="0" algn="l">
              <a:lnSpc>
                <a:spcPct val="129000"/>
              </a:lnSpc>
              <a:spcBef>
                <a:spcPts val="0"/>
              </a:spcBef>
              <a:spcAft>
                <a:spcPts val="0"/>
              </a:spcAft>
              <a:buNone/>
            </a:pPr>
            <a:r>
              <a:rPr lang="en" sz="2700">
                <a:solidFill>
                  <a:schemeClr val="dk1"/>
                </a:solidFill>
                <a:latin typeface="DynaPuff"/>
                <a:ea typeface="DynaPuff"/>
                <a:cs typeface="DynaPuff"/>
                <a:sym typeface="DynaPuff"/>
              </a:rPr>
              <a:t>      </a:t>
            </a:r>
            <a:r>
              <a:rPr lang="en" sz="2700">
                <a:solidFill>
                  <a:schemeClr val="dk1"/>
                </a:solidFill>
                <a:latin typeface="DynaPuff"/>
                <a:ea typeface="DynaPuff"/>
                <a:cs typeface="DynaPuff"/>
                <a:sym typeface="DynaPuff"/>
              </a:rPr>
              <a:t>GitHub</a:t>
            </a:r>
            <a:r>
              <a:rPr lang="en" sz="2700">
                <a:solidFill>
                  <a:schemeClr val="dk1"/>
                </a:solidFill>
                <a:latin typeface="DynaPuff"/>
                <a:ea typeface="DynaPuff"/>
                <a:cs typeface="DynaPuff"/>
                <a:sym typeface="DynaPuff"/>
              </a:rPr>
              <a:t> </a:t>
            </a:r>
            <a:r>
              <a:rPr lang="en" sz="2700">
                <a:solidFill>
                  <a:schemeClr val="dk1"/>
                </a:solidFill>
                <a:latin typeface="DynaPuff"/>
                <a:ea typeface="DynaPuff"/>
                <a:cs typeface="DynaPuff"/>
                <a:sym typeface="DynaPuff"/>
              </a:rPr>
              <a:t>Workflow</a:t>
            </a:r>
            <a:endParaRPr sz="1800"/>
          </a:p>
        </p:txBody>
      </p:sp>
      <p:sp>
        <p:nvSpPr>
          <p:cNvPr id="343" name="Google Shape;343;p43"/>
          <p:cNvSpPr txBox="1"/>
          <p:nvPr/>
        </p:nvSpPr>
        <p:spPr>
          <a:xfrm>
            <a:off x="1369900" y="1174125"/>
            <a:ext cx="6346500" cy="3401700"/>
          </a:xfrm>
          <a:prstGeom prst="rect">
            <a:avLst/>
          </a:prstGeom>
          <a:noFill/>
          <a:ln>
            <a:noFill/>
          </a:ln>
        </p:spPr>
        <p:txBody>
          <a:bodyPr anchorCtr="0" anchor="t" bIns="0" lIns="0" spcFirstLastPara="1" rIns="0" wrap="square" tIns="0">
            <a:spAutoFit/>
          </a:bodyPr>
          <a:lstStyle/>
          <a:p>
            <a:pPr indent="-336550" lvl="0" marL="457200" marR="0" rtl="0" algn="just">
              <a:lnSpc>
                <a:spcPct val="150000"/>
              </a:lnSpc>
              <a:spcBef>
                <a:spcPts val="0"/>
              </a:spcBef>
              <a:spcAft>
                <a:spcPts val="0"/>
              </a:spcAft>
              <a:buClr>
                <a:schemeClr val="accent2"/>
              </a:buClr>
              <a:buSzPts val="1700"/>
              <a:buFont typeface="DynaPuff"/>
              <a:buAutoNum type="arabicPeriod"/>
            </a:pPr>
            <a:r>
              <a:rPr lang="en" sz="1700">
                <a:solidFill>
                  <a:schemeClr val="accent2"/>
                </a:solidFill>
                <a:latin typeface="DynaPuff"/>
                <a:ea typeface="DynaPuff"/>
                <a:cs typeface="DynaPuff"/>
                <a:sym typeface="DynaPuff"/>
              </a:rPr>
              <a:t>Finally, we have set up a </a:t>
            </a:r>
            <a:r>
              <a:rPr lang="en" sz="1700">
                <a:solidFill>
                  <a:schemeClr val="accent1"/>
                </a:solidFill>
                <a:uFill>
                  <a:noFill/>
                </a:uFill>
                <a:latin typeface="DynaPuff"/>
                <a:ea typeface="DynaPuff"/>
                <a:cs typeface="DynaPuff"/>
                <a:sym typeface="DynaPuff"/>
                <a:hlinkClick r:id="rId7">
                  <a:extLst>
                    <a:ext uri="{A12FA001-AC4F-418D-AE19-62706E023703}">
                      <ahyp:hlinkClr val="tx"/>
                    </a:ext>
                  </a:extLst>
                </a:hlinkClick>
              </a:rPr>
              <a:t>GitHub workflow</a:t>
            </a:r>
            <a:r>
              <a:rPr lang="en" sz="1700">
                <a:solidFill>
                  <a:schemeClr val="accent1"/>
                </a:solidFill>
                <a:latin typeface="DynaPuff"/>
                <a:ea typeface="DynaPuff"/>
                <a:cs typeface="DynaPuff"/>
                <a:sym typeface="DynaPuff"/>
              </a:rPr>
              <a:t> </a:t>
            </a:r>
            <a:r>
              <a:rPr lang="en" sz="1700">
                <a:solidFill>
                  <a:schemeClr val="accent2"/>
                </a:solidFill>
                <a:latin typeface="DynaPuff"/>
                <a:ea typeface="DynaPuff"/>
                <a:cs typeface="DynaPuff"/>
                <a:sym typeface="DynaPuff"/>
              </a:rPr>
              <a:t>to monitor the code quality and coverage.</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AutoNum type="arabicPeriod"/>
            </a:pPr>
            <a:r>
              <a:rPr lang="en" sz="1700">
                <a:solidFill>
                  <a:schemeClr val="accent2"/>
                </a:solidFill>
                <a:latin typeface="DynaPuff"/>
                <a:ea typeface="DynaPuff"/>
                <a:cs typeface="DynaPuff"/>
                <a:sym typeface="DynaPuff"/>
              </a:rPr>
              <a:t>When we push the code to the remote </a:t>
            </a:r>
            <a:r>
              <a:rPr lang="en" sz="1700">
                <a:solidFill>
                  <a:schemeClr val="accent2"/>
                </a:solidFill>
                <a:latin typeface="DynaPuff"/>
                <a:ea typeface="DynaPuff"/>
                <a:cs typeface="DynaPuff"/>
                <a:sym typeface="DynaPuff"/>
              </a:rPr>
              <a:t>repository</a:t>
            </a:r>
            <a:r>
              <a:rPr lang="en" sz="1700">
                <a:solidFill>
                  <a:schemeClr val="accent2"/>
                </a:solidFill>
                <a:latin typeface="DynaPuff"/>
                <a:ea typeface="DynaPuff"/>
                <a:cs typeface="DynaPuff"/>
                <a:sym typeface="DynaPuff"/>
              </a:rPr>
              <a:t>, the workflow runs the pytest and creates the code-coverage file.</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AutoNum type="arabicPeriod"/>
            </a:pPr>
            <a:r>
              <a:rPr lang="en" sz="1700">
                <a:solidFill>
                  <a:schemeClr val="accent2"/>
                </a:solidFill>
                <a:latin typeface="DynaPuff"/>
                <a:ea typeface="DynaPuff"/>
                <a:cs typeface="DynaPuff"/>
                <a:sym typeface="DynaPuff"/>
              </a:rPr>
              <a:t>We also have setup codecov to automatically compare the </a:t>
            </a:r>
            <a:r>
              <a:rPr lang="en" sz="1700">
                <a:solidFill>
                  <a:schemeClr val="accent2"/>
                </a:solidFill>
                <a:latin typeface="DynaPuff"/>
                <a:ea typeface="DynaPuff"/>
                <a:cs typeface="DynaPuff"/>
                <a:sym typeface="DynaPuff"/>
              </a:rPr>
              <a:t>current</a:t>
            </a:r>
            <a:r>
              <a:rPr lang="en" sz="1700">
                <a:solidFill>
                  <a:schemeClr val="accent2"/>
                </a:solidFill>
                <a:latin typeface="DynaPuff"/>
                <a:ea typeface="DynaPuff"/>
                <a:cs typeface="DynaPuff"/>
                <a:sym typeface="DynaPuff"/>
              </a:rPr>
              <a:t> and the old coverage.</a:t>
            </a:r>
            <a:endParaRPr sz="1700">
              <a:solidFill>
                <a:schemeClr val="accent2"/>
              </a:solidFill>
              <a:latin typeface="DynaPuff"/>
              <a:ea typeface="DynaPuff"/>
              <a:cs typeface="DynaPuff"/>
              <a:sym typeface="DynaPuff"/>
            </a:endParaRPr>
          </a:p>
          <a:p>
            <a:pPr indent="-336550" lvl="0" marL="457200" marR="0" rtl="0" algn="just">
              <a:lnSpc>
                <a:spcPct val="150000"/>
              </a:lnSpc>
              <a:spcBef>
                <a:spcPts val="0"/>
              </a:spcBef>
              <a:spcAft>
                <a:spcPts val="0"/>
              </a:spcAft>
              <a:buClr>
                <a:schemeClr val="accent2"/>
              </a:buClr>
              <a:buSzPts val="1700"/>
              <a:buFont typeface="DynaPuff"/>
              <a:buAutoNum type="arabicPeriod"/>
            </a:pPr>
            <a:r>
              <a:rPr lang="en" sz="1700">
                <a:solidFill>
                  <a:schemeClr val="accent2"/>
                </a:solidFill>
                <a:latin typeface="DynaPuff"/>
                <a:ea typeface="DynaPuff"/>
                <a:cs typeface="DynaPuff"/>
                <a:sym typeface="DynaPuff"/>
              </a:rPr>
              <a:t>The coverage report for the repo can be accessed </a:t>
            </a:r>
            <a:r>
              <a:rPr lang="en" sz="1700">
                <a:solidFill>
                  <a:schemeClr val="accent1"/>
                </a:solidFill>
                <a:uFill>
                  <a:noFill/>
                </a:uFill>
                <a:latin typeface="DynaPuff"/>
                <a:ea typeface="DynaPuff"/>
                <a:cs typeface="DynaPuff"/>
                <a:sym typeface="DynaPuff"/>
                <a:hlinkClick r:id="rId8">
                  <a:extLst>
                    <a:ext uri="{A12FA001-AC4F-418D-AE19-62706E023703}">
                      <ahyp:hlinkClr val="tx"/>
                    </a:ext>
                  </a:extLst>
                </a:hlinkClick>
              </a:rPr>
              <a:t>here</a:t>
            </a:r>
            <a:r>
              <a:rPr lang="en" sz="1700">
                <a:solidFill>
                  <a:schemeClr val="accent2"/>
                </a:solidFill>
                <a:latin typeface="DynaPuff"/>
                <a:ea typeface="DynaPuff"/>
                <a:cs typeface="DynaPuff"/>
                <a:sym typeface="DynaPuff"/>
              </a:rPr>
              <a:t>.</a:t>
            </a:r>
            <a:endParaRPr sz="1700">
              <a:solidFill>
                <a:schemeClr val="accent2"/>
              </a:solidFill>
              <a:latin typeface="DynaPuff"/>
              <a:ea typeface="DynaPuff"/>
              <a:cs typeface="DynaPuff"/>
              <a:sym typeface="DynaPuf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142" name="Shape 142"/>
        <p:cNvGrpSpPr/>
        <p:nvPr/>
      </p:nvGrpSpPr>
      <p:grpSpPr>
        <a:xfrm>
          <a:off x="0" y="0"/>
          <a:ext cx="0" cy="0"/>
          <a:chOff x="0" y="0"/>
          <a:chExt cx="0" cy="0"/>
        </a:xfrm>
      </p:grpSpPr>
      <p:sp>
        <p:nvSpPr>
          <p:cNvPr id="143" name="Google Shape;143;p26"/>
          <p:cNvSpPr txBox="1"/>
          <p:nvPr/>
        </p:nvSpPr>
        <p:spPr>
          <a:xfrm>
            <a:off x="2338331" y="1053859"/>
            <a:ext cx="4467300" cy="585000"/>
          </a:xfrm>
          <a:prstGeom prst="rect">
            <a:avLst/>
          </a:prstGeom>
          <a:noFill/>
          <a:ln>
            <a:noFill/>
          </a:ln>
        </p:spPr>
        <p:txBody>
          <a:bodyPr anchorCtr="0" anchor="t" bIns="0" lIns="0" spcFirstLastPara="1" rIns="0" wrap="square" tIns="0">
            <a:spAutoFit/>
          </a:bodyPr>
          <a:lstStyle/>
          <a:p>
            <a:pPr indent="0" lvl="0" marL="0" marR="0" rtl="0" algn="ctr">
              <a:lnSpc>
                <a:spcPct val="111001"/>
              </a:lnSpc>
              <a:spcBef>
                <a:spcPts val="0"/>
              </a:spcBef>
              <a:spcAft>
                <a:spcPts val="0"/>
              </a:spcAft>
              <a:buNone/>
            </a:pPr>
            <a:r>
              <a:rPr lang="en" sz="3800">
                <a:latin typeface="DynaPuff"/>
                <a:ea typeface="DynaPuff"/>
                <a:cs typeface="DynaPuff"/>
                <a:sym typeface="DynaPuff"/>
              </a:rPr>
              <a:t>TEAM</a:t>
            </a:r>
            <a:r>
              <a:rPr b="0" i="0" lang="en" sz="3800" u="none" cap="none" strike="noStrike">
                <a:solidFill>
                  <a:srgbClr val="000000"/>
                </a:solidFill>
                <a:latin typeface="DynaPuff"/>
                <a:ea typeface="DynaPuff"/>
                <a:cs typeface="DynaPuff"/>
                <a:sym typeface="DynaPuff"/>
              </a:rPr>
              <a:t> MEMBERS</a:t>
            </a:r>
            <a:endParaRPr sz="700"/>
          </a:p>
        </p:txBody>
      </p:sp>
      <p:sp>
        <p:nvSpPr>
          <p:cNvPr id="144" name="Google Shape;144;p26"/>
          <p:cNvSpPr txBox="1"/>
          <p:nvPr/>
        </p:nvSpPr>
        <p:spPr>
          <a:xfrm>
            <a:off x="4816499" y="2437641"/>
            <a:ext cx="1802700" cy="962100"/>
          </a:xfrm>
          <a:prstGeom prst="rect">
            <a:avLst/>
          </a:prstGeom>
          <a:noFill/>
          <a:ln>
            <a:noFill/>
          </a:ln>
        </p:spPr>
        <p:txBody>
          <a:bodyPr anchorCtr="0" anchor="t" bIns="0" lIns="0" spcFirstLastPara="1" rIns="0" wrap="square" tIns="0">
            <a:spAutoFit/>
          </a:bodyPr>
          <a:lstStyle/>
          <a:p>
            <a:pPr indent="0" lvl="0" marL="0" marR="0" rtl="0" algn="ctr">
              <a:lnSpc>
                <a:spcPct val="149982"/>
              </a:lnSpc>
              <a:spcBef>
                <a:spcPts val="0"/>
              </a:spcBef>
              <a:spcAft>
                <a:spcPts val="0"/>
              </a:spcAft>
              <a:buNone/>
            </a:pPr>
            <a:r>
              <a:rPr lang="en" sz="2500">
                <a:solidFill>
                  <a:schemeClr val="accent2"/>
                </a:solidFill>
                <a:latin typeface="DynaPuff"/>
                <a:ea typeface="DynaPuff"/>
                <a:cs typeface="DynaPuff"/>
                <a:sym typeface="DynaPuff"/>
              </a:rPr>
              <a:t>Sreeja</a:t>
            </a:r>
            <a:endParaRPr sz="2500">
              <a:solidFill>
                <a:schemeClr val="accent2"/>
              </a:solidFill>
              <a:latin typeface="DynaPuff"/>
              <a:ea typeface="DynaPuff"/>
              <a:cs typeface="DynaPuff"/>
              <a:sym typeface="DynaPuff"/>
            </a:endParaRPr>
          </a:p>
          <a:p>
            <a:pPr indent="0" lvl="0" marL="0" marR="0" rtl="0" algn="ctr">
              <a:lnSpc>
                <a:spcPct val="149982"/>
              </a:lnSpc>
              <a:spcBef>
                <a:spcPts val="0"/>
              </a:spcBef>
              <a:spcAft>
                <a:spcPts val="0"/>
              </a:spcAft>
              <a:buNone/>
            </a:pPr>
            <a:r>
              <a:rPr lang="en" sz="2500">
                <a:solidFill>
                  <a:schemeClr val="accent2"/>
                </a:solidFill>
                <a:latin typeface="DynaPuff"/>
                <a:ea typeface="DynaPuff"/>
                <a:cs typeface="DynaPuff"/>
                <a:sym typeface="DynaPuff"/>
              </a:rPr>
              <a:t>MDS202350</a:t>
            </a:r>
            <a:endParaRPr sz="2500">
              <a:solidFill>
                <a:schemeClr val="accent2"/>
              </a:solidFill>
              <a:latin typeface="DynaPuff"/>
              <a:ea typeface="DynaPuff"/>
              <a:cs typeface="DynaPuff"/>
              <a:sym typeface="DynaPuff"/>
            </a:endParaRPr>
          </a:p>
        </p:txBody>
      </p:sp>
      <p:sp>
        <p:nvSpPr>
          <p:cNvPr id="145" name="Google Shape;145;p26"/>
          <p:cNvSpPr txBox="1"/>
          <p:nvPr/>
        </p:nvSpPr>
        <p:spPr>
          <a:xfrm>
            <a:off x="2685167" y="2418447"/>
            <a:ext cx="1792500" cy="10005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 sz="2600">
                <a:solidFill>
                  <a:schemeClr val="accent2"/>
                </a:solidFill>
                <a:latin typeface="DynaPuff"/>
                <a:ea typeface="DynaPuff"/>
                <a:cs typeface="DynaPuff"/>
                <a:sym typeface="DynaPuff"/>
              </a:rPr>
              <a:t>Nandini</a:t>
            </a:r>
            <a:endParaRPr sz="2600">
              <a:solidFill>
                <a:schemeClr val="accent2"/>
              </a:solidFill>
              <a:latin typeface="DynaPuff"/>
              <a:ea typeface="DynaPuff"/>
              <a:cs typeface="DynaPuff"/>
              <a:sym typeface="DynaPuff"/>
            </a:endParaRPr>
          </a:p>
          <a:p>
            <a:pPr indent="0" lvl="0" marL="0" marR="0" rtl="0" algn="ctr">
              <a:lnSpc>
                <a:spcPct val="150000"/>
              </a:lnSpc>
              <a:spcBef>
                <a:spcPts val="0"/>
              </a:spcBef>
              <a:spcAft>
                <a:spcPts val="0"/>
              </a:spcAft>
              <a:buNone/>
            </a:pPr>
            <a:r>
              <a:rPr lang="en" sz="2600">
                <a:solidFill>
                  <a:schemeClr val="accent2"/>
                </a:solidFill>
                <a:latin typeface="DynaPuff"/>
                <a:ea typeface="DynaPuff"/>
                <a:cs typeface="DynaPuff"/>
                <a:sym typeface="DynaPuff"/>
              </a:rPr>
              <a:t>MDS202335</a:t>
            </a:r>
            <a:endParaRPr sz="2600">
              <a:solidFill>
                <a:schemeClr val="accent2"/>
              </a:solidFill>
              <a:latin typeface="DynaPuff"/>
              <a:ea typeface="DynaPuff"/>
              <a:cs typeface="DynaPuff"/>
              <a:sym typeface="DynaPuff"/>
            </a:endParaRPr>
          </a:p>
        </p:txBody>
      </p:sp>
      <p:sp>
        <p:nvSpPr>
          <p:cNvPr id="146" name="Google Shape;146;p26"/>
          <p:cNvSpPr txBox="1"/>
          <p:nvPr/>
        </p:nvSpPr>
        <p:spPr>
          <a:xfrm>
            <a:off x="273044" y="2418459"/>
            <a:ext cx="2073300" cy="10005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 sz="2600">
                <a:solidFill>
                  <a:schemeClr val="accent2"/>
                </a:solidFill>
                <a:latin typeface="DynaPuff"/>
                <a:ea typeface="DynaPuff"/>
                <a:cs typeface="DynaPuff"/>
                <a:sym typeface="DynaPuff"/>
              </a:rPr>
              <a:t>Aritra</a:t>
            </a:r>
            <a:endParaRPr sz="2600">
              <a:solidFill>
                <a:schemeClr val="accent2"/>
              </a:solidFill>
              <a:latin typeface="DynaPuff"/>
              <a:ea typeface="DynaPuff"/>
              <a:cs typeface="DynaPuff"/>
              <a:sym typeface="DynaPuff"/>
            </a:endParaRPr>
          </a:p>
          <a:p>
            <a:pPr indent="0" lvl="0" marL="0" marR="0" rtl="0" algn="ctr">
              <a:lnSpc>
                <a:spcPct val="150000"/>
              </a:lnSpc>
              <a:spcBef>
                <a:spcPts val="0"/>
              </a:spcBef>
              <a:spcAft>
                <a:spcPts val="0"/>
              </a:spcAft>
              <a:buNone/>
            </a:pPr>
            <a:r>
              <a:rPr lang="en" sz="2600">
                <a:solidFill>
                  <a:schemeClr val="accent2"/>
                </a:solidFill>
                <a:latin typeface="DynaPuff"/>
                <a:ea typeface="DynaPuff"/>
                <a:cs typeface="DynaPuff"/>
                <a:sym typeface="DynaPuff"/>
              </a:rPr>
              <a:t>MCS202304</a:t>
            </a:r>
            <a:endParaRPr sz="2600">
              <a:solidFill>
                <a:schemeClr val="accent2"/>
              </a:solidFill>
              <a:latin typeface="DynaPuff"/>
              <a:ea typeface="DynaPuff"/>
              <a:cs typeface="DynaPuff"/>
              <a:sym typeface="DynaPuff"/>
            </a:endParaRPr>
          </a:p>
        </p:txBody>
      </p:sp>
      <p:sp>
        <p:nvSpPr>
          <p:cNvPr id="147" name="Google Shape;147;p26"/>
          <p:cNvSpPr/>
          <p:nvPr/>
        </p:nvSpPr>
        <p:spPr>
          <a:xfrm>
            <a:off x="0" y="3086100"/>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3">
              <a:alphaModFix/>
            </a:blip>
            <a:stretch>
              <a:fillRect b="0" l="0" r="0" t="0"/>
            </a:stretch>
          </a:blipFill>
          <a:ln>
            <a:noFill/>
          </a:ln>
        </p:spPr>
      </p:sp>
      <p:sp>
        <p:nvSpPr>
          <p:cNvPr id="148" name="Google Shape;148;p26"/>
          <p:cNvSpPr/>
          <p:nvPr/>
        </p:nvSpPr>
        <p:spPr>
          <a:xfrm rot="10800000">
            <a:off x="7212570" y="0"/>
            <a:ext cx="2057400" cy="2057400"/>
          </a:xfrm>
          <a:custGeom>
            <a:rect b="b" l="l" r="r" t="t"/>
            <a:pathLst>
              <a:path extrusionOk="0" h="4114800" w="4114800">
                <a:moveTo>
                  <a:pt x="4114800" y="4114800"/>
                </a:moveTo>
                <a:lnTo>
                  <a:pt x="0" y="4114800"/>
                </a:lnTo>
                <a:lnTo>
                  <a:pt x="0" y="0"/>
                </a:lnTo>
                <a:lnTo>
                  <a:pt x="4114800" y="0"/>
                </a:lnTo>
                <a:lnTo>
                  <a:pt x="4114800" y="4114800"/>
                </a:lnTo>
                <a:close/>
              </a:path>
            </a:pathLst>
          </a:custGeom>
          <a:blipFill rotWithShape="1">
            <a:blip r:embed="rId3">
              <a:alphaModFix/>
            </a:blip>
            <a:stretch>
              <a:fillRect b="0" l="0" r="0" t="0"/>
            </a:stretch>
          </a:blipFill>
          <a:ln>
            <a:noFill/>
          </a:ln>
        </p:spPr>
      </p:sp>
      <p:sp>
        <p:nvSpPr>
          <p:cNvPr id="149" name="Google Shape;149;p26"/>
          <p:cNvSpPr txBox="1"/>
          <p:nvPr/>
        </p:nvSpPr>
        <p:spPr>
          <a:xfrm>
            <a:off x="7012117" y="2418447"/>
            <a:ext cx="1792500" cy="10005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lang="en" sz="2600">
                <a:solidFill>
                  <a:schemeClr val="accent2"/>
                </a:solidFill>
                <a:latin typeface="DynaPuff"/>
                <a:ea typeface="DynaPuff"/>
                <a:cs typeface="DynaPuff"/>
                <a:sym typeface="DynaPuff"/>
              </a:rPr>
              <a:t>Satyaki</a:t>
            </a:r>
            <a:endParaRPr sz="2600">
              <a:solidFill>
                <a:schemeClr val="accent2"/>
              </a:solidFill>
              <a:latin typeface="DynaPuff"/>
              <a:ea typeface="DynaPuff"/>
              <a:cs typeface="DynaPuff"/>
              <a:sym typeface="DynaPuff"/>
            </a:endParaRPr>
          </a:p>
          <a:p>
            <a:pPr indent="0" lvl="0" marL="0" marR="0" rtl="0" algn="ctr">
              <a:lnSpc>
                <a:spcPct val="150000"/>
              </a:lnSpc>
              <a:spcBef>
                <a:spcPts val="0"/>
              </a:spcBef>
              <a:spcAft>
                <a:spcPts val="0"/>
              </a:spcAft>
              <a:buNone/>
            </a:pPr>
            <a:r>
              <a:rPr lang="en" sz="2600">
                <a:solidFill>
                  <a:schemeClr val="accent2"/>
                </a:solidFill>
                <a:latin typeface="DynaPuff"/>
                <a:ea typeface="DynaPuff"/>
                <a:cs typeface="DynaPuff"/>
                <a:sym typeface="DynaPuff"/>
              </a:rPr>
              <a:t>MDS202344</a:t>
            </a:r>
            <a:endParaRPr sz="2600">
              <a:solidFill>
                <a:schemeClr val="accent2"/>
              </a:solidFill>
              <a:latin typeface="DynaPuff"/>
              <a:ea typeface="DynaPuff"/>
              <a:cs typeface="DynaPuff"/>
              <a:sym typeface="DynaPuff"/>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347" name="Shape 347"/>
        <p:cNvGrpSpPr/>
        <p:nvPr/>
      </p:nvGrpSpPr>
      <p:grpSpPr>
        <a:xfrm>
          <a:off x="0" y="0"/>
          <a:ext cx="0" cy="0"/>
          <a:chOff x="0" y="0"/>
          <a:chExt cx="0" cy="0"/>
        </a:xfrm>
      </p:grpSpPr>
      <p:sp>
        <p:nvSpPr>
          <p:cNvPr id="348" name="Google Shape;348;p44"/>
          <p:cNvSpPr txBox="1"/>
          <p:nvPr/>
        </p:nvSpPr>
        <p:spPr>
          <a:xfrm>
            <a:off x="2372100" y="199702"/>
            <a:ext cx="4399800" cy="507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 sz="3300">
                <a:latin typeface="DynaPuff"/>
                <a:ea typeface="DynaPuff"/>
                <a:cs typeface="DynaPuff"/>
                <a:sym typeface="DynaPuff"/>
              </a:rPr>
              <a:t>Deployment</a:t>
            </a:r>
            <a:endParaRPr sz="700"/>
          </a:p>
        </p:txBody>
      </p:sp>
      <p:pic>
        <p:nvPicPr>
          <p:cNvPr id="349" name="Google Shape;349;p44"/>
          <p:cNvPicPr preferRelativeResize="0"/>
          <p:nvPr/>
        </p:nvPicPr>
        <p:blipFill rotWithShape="1">
          <a:blip r:embed="rId3">
            <a:alphaModFix/>
          </a:blip>
          <a:srcRect b="0" l="0" r="0" t="0"/>
          <a:stretch/>
        </p:blipFill>
        <p:spPr>
          <a:xfrm>
            <a:off x="153897" y="1462653"/>
            <a:ext cx="2218193" cy="2218193"/>
          </a:xfrm>
          <a:prstGeom prst="rect">
            <a:avLst/>
          </a:prstGeom>
          <a:noFill/>
          <a:ln>
            <a:noFill/>
          </a:ln>
        </p:spPr>
      </p:pic>
      <p:sp>
        <p:nvSpPr>
          <p:cNvPr id="350" name="Google Shape;350;p44"/>
          <p:cNvSpPr/>
          <p:nvPr/>
        </p:nvSpPr>
        <p:spPr>
          <a:xfrm>
            <a:off x="0" y="3086100"/>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4">
              <a:alphaModFix/>
            </a:blip>
            <a:stretch>
              <a:fillRect b="0" l="0" r="0" t="0"/>
            </a:stretch>
          </a:blipFill>
          <a:ln>
            <a:noFill/>
          </a:ln>
        </p:spPr>
      </p:sp>
      <p:sp>
        <p:nvSpPr>
          <p:cNvPr id="351" name="Google Shape;351;p44"/>
          <p:cNvSpPr/>
          <p:nvPr/>
        </p:nvSpPr>
        <p:spPr>
          <a:xfrm rot="10800000">
            <a:off x="7212570" y="0"/>
            <a:ext cx="2057400" cy="2057400"/>
          </a:xfrm>
          <a:custGeom>
            <a:rect b="b" l="l" r="r" t="t"/>
            <a:pathLst>
              <a:path extrusionOk="0" h="4114800" w="4114800">
                <a:moveTo>
                  <a:pt x="4114800" y="4114800"/>
                </a:moveTo>
                <a:lnTo>
                  <a:pt x="0" y="4114800"/>
                </a:lnTo>
                <a:lnTo>
                  <a:pt x="0" y="0"/>
                </a:lnTo>
                <a:lnTo>
                  <a:pt x="4114800" y="0"/>
                </a:lnTo>
                <a:lnTo>
                  <a:pt x="4114800" y="4114800"/>
                </a:lnTo>
                <a:close/>
              </a:path>
            </a:pathLst>
          </a:custGeom>
          <a:blipFill rotWithShape="1">
            <a:blip r:embed="rId4">
              <a:alphaModFix/>
            </a:blip>
            <a:stretch>
              <a:fillRect b="0" l="0" r="0" t="0"/>
            </a:stretch>
          </a:blipFill>
          <a:ln>
            <a:noFill/>
          </a:ln>
        </p:spPr>
      </p:sp>
      <p:sp>
        <p:nvSpPr>
          <p:cNvPr id="352" name="Google Shape;352;p44"/>
          <p:cNvSpPr txBox="1"/>
          <p:nvPr/>
        </p:nvSpPr>
        <p:spPr>
          <a:xfrm>
            <a:off x="2161400" y="1016700"/>
            <a:ext cx="6642600" cy="3375600"/>
          </a:xfrm>
          <a:prstGeom prst="rect">
            <a:avLst/>
          </a:prstGeom>
          <a:noFill/>
          <a:ln>
            <a:noFill/>
          </a:ln>
        </p:spPr>
        <p:txBody>
          <a:bodyPr anchorCtr="0" anchor="t" bIns="0" lIns="0" spcFirstLastPara="1" rIns="0" wrap="square" tIns="0">
            <a:spAutoFit/>
          </a:bodyPr>
          <a:lstStyle/>
          <a:p>
            <a:pPr indent="-336550" lvl="0" marL="457200" rtl="0" algn="just">
              <a:lnSpc>
                <a:spcPct val="17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The application can be run locally by running the script index ,  which  will  run  the  server  in  dev  mode  on  5000 .</a:t>
            </a:r>
            <a:endParaRPr sz="1700">
              <a:solidFill>
                <a:schemeClr val="accent2"/>
              </a:solidFill>
              <a:latin typeface="DynaPuff"/>
              <a:ea typeface="DynaPuff"/>
              <a:cs typeface="DynaPuff"/>
              <a:sym typeface="DynaPuff"/>
            </a:endParaRPr>
          </a:p>
          <a:p>
            <a:pPr indent="-336550" lvl="0" marL="457200" rtl="0" algn="just">
              <a:lnSpc>
                <a:spcPct val="17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A Dockerfile is provided to containerize the application . This  will  run  the  server  in  production  mode  on   10000 .</a:t>
            </a:r>
            <a:endParaRPr sz="1700">
              <a:solidFill>
                <a:schemeClr val="accent2"/>
              </a:solidFill>
              <a:latin typeface="DynaPuff"/>
              <a:ea typeface="DynaPuff"/>
              <a:cs typeface="DynaPuff"/>
              <a:sym typeface="DynaPuff"/>
            </a:endParaRPr>
          </a:p>
          <a:p>
            <a:pPr indent="-336550" lvl="0" marL="457200" rtl="0" algn="just">
              <a:lnSpc>
                <a:spcPct val="17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Alternatively, the built image is also available on the DockerHub  </a:t>
            </a:r>
            <a:r>
              <a:rPr lang="en" sz="1700">
                <a:solidFill>
                  <a:schemeClr val="accent1"/>
                </a:solidFill>
                <a:uFill>
                  <a:noFill/>
                </a:uFill>
                <a:latin typeface="DynaPuff"/>
                <a:ea typeface="DynaPuff"/>
                <a:cs typeface="DynaPuff"/>
                <a:sym typeface="DynaPuff"/>
                <a:hlinkClick r:id="rId5">
                  <a:extLst>
                    <a:ext uri="{A12FA001-AC4F-418D-AE19-62706E023703}">
                      <ahyp:hlinkClr val="tx"/>
                    </a:ext>
                  </a:extLst>
                </a:hlinkClick>
              </a:rPr>
              <a:t>here</a:t>
            </a:r>
            <a:r>
              <a:rPr lang="en" sz="1700">
                <a:solidFill>
                  <a:schemeClr val="accent1"/>
                </a:solidFill>
                <a:latin typeface="DynaPuff"/>
                <a:ea typeface="DynaPuff"/>
                <a:cs typeface="DynaPuff"/>
                <a:sym typeface="DynaPuff"/>
              </a:rPr>
              <a:t> </a:t>
            </a:r>
            <a:r>
              <a:rPr lang="en" sz="1700">
                <a:solidFill>
                  <a:schemeClr val="accent2"/>
                </a:solidFill>
                <a:latin typeface="DynaPuff"/>
                <a:ea typeface="DynaPuff"/>
                <a:cs typeface="DynaPuff"/>
                <a:sym typeface="DynaPuff"/>
              </a:rPr>
              <a:t> and  can  be  pulled  to  run  directly .</a:t>
            </a:r>
            <a:endParaRPr sz="1700">
              <a:solidFill>
                <a:schemeClr val="accent2"/>
              </a:solidFill>
              <a:latin typeface="DynaPuff"/>
              <a:ea typeface="DynaPuff"/>
              <a:cs typeface="DynaPuff"/>
              <a:sym typeface="DynaPuff"/>
            </a:endParaRPr>
          </a:p>
          <a:p>
            <a:pPr indent="-336550" lvl="0" marL="457200" rtl="0" algn="just">
              <a:lnSpc>
                <a:spcPct val="17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Apart from that, the docker image is deployed  publicly on </a:t>
            </a:r>
            <a:r>
              <a:rPr lang="en" sz="1700">
                <a:solidFill>
                  <a:schemeClr val="accent1"/>
                </a:solidFill>
                <a:uFill>
                  <a:noFill/>
                </a:uFill>
                <a:latin typeface="DynaPuff"/>
                <a:ea typeface="DynaPuff"/>
                <a:cs typeface="DynaPuff"/>
                <a:sym typeface="DynaPuff"/>
                <a:hlinkClick r:id="rId6">
                  <a:extLst>
                    <a:ext uri="{A12FA001-AC4F-418D-AE19-62706E023703}">
                      <ahyp:hlinkClr val="tx"/>
                    </a:ext>
                  </a:extLst>
                </a:hlinkClick>
              </a:rPr>
              <a:t>Hugging Face space</a:t>
            </a:r>
            <a:r>
              <a:rPr lang="en" sz="1700">
                <a:solidFill>
                  <a:schemeClr val="accent1"/>
                </a:solidFill>
                <a:latin typeface="DynaPuff"/>
                <a:ea typeface="DynaPuff"/>
                <a:cs typeface="DynaPuff"/>
                <a:sym typeface="DynaPuff"/>
              </a:rPr>
              <a:t> </a:t>
            </a:r>
            <a:r>
              <a:rPr lang="en" sz="1700">
                <a:solidFill>
                  <a:schemeClr val="accent2"/>
                </a:solidFill>
                <a:latin typeface="DynaPuff"/>
                <a:ea typeface="DynaPuff"/>
                <a:cs typeface="DynaPuff"/>
                <a:sym typeface="DynaPuff"/>
              </a:rPr>
              <a:t> </a:t>
            </a:r>
            <a:r>
              <a:rPr lang="en" sz="1700">
                <a:solidFill>
                  <a:schemeClr val="accent2"/>
                </a:solidFill>
                <a:latin typeface="DynaPuff"/>
                <a:ea typeface="DynaPuff"/>
                <a:cs typeface="DynaPuff"/>
                <a:sym typeface="DynaPuff"/>
              </a:rPr>
              <a:t>and </a:t>
            </a:r>
            <a:r>
              <a:rPr lang="en" sz="1700">
                <a:solidFill>
                  <a:schemeClr val="accent1"/>
                </a:solidFill>
                <a:latin typeface="DynaPuff"/>
                <a:ea typeface="DynaPuff"/>
                <a:cs typeface="DynaPuff"/>
                <a:sym typeface="DynaPuff"/>
              </a:rPr>
              <a:t> </a:t>
            </a:r>
            <a:r>
              <a:rPr lang="en" sz="1700">
                <a:solidFill>
                  <a:schemeClr val="accent1"/>
                </a:solidFill>
                <a:uFill>
                  <a:noFill/>
                </a:uFill>
                <a:latin typeface="DynaPuff"/>
                <a:ea typeface="DynaPuff"/>
                <a:cs typeface="DynaPuff"/>
                <a:sym typeface="DynaPuff"/>
                <a:hlinkClick r:id="rId7">
                  <a:extLst>
                    <a:ext uri="{A12FA001-AC4F-418D-AE19-62706E023703}">
                      <ahyp:hlinkClr val="tx"/>
                    </a:ext>
                  </a:extLst>
                </a:hlinkClick>
              </a:rPr>
              <a:t>Render</a:t>
            </a:r>
            <a:r>
              <a:rPr lang="en" sz="1700">
                <a:solidFill>
                  <a:schemeClr val="accent2"/>
                </a:solidFill>
                <a:latin typeface="DynaPuff"/>
                <a:ea typeface="DynaPuff"/>
                <a:cs typeface="DynaPuff"/>
                <a:sym typeface="DynaPuff"/>
              </a:rPr>
              <a:t> .</a:t>
            </a:r>
            <a:endParaRPr sz="1700">
              <a:solidFill>
                <a:schemeClr val="accent2"/>
              </a:solidFill>
              <a:latin typeface="DynaPuff"/>
              <a:ea typeface="DynaPuff"/>
              <a:cs typeface="DynaPuff"/>
              <a:sym typeface="DynaPuff"/>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356" name="Shape 356"/>
        <p:cNvGrpSpPr/>
        <p:nvPr/>
      </p:nvGrpSpPr>
      <p:grpSpPr>
        <a:xfrm>
          <a:off x="0" y="0"/>
          <a:ext cx="0" cy="0"/>
          <a:chOff x="0" y="0"/>
          <a:chExt cx="0" cy="0"/>
        </a:xfrm>
      </p:grpSpPr>
      <p:sp>
        <p:nvSpPr>
          <p:cNvPr id="357" name="Google Shape;357;p45"/>
          <p:cNvSpPr txBox="1"/>
          <p:nvPr/>
        </p:nvSpPr>
        <p:spPr>
          <a:xfrm>
            <a:off x="1036948" y="1166100"/>
            <a:ext cx="7070100" cy="3574200"/>
          </a:xfrm>
          <a:prstGeom prst="rect">
            <a:avLst/>
          </a:prstGeom>
          <a:noFill/>
          <a:ln>
            <a:noFill/>
          </a:ln>
        </p:spPr>
        <p:txBody>
          <a:bodyPr anchorCtr="0" anchor="t" bIns="0" lIns="0" spcFirstLastPara="1" rIns="0" wrap="square" tIns="0">
            <a:spAutoFit/>
          </a:bodyPr>
          <a:lstStyle/>
          <a:p>
            <a:pPr indent="-317500" lvl="0" marL="457200" marR="0" rtl="0" algn="just">
              <a:lnSpc>
                <a:spcPct val="170000"/>
              </a:lnSpc>
              <a:spcBef>
                <a:spcPts val="0"/>
              </a:spcBef>
              <a:spcAft>
                <a:spcPts val="0"/>
              </a:spcAft>
              <a:buClr>
                <a:srgbClr val="000000"/>
              </a:buClr>
              <a:buSzPts val="1400"/>
              <a:buFont typeface="DynaPuff"/>
              <a:buChar char="●"/>
            </a:pPr>
            <a:r>
              <a:rPr lang="en" sz="1800">
                <a:solidFill>
                  <a:schemeClr val="accent2"/>
                </a:solidFill>
                <a:latin typeface="DynaPuff"/>
                <a:ea typeface="DynaPuff"/>
                <a:cs typeface="DynaPuff"/>
                <a:sym typeface="DynaPuff"/>
              </a:rPr>
              <a:t>Adding the functionality to directly convert the Braille images to audio.</a:t>
            </a:r>
            <a:endParaRPr sz="1800">
              <a:solidFill>
                <a:schemeClr val="accent2"/>
              </a:solidFill>
              <a:latin typeface="DynaPuff"/>
              <a:ea typeface="DynaPuff"/>
              <a:cs typeface="DynaPuff"/>
              <a:sym typeface="DynaPuff"/>
            </a:endParaRPr>
          </a:p>
          <a:p>
            <a:pPr indent="-317500" lvl="0" marL="457200" marR="0" rtl="0" algn="just">
              <a:lnSpc>
                <a:spcPct val="170000"/>
              </a:lnSpc>
              <a:spcBef>
                <a:spcPts val="0"/>
              </a:spcBef>
              <a:spcAft>
                <a:spcPts val="0"/>
              </a:spcAft>
              <a:buClr>
                <a:srgbClr val="000000"/>
              </a:buClr>
              <a:buSzPts val="1400"/>
              <a:buFont typeface="DynaPuff"/>
              <a:buChar char="●"/>
            </a:pPr>
            <a:r>
              <a:rPr lang="en" sz="1800">
                <a:solidFill>
                  <a:schemeClr val="accent2"/>
                </a:solidFill>
                <a:latin typeface="DynaPuff"/>
                <a:ea typeface="DynaPuff"/>
                <a:cs typeface="DynaPuff"/>
                <a:sym typeface="DynaPuff"/>
              </a:rPr>
              <a:t>Adding support for Braille contractions.</a:t>
            </a:r>
            <a:endParaRPr sz="1800">
              <a:solidFill>
                <a:schemeClr val="accent2"/>
              </a:solidFill>
              <a:latin typeface="DynaPuff"/>
              <a:ea typeface="DynaPuff"/>
              <a:cs typeface="DynaPuff"/>
              <a:sym typeface="DynaPuff"/>
            </a:endParaRPr>
          </a:p>
          <a:p>
            <a:pPr indent="-317500" lvl="0" marL="457200" marR="0" rtl="0" algn="just">
              <a:lnSpc>
                <a:spcPct val="170000"/>
              </a:lnSpc>
              <a:spcBef>
                <a:spcPts val="0"/>
              </a:spcBef>
              <a:spcAft>
                <a:spcPts val="0"/>
              </a:spcAft>
              <a:buSzPts val="1400"/>
              <a:buFont typeface="DynaPuff"/>
              <a:buChar char="●"/>
            </a:pPr>
            <a:r>
              <a:rPr lang="en" sz="1800">
                <a:solidFill>
                  <a:schemeClr val="accent2"/>
                </a:solidFill>
                <a:latin typeface="DynaPuff"/>
                <a:ea typeface="DynaPuff"/>
                <a:cs typeface="DynaPuff"/>
                <a:sym typeface="DynaPuff"/>
              </a:rPr>
              <a:t>Implementing more robust algorithms for braille texts.</a:t>
            </a:r>
            <a:endParaRPr sz="1800">
              <a:solidFill>
                <a:schemeClr val="accent2"/>
              </a:solidFill>
              <a:latin typeface="DynaPuff"/>
              <a:ea typeface="DynaPuff"/>
              <a:cs typeface="DynaPuff"/>
              <a:sym typeface="DynaPuff"/>
            </a:endParaRPr>
          </a:p>
          <a:p>
            <a:pPr indent="-317500" lvl="0" marL="457200" marR="0" rtl="0" algn="just">
              <a:lnSpc>
                <a:spcPct val="170000"/>
              </a:lnSpc>
              <a:spcBef>
                <a:spcPts val="0"/>
              </a:spcBef>
              <a:spcAft>
                <a:spcPts val="0"/>
              </a:spcAft>
              <a:buSzPts val="1400"/>
              <a:buFont typeface="DynaPuff"/>
              <a:buChar char="●"/>
            </a:pPr>
            <a:r>
              <a:rPr lang="en" sz="1800">
                <a:solidFill>
                  <a:schemeClr val="accent2"/>
                </a:solidFill>
                <a:latin typeface="DynaPuff"/>
                <a:ea typeface="DynaPuff"/>
                <a:cs typeface="DynaPuff"/>
                <a:sym typeface="DynaPuff"/>
              </a:rPr>
              <a:t>Finding a better dataset for training the YOLO model and a way to merge the datasets for extensive training</a:t>
            </a:r>
            <a:endParaRPr sz="1800">
              <a:solidFill>
                <a:schemeClr val="accent2"/>
              </a:solidFill>
              <a:latin typeface="DynaPuff"/>
              <a:ea typeface="DynaPuff"/>
              <a:cs typeface="DynaPuff"/>
              <a:sym typeface="DynaPuff"/>
            </a:endParaRPr>
          </a:p>
          <a:p>
            <a:pPr indent="-317500" lvl="0" marL="457200" marR="0" rtl="0" algn="just">
              <a:lnSpc>
                <a:spcPct val="170000"/>
              </a:lnSpc>
              <a:spcBef>
                <a:spcPts val="0"/>
              </a:spcBef>
              <a:spcAft>
                <a:spcPts val="0"/>
              </a:spcAft>
              <a:buSzPts val="1400"/>
              <a:buFont typeface="DynaPuff"/>
              <a:buChar char="●"/>
            </a:pPr>
            <a:r>
              <a:rPr lang="en" sz="1800">
                <a:solidFill>
                  <a:schemeClr val="accent2"/>
                </a:solidFill>
                <a:latin typeface="DynaPuff"/>
                <a:ea typeface="DynaPuff"/>
                <a:cs typeface="DynaPuff"/>
                <a:sym typeface="DynaPuff"/>
              </a:rPr>
              <a:t>Considering support for different Braille formats (e.g., Double-Sided Braille).</a:t>
            </a:r>
            <a:endParaRPr sz="1800">
              <a:solidFill>
                <a:schemeClr val="accent2"/>
              </a:solidFill>
              <a:latin typeface="DynaPuff"/>
              <a:ea typeface="DynaPuff"/>
              <a:cs typeface="DynaPuff"/>
              <a:sym typeface="DynaPuff"/>
            </a:endParaRPr>
          </a:p>
        </p:txBody>
      </p:sp>
      <p:sp>
        <p:nvSpPr>
          <p:cNvPr id="358" name="Google Shape;358;p45"/>
          <p:cNvSpPr txBox="1"/>
          <p:nvPr/>
        </p:nvSpPr>
        <p:spPr>
          <a:xfrm>
            <a:off x="2372091" y="483607"/>
            <a:ext cx="4399800" cy="507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lang="en" sz="3300">
                <a:latin typeface="DynaPuff"/>
                <a:ea typeface="DynaPuff"/>
                <a:cs typeface="DynaPuff"/>
                <a:sym typeface="DynaPuff"/>
              </a:rPr>
              <a:t>Future Works</a:t>
            </a:r>
            <a:endParaRPr sz="700"/>
          </a:p>
        </p:txBody>
      </p:sp>
      <p:sp>
        <p:nvSpPr>
          <p:cNvPr id="359" name="Google Shape;359;p45"/>
          <p:cNvSpPr/>
          <p:nvPr/>
        </p:nvSpPr>
        <p:spPr>
          <a:xfrm>
            <a:off x="0" y="3086100"/>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3">
              <a:alphaModFix/>
            </a:blip>
            <a:stretch>
              <a:fillRect b="0" l="0" r="0" t="0"/>
            </a:stretch>
          </a:blipFill>
          <a:ln>
            <a:noFill/>
          </a:ln>
        </p:spPr>
      </p:sp>
      <p:sp>
        <p:nvSpPr>
          <p:cNvPr id="360" name="Google Shape;360;p45"/>
          <p:cNvSpPr/>
          <p:nvPr/>
        </p:nvSpPr>
        <p:spPr>
          <a:xfrm rot="10800000">
            <a:off x="7212570" y="0"/>
            <a:ext cx="2057400" cy="2057400"/>
          </a:xfrm>
          <a:custGeom>
            <a:rect b="b" l="l" r="r" t="t"/>
            <a:pathLst>
              <a:path extrusionOk="0" h="4114800" w="4114800">
                <a:moveTo>
                  <a:pt x="4114800" y="4114800"/>
                </a:moveTo>
                <a:lnTo>
                  <a:pt x="0" y="4114800"/>
                </a:lnTo>
                <a:lnTo>
                  <a:pt x="0" y="0"/>
                </a:lnTo>
                <a:lnTo>
                  <a:pt x="4114800" y="0"/>
                </a:lnTo>
                <a:lnTo>
                  <a:pt x="4114800" y="4114800"/>
                </a:lnTo>
                <a:close/>
              </a:path>
            </a:pathLst>
          </a:custGeom>
          <a:blipFill rotWithShape="1">
            <a:blip r:embed="rId3">
              <a:alphaModFix/>
            </a:blip>
            <a:stretch>
              <a:fillRect b="0" l="0" r="0" t="0"/>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364" name="Shape 364"/>
        <p:cNvGrpSpPr/>
        <p:nvPr/>
      </p:nvGrpSpPr>
      <p:grpSpPr>
        <a:xfrm>
          <a:off x="0" y="0"/>
          <a:ext cx="0" cy="0"/>
          <a:chOff x="0" y="0"/>
          <a:chExt cx="0" cy="0"/>
        </a:xfrm>
      </p:grpSpPr>
      <p:sp>
        <p:nvSpPr>
          <p:cNvPr id="365" name="Google Shape;365;p46"/>
          <p:cNvSpPr txBox="1"/>
          <p:nvPr/>
        </p:nvSpPr>
        <p:spPr>
          <a:xfrm>
            <a:off x="2536908" y="1835432"/>
            <a:ext cx="4344000" cy="2068800"/>
          </a:xfrm>
          <a:prstGeom prst="rect">
            <a:avLst/>
          </a:prstGeom>
          <a:noFill/>
          <a:ln>
            <a:noFill/>
          </a:ln>
        </p:spPr>
        <p:txBody>
          <a:bodyPr anchorCtr="0" anchor="t" bIns="0" lIns="0" spcFirstLastPara="1" rIns="0" wrap="square" tIns="0">
            <a:spAutoFit/>
          </a:bodyPr>
          <a:lstStyle/>
          <a:p>
            <a:pPr indent="0" lvl="0" marL="0" marR="0" rtl="0" algn="ctr">
              <a:lnSpc>
                <a:spcPct val="80001"/>
              </a:lnSpc>
              <a:spcBef>
                <a:spcPts val="0"/>
              </a:spcBef>
              <a:spcAft>
                <a:spcPts val="0"/>
              </a:spcAft>
              <a:buNone/>
            </a:pPr>
            <a:r>
              <a:rPr lang="en" sz="8400">
                <a:solidFill>
                  <a:schemeClr val="accent1"/>
                </a:solidFill>
                <a:uFill>
                  <a:noFill/>
                </a:uFill>
                <a:latin typeface="DynaPuff"/>
                <a:ea typeface="DynaPuff"/>
                <a:cs typeface="DynaPuff"/>
                <a:sym typeface="DynaPuff"/>
                <a:hlinkClick r:id="rId3">
                  <a:extLst>
                    <a:ext uri="{A12FA001-AC4F-418D-AE19-62706E023703}">
                      <ahyp:hlinkClr val="tx"/>
                    </a:ext>
                  </a:extLst>
                </a:hlinkClick>
              </a:rPr>
              <a:t>GitHub</a:t>
            </a:r>
            <a:endParaRPr sz="8400">
              <a:solidFill>
                <a:schemeClr val="accent1"/>
              </a:solidFill>
              <a:latin typeface="DynaPuff"/>
              <a:ea typeface="DynaPuff"/>
              <a:cs typeface="DynaPuff"/>
              <a:sym typeface="DynaPuff"/>
            </a:endParaRPr>
          </a:p>
          <a:p>
            <a:pPr indent="0" lvl="0" marL="0" marR="0" rtl="0" algn="ctr">
              <a:lnSpc>
                <a:spcPct val="80001"/>
              </a:lnSpc>
              <a:spcBef>
                <a:spcPts val="0"/>
              </a:spcBef>
              <a:spcAft>
                <a:spcPts val="0"/>
              </a:spcAft>
              <a:buNone/>
            </a:pPr>
            <a:r>
              <a:rPr lang="en" sz="8400">
                <a:solidFill>
                  <a:schemeClr val="accent1"/>
                </a:solidFill>
                <a:uFill>
                  <a:noFill/>
                </a:uFill>
                <a:latin typeface="DynaPuff"/>
                <a:ea typeface="DynaPuff"/>
                <a:cs typeface="DynaPuff"/>
                <a:sym typeface="DynaPuff"/>
                <a:hlinkClick r:id="rId4">
                  <a:extLst>
                    <a:ext uri="{A12FA001-AC4F-418D-AE19-62706E023703}">
                      <ahyp:hlinkClr val="tx"/>
                    </a:ext>
                  </a:extLst>
                </a:hlinkClick>
              </a:rPr>
              <a:t>Repo</a:t>
            </a:r>
            <a:endParaRPr sz="8400">
              <a:solidFill>
                <a:schemeClr val="accent1"/>
              </a:solidFill>
              <a:latin typeface="DynaPuff"/>
              <a:ea typeface="DynaPuff"/>
              <a:cs typeface="DynaPuff"/>
              <a:sym typeface="DynaPuff"/>
            </a:endParaRPr>
          </a:p>
        </p:txBody>
      </p:sp>
      <p:sp>
        <p:nvSpPr>
          <p:cNvPr id="366" name="Google Shape;366;p46"/>
          <p:cNvSpPr/>
          <p:nvPr/>
        </p:nvSpPr>
        <p:spPr>
          <a:xfrm>
            <a:off x="-332131" y="3338752"/>
            <a:ext cx="3051554" cy="2057400"/>
          </a:xfrm>
          <a:custGeom>
            <a:rect b="b" l="l" r="r" t="t"/>
            <a:pathLst>
              <a:path extrusionOk="0" h="4114800" w="6103108">
                <a:moveTo>
                  <a:pt x="0" y="0"/>
                </a:moveTo>
                <a:lnTo>
                  <a:pt x="6103109" y="0"/>
                </a:lnTo>
                <a:lnTo>
                  <a:pt x="6103109" y="4114800"/>
                </a:lnTo>
                <a:lnTo>
                  <a:pt x="0" y="4114800"/>
                </a:lnTo>
                <a:lnTo>
                  <a:pt x="0" y="0"/>
                </a:lnTo>
                <a:close/>
              </a:path>
            </a:pathLst>
          </a:custGeom>
          <a:blipFill rotWithShape="1">
            <a:blip r:embed="rId5">
              <a:alphaModFix/>
            </a:blip>
            <a:stretch>
              <a:fillRect b="0" l="0" r="0" t="0"/>
            </a:stretch>
          </a:blipFill>
          <a:ln>
            <a:noFill/>
          </a:ln>
        </p:spPr>
      </p:sp>
      <p:sp>
        <p:nvSpPr>
          <p:cNvPr id="367" name="Google Shape;367;p46"/>
          <p:cNvSpPr/>
          <p:nvPr/>
        </p:nvSpPr>
        <p:spPr>
          <a:xfrm rot="10800000">
            <a:off x="6092446" y="-5143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5">
              <a:alphaModFix/>
            </a:blip>
            <a:stretch>
              <a:fillRect b="0" l="0" r="0" t="0"/>
            </a:stretch>
          </a:blipFill>
          <a:ln>
            <a:noFill/>
          </a:ln>
        </p:spPr>
      </p:sp>
      <p:sp>
        <p:nvSpPr>
          <p:cNvPr id="368" name="Google Shape;368;p46"/>
          <p:cNvSpPr/>
          <p:nvPr/>
        </p:nvSpPr>
        <p:spPr>
          <a:xfrm>
            <a:off x="7127412" y="-2275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6">
              <a:alphaModFix/>
            </a:blip>
            <a:stretch>
              <a:fillRect b="0" l="0" r="0" t="0"/>
            </a:stretch>
          </a:blipFill>
          <a:ln>
            <a:noFill/>
          </a:ln>
        </p:spPr>
      </p:sp>
      <p:sp>
        <p:nvSpPr>
          <p:cNvPr id="369" name="Google Shape;369;p46"/>
          <p:cNvSpPr/>
          <p:nvPr/>
        </p:nvSpPr>
        <p:spPr>
          <a:xfrm>
            <a:off x="286302" y="3021806"/>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7">
              <a:alphaModFix/>
            </a:blip>
            <a:stretch>
              <a:fillRect b="0" l="0" r="0" t="0"/>
            </a:stretch>
          </a:blipFill>
          <a:ln>
            <a:noFill/>
          </a:ln>
        </p:spPr>
      </p:sp>
      <p:sp>
        <p:nvSpPr>
          <p:cNvPr id="370" name="Google Shape;370;p46"/>
          <p:cNvSpPr/>
          <p:nvPr/>
        </p:nvSpPr>
        <p:spPr>
          <a:xfrm flipH="1" rot="10800000">
            <a:off x="0" y="0"/>
            <a:ext cx="2057400" cy="2057400"/>
          </a:xfrm>
          <a:custGeom>
            <a:rect b="b" l="l" r="r" t="t"/>
            <a:pathLst>
              <a:path extrusionOk="0" h="4114800" w="4114800">
                <a:moveTo>
                  <a:pt x="0" y="4114800"/>
                </a:moveTo>
                <a:lnTo>
                  <a:pt x="4114800" y="4114800"/>
                </a:lnTo>
                <a:lnTo>
                  <a:pt x="4114800" y="0"/>
                </a:lnTo>
                <a:lnTo>
                  <a:pt x="0" y="0"/>
                </a:lnTo>
                <a:lnTo>
                  <a:pt x="0" y="4114800"/>
                </a:lnTo>
                <a:close/>
              </a:path>
            </a:pathLst>
          </a:custGeom>
          <a:blipFill rotWithShape="1">
            <a:blip r:embed="rId8">
              <a:alphaModFix/>
            </a:blip>
            <a:stretch>
              <a:fillRect b="0" l="0" r="0" t="0"/>
            </a:stretch>
          </a:blipFill>
          <a:ln>
            <a:noFill/>
          </a:ln>
        </p:spPr>
      </p:sp>
      <p:sp>
        <p:nvSpPr>
          <p:cNvPr id="371" name="Google Shape;371;p46"/>
          <p:cNvSpPr/>
          <p:nvPr/>
        </p:nvSpPr>
        <p:spPr>
          <a:xfrm flipH="1">
            <a:off x="7086600" y="3143549"/>
            <a:ext cx="2057400" cy="2057400"/>
          </a:xfrm>
          <a:custGeom>
            <a:rect b="b" l="l" r="r" t="t"/>
            <a:pathLst>
              <a:path extrusionOk="0" h="4114800" w="4114800">
                <a:moveTo>
                  <a:pt x="4114800" y="0"/>
                </a:moveTo>
                <a:lnTo>
                  <a:pt x="0" y="0"/>
                </a:lnTo>
                <a:lnTo>
                  <a:pt x="0" y="4114800"/>
                </a:lnTo>
                <a:lnTo>
                  <a:pt x="4114800" y="4114800"/>
                </a:lnTo>
                <a:lnTo>
                  <a:pt x="4114800" y="0"/>
                </a:lnTo>
                <a:close/>
              </a:path>
            </a:pathLst>
          </a:custGeom>
          <a:blipFill rotWithShape="1">
            <a:blip r:embed="rId8">
              <a:alphaModFix/>
            </a:blip>
            <a:stretch>
              <a:fillRect b="0" l="0" r="0" t="0"/>
            </a:stretch>
          </a:blipFill>
          <a:ln>
            <a:noFill/>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375" name="Shape 375"/>
        <p:cNvGrpSpPr/>
        <p:nvPr/>
      </p:nvGrpSpPr>
      <p:grpSpPr>
        <a:xfrm>
          <a:off x="0" y="0"/>
          <a:ext cx="0" cy="0"/>
          <a:chOff x="0" y="0"/>
          <a:chExt cx="0" cy="0"/>
        </a:xfrm>
      </p:grpSpPr>
      <p:sp>
        <p:nvSpPr>
          <p:cNvPr id="376" name="Google Shape;376;p47"/>
          <p:cNvSpPr txBox="1"/>
          <p:nvPr/>
        </p:nvSpPr>
        <p:spPr>
          <a:xfrm>
            <a:off x="2536908" y="1987832"/>
            <a:ext cx="4344104" cy="1800959"/>
          </a:xfrm>
          <a:prstGeom prst="rect">
            <a:avLst/>
          </a:prstGeom>
          <a:noFill/>
          <a:ln>
            <a:noFill/>
          </a:ln>
        </p:spPr>
        <p:txBody>
          <a:bodyPr anchorCtr="0" anchor="t" bIns="0" lIns="0" spcFirstLastPara="1" rIns="0" wrap="square" tIns="0">
            <a:spAutoFit/>
          </a:bodyPr>
          <a:lstStyle/>
          <a:p>
            <a:pPr indent="0" lvl="0" marL="0" marR="0" rtl="0" algn="ctr">
              <a:lnSpc>
                <a:spcPct val="80001"/>
              </a:lnSpc>
              <a:spcBef>
                <a:spcPts val="0"/>
              </a:spcBef>
              <a:spcAft>
                <a:spcPts val="0"/>
              </a:spcAft>
              <a:buNone/>
            </a:pPr>
            <a:r>
              <a:rPr b="0" i="0" lang="en" sz="8400" u="none" cap="none" strike="noStrike">
                <a:solidFill>
                  <a:srgbClr val="000000"/>
                </a:solidFill>
                <a:latin typeface="DynaPuff"/>
                <a:ea typeface="DynaPuff"/>
                <a:cs typeface="DynaPuff"/>
                <a:sym typeface="DynaPuff"/>
              </a:rPr>
              <a:t>THANK YOU</a:t>
            </a:r>
            <a:endParaRPr sz="700"/>
          </a:p>
        </p:txBody>
      </p:sp>
      <p:sp>
        <p:nvSpPr>
          <p:cNvPr id="377" name="Google Shape;377;p47"/>
          <p:cNvSpPr/>
          <p:nvPr/>
        </p:nvSpPr>
        <p:spPr>
          <a:xfrm>
            <a:off x="-332131" y="3338752"/>
            <a:ext cx="3051554" cy="2057400"/>
          </a:xfrm>
          <a:custGeom>
            <a:rect b="b" l="l" r="r" t="t"/>
            <a:pathLst>
              <a:path extrusionOk="0" h="4114800" w="6103108">
                <a:moveTo>
                  <a:pt x="0" y="0"/>
                </a:moveTo>
                <a:lnTo>
                  <a:pt x="6103109" y="0"/>
                </a:lnTo>
                <a:lnTo>
                  <a:pt x="6103109" y="4114800"/>
                </a:lnTo>
                <a:lnTo>
                  <a:pt x="0" y="4114800"/>
                </a:lnTo>
                <a:lnTo>
                  <a:pt x="0" y="0"/>
                </a:lnTo>
                <a:close/>
              </a:path>
            </a:pathLst>
          </a:custGeom>
          <a:blipFill rotWithShape="1">
            <a:blip r:embed="rId3">
              <a:alphaModFix/>
            </a:blip>
            <a:stretch>
              <a:fillRect b="0" l="0" r="0" t="0"/>
            </a:stretch>
          </a:blipFill>
          <a:ln>
            <a:noFill/>
          </a:ln>
        </p:spPr>
      </p:sp>
      <p:sp>
        <p:nvSpPr>
          <p:cNvPr id="378" name="Google Shape;378;p47"/>
          <p:cNvSpPr/>
          <p:nvPr/>
        </p:nvSpPr>
        <p:spPr>
          <a:xfrm rot="10800000">
            <a:off x="6092446" y="-5143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3">
              <a:alphaModFix/>
            </a:blip>
            <a:stretch>
              <a:fillRect b="0" l="0" r="0" t="0"/>
            </a:stretch>
          </a:blipFill>
          <a:ln>
            <a:noFill/>
          </a:ln>
        </p:spPr>
      </p:sp>
      <p:sp>
        <p:nvSpPr>
          <p:cNvPr id="379" name="Google Shape;379;p47"/>
          <p:cNvSpPr/>
          <p:nvPr/>
        </p:nvSpPr>
        <p:spPr>
          <a:xfrm>
            <a:off x="7127412" y="-2275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4">
              <a:alphaModFix/>
            </a:blip>
            <a:stretch>
              <a:fillRect b="0" l="0" r="0" t="0"/>
            </a:stretch>
          </a:blipFill>
          <a:ln>
            <a:noFill/>
          </a:ln>
        </p:spPr>
      </p:sp>
      <p:sp>
        <p:nvSpPr>
          <p:cNvPr id="380" name="Google Shape;380;p47"/>
          <p:cNvSpPr/>
          <p:nvPr/>
        </p:nvSpPr>
        <p:spPr>
          <a:xfrm>
            <a:off x="286302" y="3021806"/>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5">
              <a:alphaModFix/>
            </a:blip>
            <a:stretch>
              <a:fillRect b="0" l="0" r="0" t="0"/>
            </a:stretch>
          </a:blipFill>
          <a:ln>
            <a:noFill/>
          </a:ln>
        </p:spPr>
      </p:sp>
      <p:sp>
        <p:nvSpPr>
          <p:cNvPr id="381" name="Google Shape;381;p47"/>
          <p:cNvSpPr/>
          <p:nvPr/>
        </p:nvSpPr>
        <p:spPr>
          <a:xfrm flipH="1" rot="10800000">
            <a:off x="0" y="0"/>
            <a:ext cx="2057400" cy="2057400"/>
          </a:xfrm>
          <a:custGeom>
            <a:rect b="b" l="l" r="r" t="t"/>
            <a:pathLst>
              <a:path extrusionOk="0" h="4114800" w="4114800">
                <a:moveTo>
                  <a:pt x="0" y="4114800"/>
                </a:moveTo>
                <a:lnTo>
                  <a:pt x="4114800" y="4114800"/>
                </a:lnTo>
                <a:lnTo>
                  <a:pt x="4114800" y="0"/>
                </a:lnTo>
                <a:lnTo>
                  <a:pt x="0" y="0"/>
                </a:lnTo>
                <a:lnTo>
                  <a:pt x="0" y="4114800"/>
                </a:lnTo>
                <a:close/>
              </a:path>
            </a:pathLst>
          </a:custGeom>
          <a:blipFill rotWithShape="1">
            <a:blip r:embed="rId6">
              <a:alphaModFix/>
            </a:blip>
            <a:stretch>
              <a:fillRect b="0" l="0" r="0" t="0"/>
            </a:stretch>
          </a:blipFill>
          <a:ln>
            <a:noFill/>
          </a:ln>
        </p:spPr>
      </p:sp>
      <p:sp>
        <p:nvSpPr>
          <p:cNvPr id="382" name="Google Shape;382;p47"/>
          <p:cNvSpPr/>
          <p:nvPr/>
        </p:nvSpPr>
        <p:spPr>
          <a:xfrm flipH="1">
            <a:off x="7086600" y="3143549"/>
            <a:ext cx="2057400" cy="2057400"/>
          </a:xfrm>
          <a:custGeom>
            <a:rect b="b" l="l" r="r" t="t"/>
            <a:pathLst>
              <a:path extrusionOk="0" h="4114800" w="4114800">
                <a:moveTo>
                  <a:pt x="4114800" y="0"/>
                </a:moveTo>
                <a:lnTo>
                  <a:pt x="0" y="0"/>
                </a:lnTo>
                <a:lnTo>
                  <a:pt x="0" y="4114800"/>
                </a:lnTo>
                <a:lnTo>
                  <a:pt x="4114800" y="4114800"/>
                </a:lnTo>
                <a:lnTo>
                  <a:pt x="4114800" y="0"/>
                </a:lnTo>
                <a:close/>
              </a:path>
            </a:pathLst>
          </a:custGeom>
          <a:blipFill rotWithShape="1">
            <a:blip r:embed="rId6">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153" name="Shape 153"/>
        <p:cNvGrpSpPr/>
        <p:nvPr/>
      </p:nvGrpSpPr>
      <p:grpSpPr>
        <a:xfrm>
          <a:off x="0" y="0"/>
          <a:ext cx="0" cy="0"/>
          <a:chOff x="0" y="0"/>
          <a:chExt cx="0" cy="0"/>
        </a:xfrm>
      </p:grpSpPr>
      <p:sp>
        <p:nvSpPr>
          <p:cNvPr id="154" name="Google Shape;154;p27"/>
          <p:cNvSpPr/>
          <p:nvPr/>
        </p:nvSpPr>
        <p:spPr>
          <a:xfrm rot="10800000">
            <a:off x="6168646" y="-4381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3">
              <a:alphaModFix/>
            </a:blip>
            <a:stretch>
              <a:fillRect b="0" l="0" r="0" t="0"/>
            </a:stretch>
          </a:blipFill>
          <a:ln>
            <a:noFill/>
          </a:ln>
        </p:spPr>
      </p:sp>
      <p:sp>
        <p:nvSpPr>
          <p:cNvPr id="155" name="Google Shape;155;p27"/>
          <p:cNvSpPr/>
          <p:nvPr/>
        </p:nvSpPr>
        <p:spPr>
          <a:xfrm>
            <a:off x="-413367" y="3373970"/>
            <a:ext cx="3051554" cy="2057400"/>
          </a:xfrm>
          <a:custGeom>
            <a:rect b="b" l="l" r="r" t="t"/>
            <a:pathLst>
              <a:path extrusionOk="0" h="4114800" w="6103108">
                <a:moveTo>
                  <a:pt x="0" y="0"/>
                </a:moveTo>
                <a:lnTo>
                  <a:pt x="6103108" y="0"/>
                </a:lnTo>
                <a:lnTo>
                  <a:pt x="6103108" y="4114800"/>
                </a:lnTo>
                <a:lnTo>
                  <a:pt x="0" y="4114800"/>
                </a:lnTo>
                <a:lnTo>
                  <a:pt x="0" y="0"/>
                </a:lnTo>
                <a:close/>
              </a:path>
            </a:pathLst>
          </a:custGeom>
          <a:blipFill rotWithShape="1">
            <a:blip r:embed="rId3">
              <a:alphaModFix/>
            </a:blip>
            <a:stretch>
              <a:fillRect b="0" l="0" r="0" t="0"/>
            </a:stretch>
          </a:blipFill>
          <a:ln>
            <a:noFill/>
          </a:ln>
        </p:spPr>
      </p:sp>
      <p:sp>
        <p:nvSpPr>
          <p:cNvPr id="156" name="Google Shape;156;p27"/>
          <p:cNvSpPr/>
          <p:nvPr/>
        </p:nvSpPr>
        <p:spPr>
          <a:xfrm>
            <a:off x="205065" y="3057024"/>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4">
              <a:alphaModFix/>
            </a:blip>
            <a:stretch>
              <a:fillRect b="0" l="0" r="0" t="0"/>
            </a:stretch>
          </a:blipFill>
          <a:ln>
            <a:noFill/>
          </a:ln>
        </p:spPr>
      </p:sp>
      <p:sp>
        <p:nvSpPr>
          <p:cNvPr id="157" name="Google Shape;157;p27"/>
          <p:cNvSpPr/>
          <p:nvPr/>
        </p:nvSpPr>
        <p:spPr>
          <a:xfrm>
            <a:off x="1242150" y="445576"/>
            <a:ext cx="6561885" cy="4052353"/>
          </a:xfrm>
          <a:custGeom>
            <a:rect b="b" l="l" r="r" t="t"/>
            <a:pathLst>
              <a:path extrusionOk="0" h="8809462" w="14111580">
                <a:moveTo>
                  <a:pt x="0" y="0"/>
                </a:moveTo>
                <a:lnTo>
                  <a:pt x="14111580" y="0"/>
                </a:lnTo>
                <a:lnTo>
                  <a:pt x="14111580" y="8809462"/>
                </a:lnTo>
                <a:lnTo>
                  <a:pt x="0" y="8809462"/>
                </a:lnTo>
                <a:lnTo>
                  <a:pt x="0" y="0"/>
                </a:lnTo>
                <a:close/>
              </a:path>
            </a:pathLst>
          </a:custGeom>
          <a:blipFill rotWithShape="1">
            <a:blip r:embed="rId5">
              <a:alphaModFix/>
            </a:blip>
            <a:stretch>
              <a:fillRect b="0" l="0" r="0" t="0"/>
            </a:stretch>
          </a:blipFill>
          <a:ln>
            <a:noFill/>
          </a:ln>
        </p:spPr>
      </p:sp>
      <p:sp>
        <p:nvSpPr>
          <p:cNvPr id="158" name="Google Shape;158;p27"/>
          <p:cNvSpPr txBox="1"/>
          <p:nvPr/>
        </p:nvSpPr>
        <p:spPr>
          <a:xfrm>
            <a:off x="1893525" y="1498600"/>
            <a:ext cx="5447100" cy="1727100"/>
          </a:xfrm>
          <a:prstGeom prst="rect">
            <a:avLst/>
          </a:prstGeom>
          <a:noFill/>
          <a:ln>
            <a:noFill/>
          </a:ln>
        </p:spPr>
        <p:txBody>
          <a:bodyPr anchorCtr="0" anchor="t" bIns="0" lIns="0" spcFirstLastPara="1" rIns="0" wrap="square" tIns="0">
            <a:spAutoFit/>
          </a:bodyPr>
          <a:lstStyle/>
          <a:p>
            <a:pPr indent="0" lvl="0" marL="0" rtl="0" algn="just">
              <a:lnSpc>
                <a:spcPct val="140000"/>
              </a:lnSpc>
              <a:spcBef>
                <a:spcPts val="0"/>
              </a:spcBef>
              <a:spcAft>
                <a:spcPts val="0"/>
              </a:spcAft>
              <a:buNone/>
            </a:pPr>
            <a:r>
              <a:rPr lang="en" sz="1700">
                <a:solidFill>
                  <a:schemeClr val="accent2"/>
                </a:solidFill>
                <a:latin typeface="DynaPuff"/>
                <a:ea typeface="DynaPuff"/>
                <a:cs typeface="DynaPuff"/>
                <a:sym typeface="DynaPuff"/>
              </a:rPr>
              <a:t>To bridge the communication gap between visually impaired individuals and the broader community by developing a seamless translator that converts between Braille and English, both in the text and image formats.</a:t>
            </a:r>
            <a:endParaRPr sz="700">
              <a:solidFill>
                <a:schemeClr val="accent2"/>
              </a:solidFill>
            </a:endParaRPr>
          </a:p>
        </p:txBody>
      </p:sp>
      <p:sp>
        <p:nvSpPr>
          <p:cNvPr id="159" name="Google Shape;159;p27"/>
          <p:cNvSpPr txBox="1"/>
          <p:nvPr/>
        </p:nvSpPr>
        <p:spPr>
          <a:xfrm>
            <a:off x="2462348" y="548047"/>
            <a:ext cx="4219200" cy="428400"/>
          </a:xfrm>
          <a:prstGeom prst="rect">
            <a:avLst/>
          </a:prstGeom>
          <a:noFill/>
          <a:ln>
            <a:noFill/>
          </a:ln>
        </p:spPr>
        <p:txBody>
          <a:bodyPr anchorCtr="0" anchor="t" bIns="0" lIns="0" spcFirstLastPara="1" rIns="0" wrap="square" tIns="0">
            <a:spAutoFit/>
          </a:bodyPr>
          <a:lstStyle/>
          <a:p>
            <a:pPr indent="0" lvl="0" marL="0" marR="0" rtl="0" algn="ctr">
              <a:lnSpc>
                <a:spcPct val="86999"/>
              </a:lnSpc>
              <a:spcBef>
                <a:spcPts val="0"/>
              </a:spcBef>
              <a:spcAft>
                <a:spcPts val="0"/>
              </a:spcAft>
              <a:buNone/>
            </a:pPr>
            <a:r>
              <a:rPr lang="en" sz="3200">
                <a:latin typeface="DynaPuff"/>
                <a:ea typeface="DynaPuff"/>
                <a:cs typeface="DynaPuff"/>
                <a:sym typeface="DynaPuff"/>
              </a:rPr>
              <a:t>Project Aim</a:t>
            </a:r>
            <a:endParaRPr sz="700"/>
          </a:p>
        </p:txBody>
      </p:sp>
      <p:sp>
        <p:nvSpPr>
          <p:cNvPr id="160" name="Google Shape;160;p27"/>
          <p:cNvSpPr/>
          <p:nvPr/>
        </p:nvSpPr>
        <p:spPr>
          <a:xfrm>
            <a:off x="6898812" y="-1513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164" name="Shape 164"/>
        <p:cNvGrpSpPr/>
        <p:nvPr/>
      </p:nvGrpSpPr>
      <p:grpSpPr>
        <a:xfrm>
          <a:off x="0" y="0"/>
          <a:ext cx="0" cy="0"/>
          <a:chOff x="0" y="0"/>
          <a:chExt cx="0" cy="0"/>
        </a:xfrm>
      </p:grpSpPr>
      <p:sp>
        <p:nvSpPr>
          <p:cNvPr id="165" name="Google Shape;165;p28"/>
          <p:cNvSpPr/>
          <p:nvPr/>
        </p:nvSpPr>
        <p:spPr>
          <a:xfrm rot="10800000">
            <a:off x="6168646" y="-4381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3">
              <a:alphaModFix/>
            </a:blip>
            <a:stretch>
              <a:fillRect b="0" l="0" r="0" t="0"/>
            </a:stretch>
          </a:blipFill>
          <a:ln>
            <a:noFill/>
          </a:ln>
        </p:spPr>
      </p:sp>
      <p:sp>
        <p:nvSpPr>
          <p:cNvPr id="166" name="Google Shape;166;p28"/>
          <p:cNvSpPr/>
          <p:nvPr/>
        </p:nvSpPr>
        <p:spPr>
          <a:xfrm>
            <a:off x="-413367" y="3373970"/>
            <a:ext cx="3051554" cy="2057400"/>
          </a:xfrm>
          <a:custGeom>
            <a:rect b="b" l="l" r="r" t="t"/>
            <a:pathLst>
              <a:path extrusionOk="0" h="4114800" w="6103108">
                <a:moveTo>
                  <a:pt x="0" y="0"/>
                </a:moveTo>
                <a:lnTo>
                  <a:pt x="6103108" y="0"/>
                </a:lnTo>
                <a:lnTo>
                  <a:pt x="6103108" y="4114800"/>
                </a:lnTo>
                <a:lnTo>
                  <a:pt x="0" y="4114800"/>
                </a:lnTo>
                <a:lnTo>
                  <a:pt x="0" y="0"/>
                </a:lnTo>
                <a:close/>
              </a:path>
            </a:pathLst>
          </a:custGeom>
          <a:blipFill rotWithShape="1">
            <a:blip r:embed="rId3">
              <a:alphaModFix/>
            </a:blip>
            <a:stretch>
              <a:fillRect b="0" l="0" r="0" t="0"/>
            </a:stretch>
          </a:blipFill>
          <a:ln>
            <a:noFill/>
          </a:ln>
        </p:spPr>
      </p:sp>
      <p:sp>
        <p:nvSpPr>
          <p:cNvPr id="167" name="Google Shape;167;p28"/>
          <p:cNvSpPr/>
          <p:nvPr/>
        </p:nvSpPr>
        <p:spPr>
          <a:xfrm>
            <a:off x="205065" y="3057024"/>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4">
              <a:alphaModFix/>
            </a:blip>
            <a:stretch>
              <a:fillRect b="0" l="0" r="0" t="0"/>
            </a:stretch>
          </a:blipFill>
          <a:ln>
            <a:noFill/>
          </a:ln>
        </p:spPr>
      </p:sp>
      <p:sp>
        <p:nvSpPr>
          <p:cNvPr id="168" name="Google Shape;168;p28"/>
          <p:cNvSpPr/>
          <p:nvPr/>
        </p:nvSpPr>
        <p:spPr>
          <a:xfrm>
            <a:off x="1044105" y="369385"/>
            <a:ext cx="7055790" cy="4404731"/>
          </a:xfrm>
          <a:custGeom>
            <a:rect b="b" l="l" r="r" t="t"/>
            <a:pathLst>
              <a:path extrusionOk="0" h="8809462" w="14111580">
                <a:moveTo>
                  <a:pt x="0" y="0"/>
                </a:moveTo>
                <a:lnTo>
                  <a:pt x="14111580" y="0"/>
                </a:lnTo>
                <a:lnTo>
                  <a:pt x="14111580" y="8809462"/>
                </a:lnTo>
                <a:lnTo>
                  <a:pt x="0" y="8809462"/>
                </a:lnTo>
                <a:lnTo>
                  <a:pt x="0" y="0"/>
                </a:lnTo>
                <a:close/>
              </a:path>
            </a:pathLst>
          </a:custGeom>
          <a:blipFill rotWithShape="1">
            <a:blip r:embed="rId5">
              <a:alphaModFix/>
            </a:blip>
            <a:stretch>
              <a:fillRect b="0" l="0" r="0" t="0"/>
            </a:stretch>
          </a:blipFill>
          <a:ln>
            <a:noFill/>
          </a:ln>
        </p:spPr>
      </p:sp>
      <p:sp>
        <p:nvSpPr>
          <p:cNvPr id="169" name="Google Shape;169;p28"/>
          <p:cNvSpPr txBox="1"/>
          <p:nvPr/>
        </p:nvSpPr>
        <p:spPr>
          <a:xfrm>
            <a:off x="1515425" y="1358350"/>
            <a:ext cx="6033300" cy="3558900"/>
          </a:xfrm>
          <a:prstGeom prst="rect">
            <a:avLst/>
          </a:prstGeom>
          <a:noFill/>
          <a:ln>
            <a:noFill/>
          </a:ln>
        </p:spPr>
        <p:txBody>
          <a:bodyPr anchorCtr="0" anchor="t" bIns="0" lIns="0" spcFirstLastPara="1" rIns="0" wrap="square" tIns="0">
            <a:spAutoFit/>
          </a:bodyPr>
          <a:lstStyle/>
          <a:p>
            <a:pPr indent="-336550" lvl="0" marL="457200" rtl="0" algn="just">
              <a:lnSpc>
                <a:spcPct val="140011"/>
              </a:lnSpc>
              <a:spcBef>
                <a:spcPts val="0"/>
              </a:spcBef>
              <a:spcAft>
                <a:spcPts val="0"/>
              </a:spcAft>
              <a:buClr>
                <a:schemeClr val="accent2"/>
              </a:buClr>
              <a:buSzPts val="1700"/>
              <a:buFont typeface="DynaPuff"/>
              <a:buChar char="●"/>
            </a:pPr>
            <a:r>
              <a:rPr lang="en" sz="1700">
                <a:solidFill>
                  <a:schemeClr val="accent1"/>
                </a:solidFill>
                <a:uFill>
                  <a:noFill/>
                </a:uFill>
                <a:latin typeface="DynaPuff"/>
                <a:ea typeface="DynaPuff"/>
                <a:cs typeface="DynaPuff"/>
                <a:sym typeface="DynaPuff"/>
                <a:hlinkClick r:id="rId6">
                  <a:extLst>
                    <a:ext uri="{A12FA001-AC4F-418D-AE19-62706E023703}">
                      <ahyp:hlinkClr val="tx"/>
                    </a:ext>
                  </a:extLst>
                </a:hlinkClick>
              </a:rPr>
              <a:t>Braille</a:t>
            </a:r>
            <a:r>
              <a:rPr lang="en" sz="1700">
                <a:solidFill>
                  <a:schemeClr val="accent2"/>
                </a:solidFill>
                <a:latin typeface="DynaPuff"/>
                <a:ea typeface="DynaPuff"/>
                <a:cs typeface="DynaPuff"/>
                <a:sym typeface="DynaPuff"/>
              </a:rPr>
              <a:t> is a tactile writing system used by people with visual impairments to read and write through touch.</a:t>
            </a:r>
            <a:endParaRPr sz="1700">
              <a:solidFill>
                <a:schemeClr val="accent2"/>
              </a:solidFill>
              <a:latin typeface="DynaPuff"/>
              <a:ea typeface="DynaPuff"/>
              <a:cs typeface="DynaPuff"/>
              <a:sym typeface="DynaPuff"/>
            </a:endParaRPr>
          </a:p>
          <a:p>
            <a:pPr indent="-336550" lvl="0" marL="457200" rtl="0" algn="just">
              <a:lnSpc>
                <a:spcPct val="140011"/>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It consists of raised dots arranged in patterns that represent letters, numbers, punctuation, and even abbreviations.</a:t>
            </a:r>
            <a:endParaRPr sz="1700">
              <a:solidFill>
                <a:schemeClr val="accent2"/>
              </a:solidFill>
              <a:latin typeface="DynaPuff"/>
              <a:ea typeface="DynaPuff"/>
              <a:cs typeface="DynaPuff"/>
              <a:sym typeface="DynaPuff"/>
            </a:endParaRPr>
          </a:p>
          <a:p>
            <a:pPr indent="-336550" lvl="0" marL="457200" rtl="0" algn="just">
              <a:lnSpc>
                <a:spcPct val="140011"/>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Each Braille character is made up of a cell of six dots, arranged in two vertical columns of three dots each.</a:t>
            </a:r>
            <a:endParaRPr sz="1100">
              <a:solidFill>
                <a:schemeClr val="dk1"/>
              </a:solidFill>
            </a:endParaRPr>
          </a:p>
          <a:p>
            <a:pPr indent="0" lvl="0" marL="0" marR="0" rtl="0" algn="just">
              <a:lnSpc>
                <a:spcPct val="140011"/>
              </a:lnSpc>
              <a:spcBef>
                <a:spcPts val="0"/>
              </a:spcBef>
              <a:spcAft>
                <a:spcPts val="0"/>
              </a:spcAft>
              <a:buNone/>
            </a:pPr>
            <a:r>
              <a:t/>
            </a:r>
            <a:endParaRPr sz="1700">
              <a:solidFill>
                <a:schemeClr val="accent2"/>
              </a:solidFill>
              <a:latin typeface="DynaPuff"/>
              <a:ea typeface="DynaPuff"/>
              <a:cs typeface="DynaPuff"/>
              <a:sym typeface="DynaPuff"/>
            </a:endParaRPr>
          </a:p>
        </p:txBody>
      </p:sp>
      <p:sp>
        <p:nvSpPr>
          <p:cNvPr id="170" name="Google Shape;170;p28"/>
          <p:cNvSpPr txBox="1"/>
          <p:nvPr/>
        </p:nvSpPr>
        <p:spPr>
          <a:xfrm>
            <a:off x="2462398" y="591772"/>
            <a:ext cx="4219200" cy="428400"/>
          </a:xfrm>
          <a:prstGeom prst="rect">
            <a:avLst/>
          </a:prstGeom>
          <a:noFill/>
          <a:ln>
            <a:noFill/>
          </a:ln>
        </p:spPr>
        <p:txBody>
          <a:bodyPr anchorCtr="0" anchor="t" bIns="0" lIns="0" spcFirstLastPara="1" rIns="0" wrap="square" tIns="0">
            <a:spAutoFit/>
          </a:bodyPr>
          <a:lstStyle/>
          <a:p>
            <a:pPr indent="0" lvl="0" marL="0" marR="0" rtl="0" algn="ctr">
              <a:lnSpc>
                <a:spcPct val="86999"/>
              </a:lnSpc>
              <a:spcBef>
                <a:spcPts val="0"/>
              </a:spcBef>
              <a:spcAft>
                <a:spcPts val="0"/>
              </a:spcAft>
              <a:buNone/>
            </a:pPr>
            <a:r>
              <a:rPr lang="en" sz="3200">
                <a:latin typeface="DynaPuff"/>
                <a:ea typeface="DynaPuff"/>
                <a:cs typeface="DynaPuff"/>
                <a:sym typeface="DynaPuff"/>
              </a:rPr>
              <a:t>What is Braille?</a:t>
            </a:r>
            <a:endParaRPr sz="700"/>
          </a:p>
        </p:txBody>
      </p:sp>
      <p:sp>
        <p:nvSpPr>
          <p:cNvPr id="171" name="Google Shape;171;p28"/>
          <p:cNvSpPr/>
          <p:nvPr/>
        </p:nvSpPr>
        <p:spPr>
          <a:xfrm>
            <a:off x="6898812" y="-1513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175" name="Shape 175"/>
        <p:cNvGrpSpPr/>
        <p:nvPr/>
      </p:nvGrpSpPr>
      <p:grpSpPr>
        <a:xfrm>
          <a:off x="0" y="0"/>
          <a:ext cx="0" cy="0"/>
          <a:chOff x="0" y="0"/>
          <a:chExt cx="0" cy="0"/>
        </a:xfrm>
      </p:grpSpPr>
      <p:sp>
        <p:nvSpPr>
          <p:cNvPr id="176" name="Google Shape;176;p29"/>
          <p:cNvSpPr/>
          <p:nvPr/>
        </p:nvSpPr>
        <p:spPr>
          <a:xfrm rot="10800000">
            <a:off x="6168646" y="-4381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3">
              <a:alphaModFix/>
            </a:blip>
            <a:stretch>
              <a:fillRect b="0" l="0" r="0" t="0"/>
            </a:stretch>
          </a:blipFill>
          <a:ln>
            <a:noFill/>
          </a:ln>
        </p:spPr>
      </p:sp>
      <p:sp>
        <p:nvSpPr>
          <p:cNvPr id="177" name="Google Shape;177;p29"/>
          <p:cNvSpPr/>
          <p:nvPr/>
        </p:nvSpPr>
        <p:spPr>
          <a:xfrm>
            <a:off x="-413367" y="3373970"/>
            <a:ext cx="3051554" cy="2057400"/>
          </a:xfrm>
          <a:custGeom>
            <a:rect b="b" l="l" r="r" t="t"/>
            <a:pathLst>
              <a:path extrusionOk="0" h="4114800" w="6103108">
                <a:moveTo>
                  <a:pt x="0" y="0"/>
                </a:moveTo>
                <a:lnTo>
                  <a:pt x="6103108" y="0"/>
                </a:lnTo>
                <a:lnTo>
                  <a:pt x="6103108" y="4114800"/>
                </a:lnTo>
                <a:lnTo>
                  <a:pt x="0" y="4114800"/>
                </a:lnTo>
                <a:lnTo>
                  <a:pt x="0" y="0"/>
                </a:lnTo>
                <a:close/>
              </a:path>
            </a:pathLst>
          </a:custGeom>
          <a:blipFill rotWithShape="1">
            <a:blip r:embed="rId3">
              <a:alphaModFix/>
            </a:blip>
            <a:stretch>
              <a:fillRect b="0" l="0" r="0" t="0"/>
            </a:stretch>
          </a:blipFill>
          <a:ln>
            <a:noFill/>
          </a:ln>
        </p:spPr>
      </p:sp>
      <p:sp>
        <p:nvSpPr>
          <p:cNvPr id="178" name="Google Shape;178;p29"/>
          <p:cNvSpPr/>
          <p:nvPr/>
        </p:nvSpPr>
        <p:spPr>
          <a:xfrm>
            <a:off x="205065" y="3057024"/>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4">
              <a:alphaModFix/>
            </a:blip>
            <a:stretch>
              <a:fillRect b="0" l="0" r="0" t="0"/>
            </a:stretch>
          </a:blipFill>
          <a:ln>
            <a:noFill/>
          </a:ln>
        </p:spPr>
      </p:sp>
      <p:sp>
        <p:nvSpPr>
          <p:cNvPr id="179" name="Google Shape;179;p29"/>
          <p:cNvSpPr/>
          <p:nvPr/>
        </p:nvSpPr>
        <p:spPr>
          <a:xfrm>
            <a:off x="467125" y="146250"/>
            <a:ext cx="8502227" cy="4867228"/>
          </a:xfrm>
          <a:custGeom>
            <a:rect b="b" l="l" r="r" t="t"/>
            <a:pathLst>
              <a:path extrusionOk="0" h="8809462" w="14111580">
                <a:moveTo>
                  <a:pt x="0" y="0"/>
                </a:moveTo>
                <a:lnTo>
                  <a:pt x="14111580" y="0"/>
                </a:lnTo>
                <a:lnTo>
                  <a:pt x="14111580" y="8809462"/>
                </a:lnTo>
                <a:lnTo>
                  <a:pt x="0" y="8809462"/>
                </a:lnTo>
                <a:lnTo>
                  <a:pt x="0" y="0"/>
                </a:lnTo>
                <a:close/>
              </a:path>
            </a:pathLst>
          </a:custGeom>
          <a:blipFill rotWithShape="1">
            <a:blip r:embed="rId5">
              <a:alphaModFix/>
            </a:blip>
            <a:stretch>
              <a:fillRect b="0" l="0" r="0" t="0"/>
            </a:stretch>
          </a:blipFill>
          <a:ln>
            <a:noFill/>
          </a:ln>
        </p:spPr>
      </p:sp>
      <p:sp>
        <p:nvSpPr>
          <p:cNvPr id="180" name="Google Shape;180;p29"/>
          <p:cNvSpPr txBox="1"/>
          <p:nvPr/>
        </p:nvSpPr>
        <p:spPr>
          <a:xfrm>
            <a:off x="1044100" y="1270000"/>
            <a:ext cx="7443000" cy="3192600"/>
          </a:xfrm>
          <a:prstGeom prst="rect">
            <a:avLst/>
          </a:prstGeom>
          <a:noFill/>
          <a:ln>
            <a:noFill/>
          </a:ln>
        </p:spPr>
        <p:txBody>
          <a:bodyPr anchorCtr="0" anchor="t" bIns="0" lIns="0" spcFirstLastPara="1" rIns="0" wrap="square" tIns="0">
            <a:spAutoFit/>
          </a:bodyPr>
          <a:lstStyle/>
          <a:p>
            <a:pPr indent="-336550" lvl="0" marL="457200" rtl="0" algn="just">
              <a:lnSpc>
                <a:spcPct val="140011"/>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Most of educational, professional, and everyday materials like  newspaper  are  written  in  English.</a:t>
            </a:r>
            <a:endParaRPr sz="1700">
              <a:solidFill>
                <a:schemeClr val="accent2"/>
              </a:solidFill>
              <a:latin typeface="DynaPuff"/>
              <a:ea typeface="DynaPuff"/>
              <a:cs typeface="DynaPuff"/>
              <a:sym typeface="DynaPuff"/>
            </a:endParaRPr>
          </a:p>
          <a:p>
            <a:pPr indent="-336550" lvl="0" marL="457200" rtl="0" algn="just">
              <a:lnSpc>
                <a:spcPct val="140011"/>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To make these accessible to the visually </a:t>
            </a:r>
            <a:r>
              <a:rPr lang="en" sz="1700">
                <a:solidFill>
                  <a:schemeClr val="accent2"/>
                </a:solidFill>
                <a:latin typeface="DynaPuff"/>
                <a:ea typeface="DynaPuff"/>
                <a:cs typeface="DynaPuff"/>
                <a:sym typeface="DynaPuff"/>
              </a:rPr>
              <a:t>impaired</a:t>
            </a:r>
            <a:r>
              <a:rPr lang="en" sz="1700">
                <a:solidFill>
                  <a:schemeClr val="accent2"/>
                </a:solidFill>
                <a:latin typeface="DynaPuff"/>
                <a:ea typeface="DynaPuff"/>
                <a:cs typeface="DynaPuff"/>
                <a:sym typeface="DynaPuff"/>
              </a:rPr>
              <a:t> people, a quick  translator  might  help  a  lot.</a:t>
            </a:r>
            <a:endParaRPr sz="1700">
              <a:solidFill>
                <a:schemeClr val="accent2"/>
              </a:solidFill>
              <a:latin typeface="DynaPuff"/>
              <a:ea typeface="DynaPuff"/>
              <a:cs typeface="DynaPuff"/>
              <a:sym typeface="DynaPuff"/>
            </a:endParaRPr>
          </a:p>
          <a:p>
            <a:pPr indent="-336550" lvl="0" marL="457200" rtl="0" algn="just">
              <a:lnSpc>
                <a:spcPct val="140011"/>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Apart from that, caregivers should be able to read and assess work  written  in  Braille  without  knowing  Braille  at  all.</a:t>
            </a:r>
            <a:endParaRPr sz="1700">
              <a:solidFill>
                <a:schemeClr val="accent2"/>
              </a:solidFill>
              <a:latin typeface="DynaPuff"/>
              <a:ea typeface="DynaPuff"/>
              <a:cs typeface="DynaPuff"/>
              <a:sym typeface="DynaPuff"/>
            </a:endParaRPr>
          </a:p>
          <a:p>
            <a:pPr indent="-336550" lvl="0" marL="457200" rtl="0" algn="just">
              <a:lnSpc>
                <a:spcPct val="140011"/>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Moreover, if Braille books or documents can be converted to English  on  the  fly ,  we  can  further  convert  that  to audio  to facilitate  quicker  learning. </a:t>
            </a:r>
            <a:endParaRPr sz="1700">
              <a:solidFill>
                <a:schemeClr val="accent2"/>
              </a:solidFill>
              <a:latin typeface="DynaPuff"/>
              <a:ea typeface="DynaPuff"/>
              <a:cs typeface="DynaPuff"/>
              <a:sym typeface="DynaPuff"/>
            </a:endParaRPr>
          </a:p>
        </p:txBody>
      </p:sp>
      <p:sp>
        <p:nvSpPr>
          <p:cNvPr id="181" name="Google Shape;181;p29"/>
          <p:cNvSpPr txBox="1"/>
          <p:nvPr/>
        </p:nvSpPr>
        <p:spPr>
          <a:xfrm>
            <a:off x="2462398" y="485897"/>
            <a:ext cx="4219200" cy="428400"/>
          </a:xfrm>
          <a:prstGeom prst="rect">
            <a:avLst/>
          </a:prstGeom>
          <a:noFill/>
          <a:ln>
            <a:noFill/>
          </a:ln>
        </p:spPr>
        <p:txBody>
          <a:bodyPr anchorCtr="0" anchor="t" bIns="0" lIns="0" spcFirstLastPara="1" rIns="0" wrap="square" tIns="0">
            <a:spAutoFit/>
          </a:bodyPr>
          <a:lstStyle/>
          <a:p>
            <a:pPr indent="0" lvl="0" marL="0" marR="0" rtl="0" algn="ctr">
              <a:lnSpc>
                <a:spcPct val="86999"/>
              </a:lnSpc>
              <a:spcBef>
                <a:spcPts val="0"/>
              </a:spcBef>
              <a:spcAft>
                <a:spcPts val="0"/>
              </a:spcAft>
              <a:buNone/>
            </a:pPr>
            <a:r>
              <a:rPr lang="en" sz="3200">
                <a:latin typeface="DynaPuff"/>
                <a:ea typeface="DynaPuff"/>
                <a:cs typeface="DynaPuff"/>
                <a:sym typeface="DynaPuff"/>
              </a:rPr>
              <a:t>Motivation</a:t>
            </a:r>
            <a:endParaRPr sz="700"/>
          </a:p>
        </p:txBody>
      </p:sp>
      <p:sp>
        <p:nvSpPr>
          <p:cNvPr id="182" name="Google Shape;182;p29"/>
          <p:cNvSpPr/>
          <p:nvPr/>
        </p:nvSpPr>
        <p:spPr>
          <a:xfrm>
            <a:off x="7109262" y="-1016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186" name="Shape 186"/>
        <p:cNvGrpSpPr/>
        <p:nvPr/>
      </p:nvGrpSpPr>
      <p:grpSpPr>
        <a:xfrm>
          <a:off x="0" y="0"/>
          <a:ext cx="0" cy="0"/>
          <a:chOff x="0" y="0"/>
          <a:chExt cx="0" cy="0"/>
        </a:xfrm>
      </p:grpSpPr>
      <p:sp>
        <p:nvSpPr>
          <p:cNvPr id="187" name="Google Shape;187;p30"/>
          <p:cNvSpPr/>
          <p:nvPr/>
        </p:nvSpPr>
        <p:spPr>
          <a:xfrm rot="667550">
            <a:off x="377473" y="-140012"/>
            <a:ext cx="8949749" cy="5144004"/>
          </a:xfrm>
          <a:custGeom>
            <a:rect b="b" l="l" r="r" t="t"/>
            <a:pathLst>
              <a:path extrusionOk="0" h="6218334" w="6516917">
                <a:moveTo>
                  <a:pt x="0" y="0"/>
                </a:moveTo>
                <a:lnTo>
                  <a:pt x="6516917" y="0"/>
                </a:lnTo>
                <a:lnTo>
                  <a:pt x="6516917" y="6218334"/>
                </a:lnTo>
                <a:lnTo>
                  <a:pt x="0" y="6218334"/>
                </a:lnTo>
                <a:lnTo>
                  <a:pt x="0" y="0"/>
                </a:lnTo>
                <a:close/>
              </a:path>
            </a:pathLst>
          </a:custGeom>
          <a:blipFill rotWithShape="1">
            <a:blip r:embed="rId3">
              <a:alphaModFix/>
            </a:blip>
            <a:stretch>
              <a:fillRect b="0" l="0" r="0" t="0"/>
            </a:stretch>
          </a:blipFill>
          <a:ln>
            <a:noFill/>
          </a:ln>
        </p:spPr>
      </p:sp>
      <p:sp>
        <p:nvSpPr>
          <p:cNvPr id="188" name="Google Shape;188;p30"/>
          <p:cNvSpPr txBox="1"/>
          <p:nvPr/>
        </p:nvSpPr>
        <p:spPr>
          <a:xfrm>
            <a:off x="1076725" y="1272550"/>
            <a:ext cx="7628100" cy="2589000"/>
          </a:xfrm>
          <a:prstGeom prst="rect">
            <a:avLst/>
          </a:prstGeom>
          <a:noFill/>
          <a:ln>
            <a:noFill/>
          </a:ln>
        </p:spPr>
        <p:txBody>
          <a:bodyPr anchorCtr="0" anchor="t" bIns="0" lIns="0" spcFirstLastPara="1" rIns="0" wrap="square" tIns="0">
            <a:spAutoFit/>
          </a:bodyPr>
          <a:lstStyle/>
          <a:p>
            <a:pPr indent="-336550" lvl="0" marL="457200" marR="0" rtl="0" algn="just">
              <a:lnSpc>
                <a:spcPct val="14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The  project  provides </a:t>
            </a:r>
            <a:r>
              <a:rPr lang="en"/>
              <a:t> </a:t>
            </a:r>
            <a:r>
              <a:rPr lang="en" sz="1700">
                <a:solidFill>
                  <a:schemeClr val="accent1"/>
                </a:solidFill>
                <a:latin typeface="DynaPuff"/>
                <a:ea typeface="DynaPuff"/>
                <a:cs typeface="DynaPuff"/>
                <a:sym typeface="DynaPuff"/>
              </a:rPr>
              <a:t>4</a:t>
            </a:r>
            <a:r>
              <a:rPr lang="en" sz="1700">
                <a:solidFill>
                  <a:schemeClr val="accent2"/>
                </a:solidFill>
                <a:latin typeface="DynaPuff"/>
                <a:ea typeface="DynaPuff"/>
                <a:cs typeface="DynaPuff"/>
                <a:sym typeface="DynaPuff"/>
              </a:rPr>
              <a:t>  apis  for  these  tasks :</a:t>
            </a:r>
            <a:endParaRPr sz="1700">
              <a:solidFill>
                <a:schemeClr val="accent2"/>
              </a:solidFill>
              <a:latin typeface="DynaPuff"/>
              <a:ea typeface="DynaPuff"/>
              <a:cs typeface="DynaPuff"/>
              <a:sym typeface="DynaPuff"/>
            </a:endParaRPr>
          </a:p>
          <a:p>
            <a:pPr indent="-336550" lvl="1" marL="914400" marR="0" rtl="0" algn="just">
              <a:lnSpc>
                <a:spcPct val="140000"/>
              </a:lnSpc>
              <a:spcBef>
                <a:spcPts val="0"/>
              </a:spcBef>
              <a:spcAft>
                <a:spcPts val="0"/>
              </a:spcAft>
              <a:buClr>
                <a:schemeClr val="accent2"/>
              </a:buClr>
              <a:buSzPts val="1700"/>
              <a:buFont typeface="DynaPuff"/>
              <a:buChar char="○"/>
            </a:pPr>
            <a:r>
              <a:rPr lang="en" sz="1700">
                <a:solidFill>
                  <a:schemeClr val="accent1"/>
                </a:solidFill>
                <a:latin typeface="DynaPuff"/>
                <a:ea typeface="DynaPuff"/>
                <a:cs typeface="DynaPuff"/>
                <a:sym typeface="DynaPuff"/>
              </a:rPr>
              <a:t>Braille text</a:t>
            </a:r>
            <a:r>
              <a:rPr lang="en" sz="1700">
                <a:solidFill>
                  <a:schemeClr val="accent2"/>
                </a:solidFill>
                <a:latin typeface="DynaPuff"/>
                <a:ea typeface="DynaPuff"/>
                <a:cs typeface="DynaPuff"/>
                <a:sym typeface="DynaPuff"/>
              </a:rPr>
              <a:t> -&gt; </a:t>
            </a:r>
            <a:r>
              <a:rPr lang="en" sz="1700">
                <a:solidFill>
                  <a:schemeClr val="accent1"/>
                </a:solidFill>
                <a:latin typeface="DynaPuff"/>
                <a:ea typeface="DynaPuff"/>
                <a:cs typeface="DynaPuff"/>
                <a:sym typeface="DynaPuff"/>
              </a:rPr>
              <a:t>English text</a:t>
            </a:r>
            <a:endParaRPr sz="1700">
              <a:solidFill>
                <a:schemeClr val="accent1"/>
              </a:solidFill>
              <a:latin typeface="DynaPuff"/>
              <a:ea typeface="DynaPuff"/>
              <a:cs typeface="DynaPuff"/>
              <a:sym typeface="DynaPuff"/>
            </a:endParaRPr>
          </a:p>
          <a:p>
            <a:pPr indent="-336550" lvl="1" marL="914400" marR="0" rtl="0" algn="just">
              <a:lnSpc>
                <a:spcPct val="140000"/>
              </a:lnSpc>
              <a:spcBef>
                <a:spcPts val="0"/>
              </a:spcBef>
              <a:spcAft>
                <a:spcPts val="0"/>
              </a:spcAft>
              <a:buClr>
                <a:schemeClr val="accent2"/>
              </a:buClr>
              <a:buSzPts val="1700"/>
              <a:buFont typeface="DynaPuff"/>
              <a:buChar char="○"/>
            </a:pPr>
            <a:r>
              <a:rPr lang="en" sz="1700">
                <a:solidFill>
                  <a:schemeClr val="accent1"/>
                </a:solidFill>
                <a:latin typeface="DynaPuff"/>
                <a:ea typeface="DynaPuff"/>
                <a:cs typeface="DynaPuff"/>
                <a:sym typeface="DynaPuff"/>
              </a:rPr>
              <a:t>English text</a:t>
            </a:r>
            <a:r>
              <a:rPr lang="en" sz="1700">
                <a:solidFill>
                  <a:schemeClr val="accent2"/>
                </a:solidFill>
                <a:latin typeface="DynaPuff"/>
                <a:ea typeface="DynaPuff"/>
                <a:cs typeface="DynaPuff"/>
                <a:sym typeface="DynaPuff"/>
              </a:rPr>
              <a:t> -&gt; </a:t>
            </a:r>
            <a:r>
              <a:rPr lang="en" sz="1700">
                <a:solidFill>
                  <a:schemeClr val="accent1"/>
                </a:solidFill>
                <a:latin typeface="DynaPuff"/>
                <a:ea typeface="DynaPuff"/>
                <a:cs typeface="DynaPuff"/>
                <a:sym typeface="DynaPuff"/>
              </a:rPr>
              <a:t>Braille text</a:t>
            </a:r>
            <a:endParaRPr sz="1700">
              <a:solidFill>
                <a:schemeClr val="accent1"/>
              </a:solidFill>
              <a:latin typeface="DynaPuff"/>
              <a:ea typeface="DynaPuff"/>
              <a:cs typeface="DynaPuff"/>
              <a:sym typeface="DynaPuff"/>
            </a:endParaRPr>
          </a:p>
          <a:p>
            <a:pPr indent="-336550" lvl="1" marL="914400" marR="0" rtl="0" algn="just">
              <a:lnSpc>
                <a:spcPct val="140000"/>
              </a:lnSpc>
              <a:spcBef>
                <a:spcPts val="0"/>
              </a:spcBef>
              <a:spcAft>
                <a:spcPts val="0"/>
              </a:spcAft>
              <a:buClr>
                <a:schemeClr val="accent2"/>
              </a:buClr>
              <a:buSzPts val="1700"/>
              <a:buFont typeface="DynaPuff"/>
              <a:buChar char="○"/>
            </a:pPr>
            <a:r>
              <a:rPr lang="en" sz="1700">
                <a:solidFill>
                  <a:schemeClr val="accent1"/>
                </a:solidFill>
                <a:latin typeface="DynaPuff"/>
                <a:ea typeface="DynaPuff"/>
                <a:cs typeface="DynaPuff"/>
                <a:sym typeface="DynaPuff"/>
              </a:rPr>
              <a:t>Braille image</a:t>
            </a:r>
            <a:r>
              <a:rPr lang="en" sz="1700">
                <a:solidFill>
                  <a:schemeClr val="accent2"/>
                </a:solidFill>
                <a:latin typeface="DynaPuff"/>
                <a:ea typeface="DynaPuff"/>
                <a:cs typeface="DynaPuff"/>
                <a:sym typeface="DynaPuff"/>
              </a:rPr>
              <a:t> -&gt; </a:t>
            </a:r>
            <a:r>
              <a:rPr lang="en" sz="1700">
                <a:solidFill>
                  <a:schemeClr val="accent1"/>
                </a:solidFill>
                <a:latin typeface="DynaPuff"/>
                <a:ea typeface="DynaPuff"/>
                <a:cs typeface="DynaPuff"/>
                <a:sym typeface="DynaPuff"/>
              </a:rPr>
              <a:t>English text</a:t>
            </a:r>
            <a:endParaRPr sz="1700">
              <a:solidFill>
                <a:schemeClr val="accent1"/>
              </a:solidFill>
              <a:latin typeface="DynaPuff"/>
              <a:ea typeface="DynaPuff"/>
              <a:cs typeface="DynaPuff"/>
              <a:sym typeface="DynaPuff"/>
            </a:endParaRPr>
          </a:p>
          <a:p>
            <a:pPr indent="-336550" lvl="1" marL="914400" marR="0" rtl="0" algn="just">
              <a:lnSpc>
                <a:spcPct val="140000"/>
              </a:lnSpc>
              <a:spcBef>
                <a:spcPts val="0"/>
              </a:spcBef>
              <a:spcAft>
                <a:spcPts val="0"/>
              </a:spcAft>
              <a:buClr>
                <a:schemeClr val="accent2"/>
              </a:buClr>
              <a:buSzPts val="1700"/>
              <a:buFont typeface="DynaPuff"/>
              <a:buChar char="○"/>
            </a:pPr>
            <a:r>
              <a:rPr lang="en" sz="1700">
                <a:solidFill>
                  <a:schemeClr val="accent1"/>
                </a:solidFill>
                <a:latin typeface="DynaPuff"/>
                <a:ea typeface="DynaPuff"/>
                <a:cs typeface="DynaPuff"/>
                <a:sym typeface="DynaPuff"/>
              </a:rPr>
              <a:t>English text image </a:t>
            </a:r>
            <a:r>
              <a:rPr lang="en" sz="1700">
                <a:solidFill>
                  <a:schemeClr val="accent2"/>
                </a:solidFill>
                <a:latin typeface="DynaPuff"/>
                <a:ea typeface="DynaPuff"/>
                <a:cs typeface="DynaPuff"/>
                <a:sym typeface="DynaPuff"/>
              </a:rPr>
              <a:t>-&gt; </a:t>
            </a:r>
            <a:r>
              <a:rPr lang="en" sz="1700">
                <a:solidFill>
                  <a:schemeClr val="accent1"/>
                </a:solidFill>
                <a:latin typeface="DynaPuff"/>
                <a:ea typeface="DynaPuff"/>
                <a:cs typeface="DynaPuff"/>
                <a:sym typeface="DynaPuff"/>
              </a:rPr>
              <a:t>Braille text</a:t>
            </a:r>
            <a:r>
              <a:rPr lang="en" sz="1700">
                <a:solidFill>
                  <a:schemeClr val="accent2"/>
                </a:solidFill>
                <a:latin typeface="DynaPuff"/>
                <a:ea typeface="DynaPuff"/>
                <a:cs typeface="DynaPuff"/>
                <a:sym typeface="DynaPuff"/>
              </a:rPr>
              <a:t> </a:t>
            </a:r>
            <a:endParaRPr sz="1700">
              <a:solidFill>
                <a:schemeClr val="accent2"/>
              </a:solidFill>
              <a:latin typeface="DynaPuff"/>
              <a:ea typeface="DynaPuff"/>
              <a:cs typeface="DynaPuff"/>
              <a:sym typeface="DynaPuff"/>
            </a:endParaRPr>
          </a:p>
          <a:p>
            <a:pPr indent="0" lvl="0" marL="914400" marR="0" rtl="0" algn="just">
              <a:lnSpc>
                <a:spcPct val="140000"/>
              </a:lnSpc>
              <a:spcBef>
                <a:spcPts val="0"/>
              </a:spcBef>
              <a:spcAft>
                <a:spcPts val="0"/>
              </a:spcAft>
              <a:buNone/>
            </a:pPr>
            <a:r>
              <a:t/>
            </a:r>
            <a:endParaRPr sz="600">
              <a:solidFill>
                <a:schemeClr val="accent2"/>
              </a:solidFill>
              <a:latin typeface="DynaPuff"/>
              <a:ea typeface="DynaPuff"/>
              <a:cs typeface="DynaPuff"/>
              <a:sym typeface="DynaPuff"/>
            </a:endParaRPr>
          </a:p>
          <a:p>
            <a:pPr indent="-336550" lvl="0" marL="457200" marR="0" rtl="0" algn="just">
              <a:lnSpc>
                <a:spcPct val="14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Each of them facilitates instantaneous image or text processing returning  the  response  in  no  time.</a:t>
            </a:r>
            <a:endParaRPr sz="1700">
              <a:solidFill>
                <a:schemeClr val="accent2"/>
              </a:solidFill>
              <a:latin typeface="DynaPuff"/>
              <a:ea typeface="DynaPuff"/>
              <a:cs typeface="DynaPuff"/>
              <a:sym typeface="DynaPuff"/>
            </a:endParaRPr>
          </a:p>
        </p:txBody>
      </p:sp>
      <p:sp>
        <p:nvSpPr>
          <p:cNvPr id="189" name="Google Shape;189;p30"/>
          <p:cNvSpPr txBox="1"/>
          <p:nvPr/>
        </p:nvSpPr>
        <p:spPr>
          <a:xfrm>
            <a:off x="1972231" y="327468"/>
            <a:ext cx="5199600" cy="512700"/>
          </a:xfrm>
          <a:prstGeom prst="rect">
            <a:avLst/>
          </a:prstGeom>
          <a:noFill/>
          <a:ln>
            <a:noFill/>
          </a:ln>
        </p:spPr>
        <p:txBody>
          <a:bodyPr anchorCtr="0" anchor="t" bIns="0" lIns="0" spcFirstLastPara="1" rIns="0" wrap="square" tIns="0">
            <a:spAutoFit/>
          </a:bodyPr>
          <a:lstStyle/>
          <a:p>
            <a:pPr indent="0" lvl="0" marL="0" marR="0" rtl="0" algn="ctr">
              <a:lnSpc>
                <a:spcPct val="90009"/>
              </a:lnSpc>
              <a:spcBef>
                <a:spcPts val="0"/>
              </a:spcBef>
              <a:spcAft>
                <a:spcPts val="0"/>
              </a:spcAft>
              <a:buNone/>
            </a:pPr>
            <a:r>
              <a:rPr lang="en" sz="3700">
                <a:latin typeface="DynaPuff"/>
                <a:ea typeface="DynaPuff"/>
                <a:cs typeface="DynaPuff"/>
                <a:sym typeface="DynaPuff"/>
              </a:rPr>
              <a:t>Our Approach</a:t>
            </a:r>
            <a:endParaRPr sz="700"/>
          </a:p>
        </p:txBody>
      </p:sp>
      <p:sp>
        <p:nvSpPr>
          <p:cNvPr id="190" name="Google Shape;190;p30"/>
          <p:cNvSpPr/>
          <p:nvPr/>
        </p:nvSpPr>
        <p:spPr>
          <a:xfrm>
            <a:off x="0" y="3086100"/>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4">
              <a:alphaModFix/>
            </a:blip>
            <a:stretch>
              <a:fillRect b="0" l="0" r="0" t="0"/>
            </a:stretch>
          </a:blipFill>
          <a:ln>
            <a:noFill/>
          </a:ln>
        </p:spPr>
      </p:sp>
      <p:sp>
        <p:nvSpPr>
          <p:cNvPr id="191" name="Google Shape;191;p30"/>
          <p:cNvSpPr/>
          <p:nvPr/>
        </p:nvSpPr>
        <p:spPr>
          <a:xfrm rot="10800000">
            <a:off x="7212570" y="0"/>
            <a:ext cx="2057400" cy="2057400"/>
          </a:xfrm>
          <a:custGeom>
            <a:rect b="b" l="l" r="r" t="t"/>
            <a:pathLst>
              <a:path extrusionOk="0" h="4114800" w="4114800">
                <a:moveTo>
                  <a:pt x="4114800" y="4114800"/>
                </a:moveTo>
                <a:lnTo>
                  <a:pt x="0" y="4114800"/>
                </a:lnTo>
                <a:lnTo>
                  <a:pt x="0" y="0"/>
                </a:lnTo>
                <a:lnTo>
                  <a:pt x="4114800" y="0"/>
                </a:lnTo>
                <a:lnTo>
                  <a:pt x="4114800" y="4114800"/>
                </a:lnTo>
                <a:close/>
              </a:path>
            </a:pathLst>
          </a:custGeom>
          <a:blipFill rotWithShape="1">
            <a:blip r:embed="rId4">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195" name="Shape 195"/>
        <p:cNvGrpSpPr/>
        <p:nvPr/>
      </p:nvGrpSpPr>
      <p:grpSpPr>
        <a:xfrm>
          <a:off x="0" y="0"/>
          <a:ext cx="0" cy="0"/>
          <a:chOff x="0" y="0"/>
          <a:chExt cx="0" cy="0"/>
        </a:xfrm>
      </p:grpSpPr>
      <p:sp>
        <p:nvSpPr>
          <p:cNvPr id="196" name="Google Shape;196;p31"/>
          <p:cNvSpPr txBox="1"/>
          <p:nvPr/>
        </p:nvSpPr>
        <p:spPr>
          <a:xfrm>
            <a:off x="2536908" y="1835432"/>
            <a:ext cx="4344000" cy="2068800"/>
          </a:xfrm>
          <a:prstGeom prst="rect">
            <a:avLst/>
          </a:prstGeom>
          <a:noFill/>
          <a:ln>
            <a:noFill/>
          </a:ln>
        </p:spPr>
        <p:txBody>
          <a:bodyPr anchorCtr="0" anchor="t" bIns="0" lIns="0" spcFirstLastPara="1" rIns="0" wrap="square" tIns="0">
            <a:spAutoFit/>
          </a:bodyPr>
          <a:lstStyle/>
          <a:p>
            <a:pPr indent="0" lvl="0" marL="0" marR="0" rtl="0" algn="ctr">
              <a:lnSpc>
                <a:spcPct val="80001"/>
              </a:lnSpc>
              <a:spcBef>
                <a:spcPts val="0"/>
              </a:spcBef>
              <a:spcAft>
                <a:spcPts val="0"/>
              </a:spcAft>
              <a:buNone/>
            </a:pPr>
            <a:r>
              <a:rPr lang="en" sz="8400">
                <a:solidFill>
                  <a:schemeClr val="accent1"/>
                </a:solidFill>
                <a:uFill>
                  <a:noFill/>
                </a:uFill>
                <a:latin typeface="DynaPuff"/>
                <a:ea typeface="DynaPuff"/>
                <a:cs typeface="DynaPuff"/>
                <a:sym typeface="DynaPuff"/>
                <a:hlinkClick r:id="rId3">
                  <a:extLst>
                    <a:ext uri="{A12FA001-AC4F-418D-AE19-62706E023703}">
                      <ahyp:hlinkClr val="tx"/>
                    </a:ext>
                  </a:extLst>
                </a:hlinkClick>
              </a:rPr>
              <a:t>Project</a:t>
            </a:r>
            <a:endParaRPr sz="8400">
              <a:solidFill>
                <a:schemeClr val="accent1"/>
              </a:solidFill>
              <a:latin typeface="DynaPuff"/>
              <a:ea typeface="DynaPuff"/>
              <a:cs typeface="DynaPuff"/>
              <a:sym typeface="DynaPuff"/>
            </a:endParaRPr>
          </a:p>
          <a:p>
            <a:pPr indent="0" lvl="0" marL="0" marR="0" rtl="0" algn="ctr">
              <a:lnSpc>
                <a:spcPct val="80001"/>
              </a:lnSpc>
              <a:spcBef>
                <a:spcPts val="0"/>
              </a:spcBef>
              <a:spcAft>
                <a:spcPts val="0"/>
              </a:spcAft>
              <a:buNone/>
            </a:pPr>
            <a:r>
              <a:rPr lang="en" sz="8400">
                <a:solidFill>
                  <a:schemeClr val="accent1"/>
                </a:solidFill>
                <a:uFill>
                  <a:noFill/>
                </a:uFill>
                <a:latin typeface="DynaPuff"/>
                <a:ea typeface="DynaPuff"/>
                <a:cs typeface="DynaPuff"/>
                <a:sym typeface="DynaPuff"/>
                <a:hlinkClick r:id="rId4">
                  <a:extLst>
                    <a:ext uri="{A12FA001-AC4F-418D-AE19-62706E023703}">
                      <ahyp:hlinkClr val="tx"/>
                    </a:ext>
                  </a:extLst>
                </a:hlinkClick>
              </a:rPr>
              <a:t>Demo</a:t>
            </a:r>
            <a:endParaRPr sz="8400">
              <a:solidFill>
                <a:schemeClr val="accent1"/>
              </a:solidFill>
              <a:latin typeface="DynaPuff"/>
              <a:ea typeface="DynaPuff"/>
              <a:cs typeface="DynaPuff"/>
              <a:sym typeface="DynaPuff"/>
            </a:endParaRPr>
          </a:p>
        </p:txBody>
      </p:sp>
      <p:sp>
        <p:nvSpPr>
          <p:cNvPr id="197" name="Google Shape;197;p31"/>
          <p:cNvSpPr/>
          <p:nvPr/>
        </p:nvSpPr>
        <p:spPr>
          <a:xfrm>
            <a:off x="-332131" y="3338752"/>
            <a:ext cx="3051554" cy="2057400"/>
          </a:xfrm>
          <a:custGeom>
            <a:rect b="b" l="l" r="r" t="t"/>
            <a:pathLst>
              <a:path extrusionOk="0" h="4114800" w="6103108">
                <a:moveTo>
                  <a:pt x="0" y="0"/>
                </a:moveTo>
                <a:lnTo>
                  <a:pt x="6103109" y="0"/>
                </a:lnTo>
                <a:lnTo>
                  <a:pt x="6103109" y="4114800"/>
                </a:lnTo>
                <a:lnTo>
                  <a:pt x="0" y="4114800"/>
                </a:lnTo>
                <a:lnTo>
                  <a:pt x="0" y="0"/>
                </a:lnTo>
                <a:close/>
              </a:path>
            </a:pathLst>
          </a:custGeom>
          <a:blipFill rotWithShape="1">
            <a:blip r:embed="rId5">
              <a:alphaModFix/>
            </a:blip>
            <a:stretch>
              <a:fillRect b="0" l="0" r="0" t="0"/>
            </a:stretch>
          </a:blipFill>
          <a:ln>
            <a:noFill/>
          </a:ln>
        </p:spPr>
      </p:sp>
      <p:sp>
        <p:nvSpPr>
          <p:cNvPr id="198" name="Google Shape;198;p31"/>
          <p:cNvSpPr/>
          <p:nvPr/>
        </p:nvSpPr>
        <p:spPr>
          <a:xfrm rot="10800000">
            <a:off x="6092446" y="-514350"/>
            <a:ext cx="3051554" cy="2057400"/>
          </a:xfrm>
          <a:custGeom>
            <a:rect b="b" l="l" r="r" t="t"/>
            <a:pathLst>
              <a:path extrusionOk="0" h="4114800" w="6103108">
                <a:moveTo>
                  <a:pt x="6103108" y="4114800"/>
                </a:moveTo>
                <a:lnTo>
                  <a:pt x="0" y="4114800"/>
                </a:lnTo>
                <a:lnTo>
                  <a:pt x="0" y="0"/>
                </a:lnTo>
                <a:lnTo>
                  <a:pt x="6103108" y="0"/>
                </a:lnTo>
                <a:lnTo>
                  <a:pt x="6103108" y="4114800"/>
                </a:lnTo>
                <a:close/>
              </a:path>
            </a:pathLst>
          </a:custGeom>
          <a:blipFill rotWithShape="1">
            <a:blip r:embed="rId5">
              <a:alphaModFix/>
            </a:blip>
            <a:stretch>
              <a:fillRect b="0" l="0" r="0" t="0"/>
            </a:stretch>
          </a:blipFill>
          <a:ln>
            <a:noFill/>
          </a:ln>
        </p:spPr>
      </p:sp>
      <p:sp>
        <p:nvSpPr>
          <p:cNvPr id="199" name="Google Shape;199;p31"/>
          <p:cNvSpPr/>
          <p:nvPr/>
        </p:nvSpPr>
        <p:spPr>
          <a:xfrm>
            <a:off x="7127412" y="-227511"/>
            <a:ext cx="2520201" cy="2057400"/>
          </a:xfrm>
          <a:custGeom>
            <a:rect b="b" l="l" r="r" t="t"/>
            <a:pathLst>
              <a:path extrusionOk="0" h="4114800" w="5040401">
                <a:moveTo>
                  <a:pt x="0" y="0"/>
                </a:moveTo>
                <a:lnTo>
                  <a:pt x="5040401" y="0"/>
                </a:lnTo>
                <a:lnTo>
                  <a:pt x="5040401" y="4114800"/>
                </a:lnTo>
                <a:lnTo>
                  <a:pt x="0" y="4114800"/>
                </a:lnTo>
                <a:lnTo>
                  <a:pt x="0" y="0"/>
                </a:lnTo>
                <a:close/>
              </a:path>
            </a:pathLst>
          </a:custGeom>
          <a:blipFill rotWithShape="1">
            <a:blip r:embed="rId6">
              <a:alphaModFix/>
            </a:blip>
            <a:stretch>
              <a:fillRect b="0" l="0" r="0" t="0"/>
            </a:stretch>
          </a:blipFill>
          <a:ln>
            <a:noFill/>
          </a:ln>
        </p:spPr>
      </p:sp>
      <p:sp>
        <p:nvSpPr>
          <p:cNvPr id="200" name="Google Shape;200;p31"/>
          <p:cNvSpPr/>
          <p:nvPr/>
        </p:nvSpPr>
        <p:spPr>
          <a:xfrm>
            <a:off x="286302" y="3021806"/>
            <a:ext cx="1184913" cy="1150443"/>
          </a:xfrm>
          <a:custGeom>
            <a:rect b="b" l="l" r="r" t="t"/>
            <a:pathLst>
              <a:path extrusionOk="0" h="2300885" w="2369825">
                <a:moveTo>
                  <a:pt x="0" y="0"/>
                </a:moveTo>
                <a:lnTo>
                  <a:pt x="2369825" y="0"/>
                </a:lnTo>
                <a:lnTo>
                  <a:pt x="2369825" y="2300885"/>
                </a:lnTo>
                <a:lnTo>
                  <a:pt x="0" y="2300885"/>
                </a:lnTo>
                <a:lnTo>
                  <a:pt x="0" y="0"/>
                </a:lnTo>
                <a:close/>
              </a:path>
            </a:pathLst>
          </a:custGeom>
          <a:blipFill rotWithShape="1">
            <a:blip r:embed="rId7">
              <a:alphaModFix/>
            </a:blip>
            <a:stretch>
              <a:fillRect b="0" l="0" r="0" t="0"/>
            </a:stretch>
          </a:blipFill>
          <a:ln>
            <a:noFill/>
          </a:ln>
        </p:spPr>
      </p:sp>
      <p:sp>
        <p:nvSpPr>
          <p:cNvPr id="201" name="Google Shape;201;p31"/>
          <p:cNvSpPr/>
          <p:nvPr/>
        </p:nvSpPr>
        <p:spPr>
          <a:xfrm flipH="1" rot="10800000">
            <a:off x="0" y="0"/>
            <a:ext cx="2057400" cy="2057400"/>
          </a:xfrm>
          <a:custGeom>
            <a:rect b="b" l="l" r="r" t="t"/>
            <a:pathLst>
              <a:path extrusionOk="0" h="4114800" w="4114800">
                <a:moveTo>
                  <a:pt x="0" y="4114800"/>
                </a:moveTo>
                <a:lnTo>
                  <a:pt x="4114800" y="4114800"/>
                </a:lnTo>
                <a:lnTo>
                  <a:pt x="4114800" y="0"/>
                </a:lnTo>
                <a:lnTo>
                  <a:pt x="0" y="0"/>
                </a:lnTo>
                <a:lnTo>
                  <a:pt x="0" y="4114800"/>
                </a:lnTo>
                <a:close/>
              </a:path>
            </a:pathLst>
          </a:custGeom>
          <a:blipFill rotWithShape="1">
            <a:blip r:embed="rId8">
              <a:alphaModFix/>
            </a:blip>
            <a:stretch>
              <a:fillRect b="0" l="0" r="0" t="0"/>
            </a:stretch>
          </a:blipFill>
          <a:ln>
            <a:noFill/>
          </a:ln>
        </p:spPr>
      </p:sp>
      <p:sp>
        <p:nvSpPr>
          <p:cNvPr id="202" name="Google Shape;202;p31"/>
          <p:cNvSpPr/>
          <p:nvPr/>
        </p:nvSpPr>
        <p:spPr>
          <a:xfrm flipH="1">
            <a:off x="7086600" y="3143549"/>
            <a:ext cx="2057400" cy="2057400"/>
          </a:xfrm>
          <a:custGeom>
            <a:rect b="b" l="l" r="r" t="t"/>
            <a:pathLst>
              <a:path extrusionOk="0" h="4114800" w="4114800">
                <a:moveTo>
                  <a:pt x="4114800" y="0"/>
                </a:moveTo>
                <a:lnTo>
                  <a:pt x="0" y="0"/>
                </a:lnTo>
                <a:lnTo>
                  <a:pt x="0" y="4114800"/>
                </a:lnTo>
                <a:lnTo>
                  <a:pt x="4114800" y="4114800"/>
                </a:lnTo>
                <a:lnTo>
                  <a:pt x="4114800" y="0"/>
                </a:lnTo>
                <a:close/>
              </a:path>
            </a:pathLst>
          </a:custGeom>
          <a:blipFill rotWithShape="1">
            <a:blip r:embed="rId8">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206" name="Shape 206"/>
        <p:cNvGrpSpPr/>
        <p:nvPr/>
      </p:nvGrpSpPr>
      <p:grpSpPr>
        <a:xfrm>
          <a:off x="0" y="0"/>
          <a:ext cx="0" cy="0"/>
          <a:chOff x="0" y="0"/>
          <a:chExt cx="0" cy="0"/>
        </a:xfrm>
      </p:grpSpPr>
      <p:sp>
        <p:nvSpPr>
          <p:cNvPr id="207" name="Google Shape;207;p32"/>
          <p:cNvSpPr/>
          <p:nvPr/>
        </p:nvSpPr>
        <p:spPr>
          <a:xfrm>
            <a:off x="455025" y="474450"/>
            <a:ext cx="8255274" cy="4580920"/>
          </a:xfrm>
          <a:custGeom>
            <a:rect b="b" l="l" r="r" t="t"/>
            <a:pathLst>
              <a:path extrusionOk="0" h="8809462" w="14111580">
                <a:moveTo>
                  <a:pt x="0" y="0"/>
                </a:moveTo>
                <a:lnTo>
                  <a:pt x="14111580" y="0"/>
                </a:lnTo>
                <a:lnTo>
                  <a:pt x="14111580" y="8809462"/>
                </a:lnTo>
                <a:lnTo>
                  <a:pt x="0" y="8809462"/>
                </a:lnTo>
                <a:lnTo>
                  <a:pt x="0" y="0"/>
                </a:lnTo>
                <a:close/>
              </a:path>
            </a:pathLst>
          </a:custGeom>
          <a:blipFill rotWithShape="1">
            <a:blip r:embed="rId3">
              <a:alphaModFix/>
            </a:blip>
            <a:stretch>
              <a:fillRect b="0" l="0" r="0" t="0"/>
            </a:stretch>
          </a:blipFill>
          <a:ln>
            <a:noFill/>
          </a:ln>
        </p:spPr>
      </p:sp>
      <p:sp>
        <p:nvSpPr>
          <p:cNvPr id="208" name="Google Shape;208;p32"/>
          <p:cNvSpPr txBox="1"/>
          <p:nvPr/>
        </p:nvSpPr>
        <p:spPr>
          <a:xfrm>
            <a:off x="1972231" y="251268"/>
            <a:ext cx="5199600" cy="512700"/>
          </a:xfrm>
          <a:prstGeom prst="rect">
            <a:avLst/>
          </a:prstGeom>
          <a:noFill/>
          <a:ln>
            <a:noFill/>
          </a:ln>
        </p:spPr>
        <p:txBody>
          <a:bodyPr anchorCtr="0" anchor="t" bIns="0" lIns="0" spcFirstLastPara="1" rIns="0" wrap="square" tIns="0">
            <a:spAutoFit/>
          </a:bodyPr>
          <a:lstStyle/>
          <a:p>
            <a:pPr indent="0" lvl="0" marL="0" marR="0" rtl="0" algn="ctr">
              <a:lnSpc>
                <a:spcPct val="90009"/>
              </a:lnSpc>
              <a:spcBef>
                <a:spcPts val="0"/>
              </a:spcBef>
              <a:spcAft>
                <a:spcPts val="0"/>
              </a:spcAft>
              <a:buNone/>
            </a:pPr>
            <a:r>
              <a:rPr lang="en" sz="3700">
                <a:latin typeface="DynaPuff"/>
                <a:ea typeface="DynaPuff"/>
                <a:cs typeface="DynaPuff"/>
                <a:sym typeface="DynaPuff"/>
              </a:rPr>
              <a:t>Project  Workflow</a:t>
            </a:r>
            <a:endParaRPr sz="700"/>
          </a:p>
        </p:txBody>
      </p:sp>
      <p:sp>
        <p:nvSpPr>
          <p:cNvPr id="209" name="Google Shape;209;p32"/>
          <p:cNvSpPr/>
          <p:nvPr/>
        </p:nvSpPr>
        <p:spPr>
          <a:xfrm rot="10800000">
            <a:off x="7212570" y="0"/>
            <a:ext cx="2057400" cy="2057400"/>
          </a:xfrm>
          <a:custGeom>
            <a:rect b="b" l="l" r="r" t="t"/>
            <a:pathLst>
              <a:path extrusionOk="0" h="4114800" w="4114800">
                <a:moveTo>
                  <a:pt x="4114800" y="4114800"/>
                </a:moveTo>
                <a:lnTo>
                  <a:pt x="0" y="4114800"/>
                </a:lnTo>
                <a:lnTo>
                  <a:pt x="0" y="0"/>
                </a:lnTo>
                <a:lnTo>
                  <a:pt x="4114800" y="0"/>
                </a:lnTo>
                <a:lnTo>
                  <a:pt x="4114800" y="4114800"/>
                </a:lnTo>
                <a:close/>
              </a:path>
            </a:pathLst>
          </a:custGeom>
          <a:blipFill rotWithShape="1">
            <a:blip r:embed="rId4">
              <a:alphaModFix/>
            </a:blip>
            <a:stretch>
              <a:fillRect b="0" l="0" r="0" t="0"/>
            </a:stretch>
          </a:blipFill>
          <a:ln>
            <a:noFill/>
          </a:ln>
        </p:spPr>
      </p:sp>
      <p:sp>
        <p:nvSpPr>
          <p:cNvPr id="210" name="Google Shape;210;p32"/>
          <p:cNvSpPr/>
          <p:nvPr/>
        </p:nvSpPr>
        <p:spPr>
          <a:xfrm>
            <a:off x="0" y="3086100"/>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4">
              <a:alphaModFix/>
            </a:blip>
            <a:stretch>
              <a:fillRect b="0" l="0" r="0" t="0"/>
            </a:stretch>
          </a:blipFill>
          <a:ln>
            <a:noFill/>
          </a:ln>
        </p:spPr>
      </p:sp>
      <p:sp>
        <p:nvSpPr>
          <p:cNvPr id="211" name="Google Shape;211;p32"/>
          <p:cNvSpPr txBox="1"/>
          <p:nvPr/>
        </p:nvSpPr>
        <p:spPr>
          <a:xfrm>
            <a:off x="1043050" y="1117350"/>
            <a:ext cx="7203600" cy="3611100"/>
          </a:xfrm>
          <a:prstGeom prst="rect">
            <a:avLst/>
          </a:prstGeom>
          <a:noFill/>
          <a:ln>
            <a:noFill/>
          </a:ln>
        </p:spPr>
        <p:txBody>
          <a:bodyPr anchorCtr="0" anchor="t" bIns="0" lIns="0" spcFirstLastPara="1" rIns="0" wrap="square" tIns="0">
            <a:spAutoFit/>
          </a:bodyPr>
          <a:lstStyle/>
          <a:p>
            <a:pPr indent="-336550" lvl="0" marL="457200" marR="0" rtl="0" algn="just">
              <a:lnSpc>
                <a:spcPct val="16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The server is written in python and used Flask framework which acts as the backend for the application, handling HTTP requests and responses.</a:t>
            </a:r>
            <a:endParaRPr sz="1700">
              <a:solidFill>
                <a:schemeClr val="accent2"/>
              </a:solidFill>
              <a:latin typeface="DynaPuff"/>
              <a:ea typeface="DynaPuff"/>
              <a:cs typeface="DynaPuff"/>
              <a:sym typeface="DynaPuff"/>
            </a:endParaRPr>
          </a:p>
          <a:p>
            <a:pPr indent="-336550" lvl="0" marL="457200" marR="0" rtl="0" algn="just">
              <a:lnSpc>
                <a:spcPct val="16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All the routes we have seen, upon </a:t>
            </a:r>
            <a:r>
              <a:rPr lang="en" sz="1700">
                <a:solidFill>
                  <a:schemeClr val="accent2"/>
                </a:solidFill>
                <a:latin typeface="DynaPuff"/>
                <a:ea typeface="DynaPuff"/>
                <a:cs typeface="DynaPuff"/>
                <a:sym typeface="DynaPuff"/>
              </a:rPr>
              <a:t>request, render a dynamic template that uses Jinja engine.</a:t>
            </a:r>
            <a:endParaRPr sz="1700">
              <a:solidFill>
                <a:schemeClr val="accent2"/>
              </a:solidFill>
              <a:latin typeface="DynaPuff"/>
              <a:ea typeface="DynaPuff"/>
              <a:cs typeface="DynaPuff"/>
              <a:sym typeface="DynaPuff"/>
            </a:endParaRPr>
          </a:p>
          <a:p>
            <a:pPr indent="-336550" lvl="0" marL="457200" marR="0" rtl="0" algn="just">
              <a:lnSpc>
                <a:spcPct val="16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The routes, under the hood, call the utility functions which help us with </a:t>
            </a:r>
            <a:r>
              <a:rPr lang="en" sz="1700">
                <a:solidFill>
                  <a:schemeClr val="accent2"/>
                </a:solidFill>
                <a:latin typeface="DynaPuff"/>
                <a:ea typeface="DynaPuff"/>
                <a:cs typeface="DynaPuff"/>
                <a:sym typeface="DynaPuff"/>
              </a:rPr>
              <a:t>translation</a:t>
            </a:r>
            <a:r>
              <a:rPr lang="en" sz="1700">
                <a:solidFill>
                  <a:schemeClr val="accent2"/>
                </a:solidFill>
                <a:latin typeface="DynaPuff"/>
                <a:ea typeface="DynaPuff"/>
                <a:cs typeface="DynaPuff"/>
                <a:sym typeface="DynaPuff"/>
              </a:rPr>
              <a:t> and optical character recognition.</a:t>
            </a:r>
            <a:endParaRPr sz="1700">
              <a:solidFill>
                <a:schemeClr val="accent2"/>
              </a:solidFill>
              <a:latin typeface="DynaPuff"/>
              <a:ea typeface="DynaPuff"/>
              <a:cs typeface="DynaPuff"/>
              <a:sym typeface="DynaPuff"/>
            </a:endParaRPr>
          </a:p>
          <a:p>
            <a:pPr indent="-336550" lvl="0" marL="457200" marR="0" rtl="0" algn="just">
              <a:lnSpc>
                <a:spcPct val="160000"/>
              </a:lnSpc>
              <a:spcBef>
                <a:spcPts val="0"/>
              </a:spcBef>
              <a:spcAft>
                <a:spcPts val="0"/>
              </a:spcAft>
              <a:buClr>
                <a:schemeClr val="accent2"/>
              </a:buClr>
              <a:buSzPts val="1700"/>
              <a:buFont typeface="DynaPuff"/>
              <a:buChar char="●"/>
            </a:pPr>
            <a:r>
              <a:rPr lang="en" sz="1700">
                <a:solidFill>
                  <a:schemeClr val="accent2"/>
                </a:solidFill>
                <a:latin typeface="DynaPuff"/>
                <a:ea typeface="DynaPuff"/>
                <a:cs typeface="DynaPuff"/>
                <a:sym typeface="DynaPuff"/>
              </a:rPr>
              <a:t>Then the intended results are wrapped in the http response and sent back. </a:t>
            </a:r>
            <a:endParaRPr sz="1700">
              <a:solidFill>
                <a:schemeClr val="accent2"/>
              </a:solidFill>
              <a:latin typeface="DynaPuff"/>
              <a:ea typeface="DynaPuff"/>
              <a:cs typeface="DynaPuff"/>
              <a:sym typeface="DynaPuf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FDA"/>
        </a:solidFill>
      </p:bgPr>
    </p:bg>
    <p:spTree>
      <p:nvGrpSpPr>
        <p:cNvPr id="215" name="Shape 215"/>
        <p:cNvGrpSpPr/>
        <p:nvPr/>
      </p:nvGrpSpPr>
      <p:grpSpPr>
        <a:xfrm>
          <a:off x="0" y="0"/>
          <a:ext cx="0" cy="0"/>
          <a:chOff x="0" y="0"/>
          <a:chExt cx="0" cy="0"/>
        </a:xfrm>
      </p:grpSpPr>
      <p:sp>
        <p:nvSpPr>
          <p:cNvPr id="216" name="Google Shape;216;p33"/>
          <p:cNvSpPr/>
          <p:nvPr/>
        </p:nvSpPr>
        <p:spPr>
          <a:xfrm rot="1173495">
            <a:off x="-178052" y="328464"/>
            <a:ext cx="5256127" cy="4228924"/>
          </a:xfrm>
          <a:custGeom>
            <a:rect b="b" l="l" r="r" t="t"/>
            <a:pathLst>
              <a:path extrusionOk="0" h="6218334" w="6516917">
                <a:moveTo>
                  <a:pt x="0" y="0"/>
                </a:moveTo>
                <a:lnTo>
                  <a:pt x="6516917" y="0"/>
                </a:lnTo>
                <a:lnTo>
                  <a:pt x="6516917" y="6218334"/>
                </a:lnTo>
                <a:lnTo>
                  <a:pt x="0" y="6218334"/>
                </a:lnTo>
                <a:lnTo>
                  <a:pt x="0" y="0"/>
                </a:lnTo>
                <a:close/>
              </a:path>
            </a:pathLst>
          </a:custGeom>
          <a:blipFill rotWithShape="1">
            <a:blip r:embed="rId3">
              <a:alphaModFix/>
            </a:blip>
            <a:stretch>
              <a:fillRect b="0" l="0" r="0" t="0"/>
            </a:stretch>
          </a:blipFill>
          <a:ln>
            <a:noFill/>
          </a:ln>
        </p:spPr>
      </p:sp>
      <p:sp>
        <p:nvSpPr>
          <p:cNvPr id="217" name="Google Shape;217;p33"/>
          <p:cNvSpPr/>
          <p:nvPr/>
        </p:nvSpPr>
        <p:spPr>
          <a:xfrm rot="1181640">
            <a:off x="4351617" y="266590"/>
            <a:ext cx="4689521" cy="4454797"/>
          </a:xfrm>
          <a:custGeom>
            <a:rect b="b" l="l" r="r" t="t"/>
            <a:pathLst>
              <a:path extrusionOk="0" h="6218334" w="6516917">
                <a:moveTo>
                  <a:pt x="0" y="0"/>
                </a:moveTo>
                <a:lnTo>
                  <a:pt x="6516918" y="0"/>
                </a:lnTo>
                <a:lnTo>
                  <a:pt x="6516918" y="6218334"/>
                </a:lnTo>
                <a:lnTo>
                  <a:pt x="0" y="6218334"/>
                </a:lnTo>
                <a:lnTo>
                  <a:pt x="0" y="0"/>
                </a:lnTo>
                <a:close/>
              </a:path>
            </a:pathLst>
          </a:custGeom>
          <a:blipFill rotWithShape="1">
            <a:blip r:embed="rId3">
              <a:alphaModFix/>
            </a:blip>
            <a:stretch>
              <a:fillRect b="0" l="0" r="0" t="0"/>
            </a:stretch>
          </a:blipFill>
          <a:ln>
            <a:noFill/>
          </a:ln>
        </p:spPr>
      </p:sp>
      <p:sp>
        <p:nvSpPr>
          <p:cNvPr id="218" name="Google Shape;218;p33"/>
          <p:cNvSpPr txBox="1"/>
          <p:nvPr/>
        </p:nvSpPr>
        <p:spPr>
          <a:xfrm>
            <a:off x="1972231" y="175068"/>
            <a:ext cx="5199600" cy="512700"/>
          </a:xfrm>
          <a:prstGeom prst="rect">
            <a:avLst/>
          </a:prstGeom>
          <a:noFill/>
          <a:ln>
            <a:noFill/>
          </a:ln>
        </p:spPr>
        <p:txBody>
          <a:bodyPr anchorCtr="0" anchor="t" bIns="0" lIns="0" spcFirstLastPara="1" rIns="0" wrap="square" tIns="0">
            <a:spAutoFit/>
          </a:bodyPr>
          <a:lstStyle/>
          <a:p>
            <a:pPr indent="0" lvl="0" marL="0" marR="0" rtl="0" algn="ctr">
              <a:lnSpc>
                <a:spcPct val="90009"/>
              </a:lnSpc>
              <a:spcBef>
                <a:spcPts val="0"/>
              </a:spcBef>
              <a:spcAft>
                <a:spcPts val="0"/>
              </a:spcAft>
              <a:buNone/>
            </a:pPr>
            <a:r>
              <a:rPr lang="en" sz="3700">
                <a:latin typeface="DynaPuff"/>
                <a:ea typeface="DynaPuff"/>
                <a:cs typeface="DynaPuff"/>
                <a:sym typeface="DynaPuff"/>
              </a:rPr>
              <a:t>Tools Used</a:t>
            </a:r>
            <a:endParaRPr sz="700"/>
          </a:p>
        </p:txBody>
      </p:sp>
      <p:sp>
        <p:nvSpPr>
          <p:cNvPr id="219" name="Google Shape;219;p33"/>
          <p:cNvSpPr txBox="1"/>
          <p:nvPr/>
        </p:nvSpPr>
        <p:spPr>
          <a:xfrm>
            <a:off x="4804775" y="929800"/>
            <a:ext cx="3734400" cy="32325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lang="en">
                <a:solidFill>
                  <a:schemeClr val="accent1"/>
                </a:solidFill>
                <a:uFill>
                  <a:noFill/>
                </a:uFill>
                <a:latin typeface="DynaPuff"/>
                <a:ea typeface="DynaPuff"/>
                <a:cs typeface="DynaPuff"/>
                <a:sym typeface="DynaPuff"/>
                <a:hlinkClick r:id="rId4">
                  <a:extLst>
                    <a:ext uri="{A12FA001-AC4F-418D-AE19-62706E023703}">
                      <ahyp:hlinkClr val="tx"/>
                    </a:ext>
                  </a:extLst>
                </a:hlinkClick>
              </a:rPr>
              <a:t>EasyOCR</a:t>
            </a:r>
            <a:r>
              <a:rPr lang="en">
                <a:solidFill>
                  <a:schemeClr val="accent2"/>
                </a:solidFill>
                <a:latin typeface="DynaPuff"/>
                <a:ea typeface="DynaPuff"/>
                <a:cs typeface="DynaPuff"/>
                <a:sym typeface="DynaPuff"/>
              </a:rPr>
              <a:t> is an open-source OCR library designed for extracting text from image.</a:t>
            </a:r>
            <a:endParaRPr>
              <a:solidFill>
                <a:schemeClr val="accent2"/>
              </a:solidFill>
              <a:latin typeface="DynaPuff"/>
              <a:ea typeface="DynaPuff"/>
              <a:cs typeface="DynaPuff"/>
              <a:sym typeface="DynaPuff"/>
            </a:endParaRPr>
          </a:p>
          <a:p>
            <a:pPr indent="0" lvl="0" marL="0" marR="0" rtl="0" algn="just">
              <a:lnSpc>
                <a:spcPct val="140000"/>
              </a:lnSpc>
              <a:spcBef>
                <a:spcPts val="0"/>
              </a:spcBef>
              <a:spcAft>
                <a:spcPts val="0"/>
              </a:spcAft>
              <a:buNone/>
            </a:pPr>
            <a:r>
              <a:rPr lang="en">
                <a:solidFill>
                  <a:schemeClr val="accent2"/>
                </a:solidFill>
                <a:latin typeface="DynaPuff"/>
                <a:ea typeface="DynaPuff"/>
                <a:cs typeface="DynaPuff"/>
                <a:sym typeface="DynaPuff"/>
              </a:rPr>
              <a:t>In this project, EasyOCR is used as a direct dependency to extract English text from an image.</a:t>
            </a:r>
            <a:endParaRPr>
              <a:solidFill>
                <a:schemeClr val="accent2"/>
              </a:solidFill>
              <a:latin typeface="DynaPuff"/>
              <a:ea typeface="DynaPuff"/>
              <a:cs typeface="DynaPuff"/>
              <a:sym typeface="DynaPuff"/>
            </a:endParaRPr>
          </a:p>
          <a:p>
            <a:pPr indent="0" lvl="0" marL="0" marR="0" rtl="0" algn="just">
              <a:lnSpc>
                <a:spcPct val="140000"/>
              </a:lnSpc>
              <a:spcBef>
                <a:spcPts val="0"/>
              </a:spcBef>
              <a:spcAft>
                <a:spcPts val="0"/>
              </a:spcAft>
              <a:buNone/>
            </a:pPr>
            <a:r>
              <a:rPr lang="en">
                <a:solidFill>
                  <a:schemeClr val="accent2"/>
                </a:solidFill>
                <a:latin typeface="DynaPuff"/>
                <a:ea typeface="DynaPuff"/>
                <a:cs typeface="DynaPuff"/>
                <a:sym typeface="DynaPuff"/>
              </a:rPr>
              <a:t>One of the main advantages of EasyOCR over traditional </a:t>
            </a:r>
            <a:r>
              <a:rPr lang="en">
                <a:solidFill>
                  <a:schemeClr val="accent1"/>
                </a:solidFill>
                <a:latin typeface="DynaPuff"/>
                <a:ea typeface="DynaPuff"/>
                <a:cs typeface="DynaPuff"/>
                <a:sym typeface="DynaPuff"/>
              </a:rPr>
              <a:t>CNN </a:t>
            </a:r>
            <a:r>
              <a:rPr lang="en">
                <a:solidFill>
                  <a:schemeClr val="accent2"/>
                </a:solidFill>
                <a:latin typeface="DynaPuff"/>
                <a:ea typeface="DynaPuff"/>
                <a:cs typeface="DynaPuff"/>
                <a:sym typeface="DynaPuff"/>
              </a:rPr>
              <a:t>is that it returns detected words instead of the letters, therefore saving us the time to write algorithms that converts the letters, spaces and punctuations to words.</a:t>
            </a:r>
            <a:endParaRPr>
              <a:solidFill>
                <a:schemeClr val="accent2"/>
              </a:solidFill>
              <a:latin typeface="DynaPuff"/>
              <a:ea typeface="DynaPuff"/>
              <a:cs typeface="DynaPuff"/>
              <a:sym typeface="DynaPuff"/>
            </a:endParaRPr>
          </a:p>
        </p:txBody>
      </p:sp>
      <p:sp>
        <p:nvSpPr>
          <p:cNvPr id="220" name="Google Shape;220;p33"/>
          <p:cNvSpPr/>
          <p:nvPr/>
        </p:nvSpPr>
        <p:spPr>
          <a:xfrm>
            <a:off x="0" y="3086100"/>
            <a:ext cx="2057400" cy="2057400"/>
          </a:xfrm>
          <a:custGeom>
            <a:rect b="b" l="l" r="r" t="t"/>
            <a:pathLst>
              <a:path extrusionOk="0" h="4114800" w="4114800">
                <a:moveTo>
                  <a:pt x="0" y="0"/>
                </a:moveTo>
                <a:lnTo>
                  <a:pt x="4114800" y="0"/>
                </a:lnTo>
                <a:lnTo>
                  <a:pt x="4114800" y="4114800"/>
                </a:lnTo>
                <a:lnTo>
                  <a:pt x="0" y="4114800"/>
                </a:lnTo>
                <a:lnTo>
                  <a:pt x="0" y="0"/>
                </a:lnTo>
                <a:close/>
              </a:path>
            </a:pathLst>
          </a:custGeom>
          <a:blipFill rotWithShape="1">
            <a:blip r:embed="rId5">
              <a:alphaModFix/>
            </a:blip>
            <a:stretch>
              <a:fillRect b="0" l="0" r="0" t="0"/>
            </a:stretch>
          </a:blipFill>
          <a:ln>
            <a:noFill/>
          </a:ln>
        </p:spPr>
      </p:sp>
      <p:sp>
        <p:nvSpPr>
          <p:cNvPr id="221" name="Google Shape;221;p33"/>
          <p:cNvSpPr/>
          <p:nvPr/>
        </p:nvSpPr>
        <p:spPr>
          <a:xfrm rot="10800000">
            <a:off x="7212570" y="0"/>
            <a:ext cx="2057400" cy="2057400"/>
          </a:xfrm>
          <a:custGeom>
            <a:rect b="b" l="l" r="r" t="t"/>
            <a:pathLst>
              <a:path extrusionOk="0" h="4114800" w="4114800">
                <a:moveTo>
                  <a:pt x="4114800" y="4114800"/>
                </a:moveTo>
                <a:lnTo>
                  <a:pt x="0" y="4114800"/>
                </a:lnTo>
                <a:lnTo>
                  <a:pt x="0" y="0"/>
                </a:lnTo>
                <a:lnTo>
                  <a:pt x="4114800" y="0"/>
                </a:lnTo>
                <a:lnTo>
                  <a:pt x="4114800" y="4114800"/>
                </a:lnTo>
                <a:close/>
              </a:path>
            </a:pathLst>
          </a:custGeom>
          <a:blipFill rotWithShape="1">
            <a:blip r:embed="rId5">
              <a:alphaModFix/>
            </a:blip>
            <a:stretch>
              <a:fillRect b="0" l="0" r="0" t="0"/>
            </a:stretch>
          </a:blipFill>
          <a:ln>
            <a:noFill/>
          </a:ln>
        </p:spPr>
      </p:sp>
      <p:sp>
        <p:nvSpPr>
          <p:cNvPr id="222" name="Google Shape;222;p33"/>
          <p:cNvSpPr txBox="1"/>
          <p:nvPr/>
        </p:nvSpPr>
        <p:spPr>
          <a:xfrm>
            <a:off x="514200" y="854125"/>
            <a:ext cx="4032300" cy="35340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lang="en">
                <a:solidFill>
                  <a:schemeClr val="accent1"/>
                </a:solidFill>
                <a:uFill>
                  <a:noFill/>
                </a:uFill>
                <a:latin typeface="DynaPuff"/>
                <a:ea typeface="DynaPuff"/>
                <a:cs typeface="DynaPuff"/>
                <a:sym typeface="DynaPuff"/>
                <a:hlinkClick r:id="rId6">
                  <a:extLst>
                    <a:ext uri="{A12FA001-AC4F-418D-AE19-62706E023703}">
                      <ahyp:hlinkClr val="tx"/>
                    </a:ext>
                  </a:extLst>
                </a:hlinkClick>
              </a:rPr>
              <a:t>YOLO </a:t>
            </a:r>
            <a:r>
              <a:rPr lang="en">
                <a:solidFill>
                  <a:schemeClr val="accent2"/>
                </a:solidFill>
                <a:latin typeface="DynaPuff"/>
                <a:ea typeface="DynaPuff"/>
                <a:cs typeface="DynaPuff"/>
                <a:sym typeface="DynaPuff"/>
              </a:rPr>
              <a:t>(You Only Look Once) is a popular object detection model designed to identify and locate objects within images.</a:t>
            </a:r>
            <a:endParaRPr>
              <a:solidFill>
                <a:schemeClr val="accent2"/>
              </a:solidFill>
              <a:latin typeface="DynaPuff"/>
              <a:ea typeface="DynaPuff"/>
              <a:cs typeface="DynaPuff"/>
              <a:sym typeface="DynaPuff"/>
            </a:endParaRPr>
          </a:p>
          <a:p>
            <a:pPr indent="0" lvl="0" marL="0" marR="0" rtl="0" algn="just">
              <a:lnSpc>
                <a:spcPct val="140000"/>
              </a:lnSpc>
              <a:spcBef>
                <a:spcPts val="0"/>
              </a:spcBef>
              <a:spcAft>
                <a:spcPts val="0"/>
              </a:spcAft>
              <a:buNone/>
            </a:pPr>
            <a:r>
              <a:rPr lang="en">
                <a:solidFill>
                  <a:schemeClr val="accent2"/>
                </a:solidFill>
                <a:latin typeface="DynaPuff"/>
                <a:ea typeface="DynaPuff"/>
                <a:cs typeface="DynaPuff"/>
                <a:sym typeface="DynaPuff"/>
              </a:rPr>
              <a:t>We have fine-tuned a YOLO model to detect and classify the Braille dots as the english words.</a:t>
            </a:r>
            <a:endParaRPr>
              <a:solidFill>
                <a:schemeClr val="accent2"/>
              </a:solidFill>
              <a:latin typeface="DynaPuff"/>
              <a:ea typeface="DynaPuff"/>
              <a:cs typeface="DynaPuff"/>
              <a:sym typeface="DynaPuff"/>
            </a:endParaRPr>
          </a:p>
          <a:p>
            <a:pPr indent="0" lvl="0" marL="0" marR="0" rtl="0" algn="just">
              <a:lnSpc>
                <a:spcPct val="140000"/>
              </a:lnSpc>
              <a:spcBef>
                <a:spcPts val="0"/>
              </a:spcBef>
              <a:spcAft>
                <a:spcPts val="0"/>
              </a:spcAft>
              <a:buNone/>
            </a:pPr>
            <a:r>
              <a:rPr lang="en">
                <a:solidFill>
                  <a:schemeClr val="accent2"/>
                </a:solidFill>
                <a:latin typeface="DynaPuff"/>
                <a:ea typeface="DynaPuff"/>
                <a:cs typeface="DynaPuff"/>
                <a:sym typeface="DynaPuff"/>
              </a:rPr>
              <a:t>We have used the latest </a:t>
            </a:r>
            <a:r>
              <a:rPr lang="en">
                <a:solidFill>
                  <a:schemeClr val="accent1"/>
                </a:solidFill>
                <a:uFill>
                  <a:noFill/>
                </a:uFill>
                <a:latin typeface="DynaPuff"/>
                <a:ea typeface="DynaPuff"/>
                <a:cs typeface="DynaPuff"/>
                <a:sym typeface="DynaPuff"/>
                <a:hlinkClick r:id="rId7">
                  <a:extLst>
                    <a:ext uri="{A12FA001-AC4F-418D-AE19-62706E023703}">
                      <ahyp:hlinkClr val="tx"/>
                    </a:ext>
                  </a:extLst>
                </a:hlinkClick>
              </a:rPr>
              <a:t>yolo11m.pt</a:t>
            </a:r>
            <a:r>
              <a:rPr lang="en">
                <a:solidFill>
                  <a:schemeClr val="accent2"/>
                </a:solidFill>
                <a:latin typeface="DynaPuff"/>
                <a:ea typeface="DynaPuff"/>
                <a:cs typeface="DynaPuff"/>
                <a:sym typeface="DynaPuff"/>
              </a:rPr>
              <a:t> model to perform this task. (m stands for medium).</a:t>
            </a:r>
            <a:endParaRPr>
              <a:solidFill>
                <a:schemeClr val="accent2"/>
              </a:solidFill>
              <a:latin typeface="DynaPuff"/>
              <a:ea typeface="DynaPuff"/>
              <a:cs typeface="DynaPuff"/>
              <a:sym typeface="DynaPuff"/>
            </a:endParaRPr>
          </a:p>
          <a:p>
            <a:pPr indent="0" lvl="0" marL="0" marR="0" rtl="0" algn="just">
              <a:lnSpc>
                <a:spcPct val="140000"/>
              </a:lnSpc>
              <a:spcBef>
                <a:spcPts val="0"/>
              </a:spcBef>
              <a:spcAft>
                <a:spcPts val="0"/>
              </a:spcAft>
              <a:buNone/>
            </a:pPr>
            <a:r>
              <a:rPr lang="en">
                <a:solidFill>
                  <a:schemeClr val="accent2"/>
                </a:solidFill>
                <a:latin typeface="DynaPuff"/>
                <a:ea typeface="DynaPuff"/>
                <a:cs typeface="DynaPuff"/>
                <a:sym typeface="DynaPuff"/>
              </a:rPr>
              <a:t>Then the fine-tuned </a:t>
            </a:r>
            <a:r>
              <a:rPr lang="en">
                <a:solidFill>
                  <a:schemeClr val="accent1"/>
                </a:solidFill>
                <a:latin typeface="DynaPuff"/>
                <a:ea typeface="DynaPuff"/>
                <a:cs typeface="DynaPuff"/>
                <a:sym typeface="DynaPuff"/>
              </a:rPr>
              <a:t>last.pt</a:t>
            </a:r>
            <a:r>
              <a:rPr lang="en">
                <a:solidFill>
                  <a:schemeClr val="accent2"/>
                </a:solidFill>
                <a:latin typeface="DynaPuff"/>
                <a:ea typeface="DynaPuff"/>
                <a:cs typeface="DynaPuff"/>
                <a:sym typeface="DynaPuff"/>
              </a:rPr>
              <a:t> is used to annotate the images and return the detected Braille.</a:t>
            </a:r>
            <a:endParaRPr>
              <a:solidFill>
                <a:schemeClr val="accent2"/>
              </a:solidFill>
              <a:latin typeface="DynaPuff"/>
              <a:ea typeface="DynaPuff"/>
              <a:cs typeface="DynaPuff"/>
              <a:sym typeface="DynaPuff"/>
            </a:endParaRPr>
          </a:p>
          <a:p>
            <a:pPr indent="0" lvl="0" marL="0" marR="0" rtl="0" algn="just">
              <a:lnSpc>
                <a:spcPct val="140000"/>
              </a:lnSpc>
              <a:spcBef>
                <a:spcPts val="0"/>
              </a:spcBef>
              <a:spcAft>
                <a:spcPts val="0"/>
              </a:spcAft>
              <a:buNone/>
            </a:pPr>
            <a:r>
              <a:t/>
            </a:r>
            <a:endParaRPr>
              <a:solidFill>
                <a:schemeClr val="accent2"/>
              </a:solidFill>
              <a:latin typeface="DynaPuff"/>
              <a:ea typeface="DynaPuff"/>
              <a:cs typeface="DynaPuff"/>
              <a:sym typeface="DynaPuff"/>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