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Impact" charset="1" panose="020B0806030902050204"/>
      <p:regular r:id="rId17"/>
    </p:embeddedFont>
    <p:embeddedFont>
      <p:font typeface="Clear Sans" charset="1" panose="020B0503030202020304"/>
      <p:regular r:id="rId18"/>
    </p:embeddedFont>
    <p:embeddedFont>
      <p:font typeface="Clear Sans Bold" charset="1" panose="020B0803030202020304"/>
      <p:regular r:id="rId19"/>
    </p:embeddedFont>
    <p:embeddedFont>
      <p:font typeface="Clear Sans Bold Italics" charset="1" panose="020B0803030202090304"/>
      <p:regular r:id="rId20"/>
    </p:embeddedFont>
    <p:embeddedFont>
      <p:font typeface="Droid Serif" charset="1" panose="02020600060500020200"/>
      <p:regular r:id="rId21"/>
    </p:embeddedFont>
    <p:embeddedFont>
      <p:font typeface="Canva Sans" charset="1" panose="020B0503030501040103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E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-171306" y="9499384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1006529"/>
                </a:moveTo>
                <a:lnTo>
                  <a:pt x="0" y="1006529"/>
                </a:lnTo>
                <a:lnTo>
                  <a:pt x="0" y="0"/>
                </a:lnTo>
                <a:lnTo>
                  <a:pt x="1006529" y="0"/>
                </a:lnTo>
                <a:lnTo>
                  <a:pt x="1006529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5223" y="9499384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71306" y="8492855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10800000">
            <a:off x="-171306" y="6479797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1006529"/>
                </a:moveTo>
                <a:lnTo>
                  <a:pt x="0" y="1006529"/>
                </a:lnTo>
                <a:lnTo>
                  <a:pt x="0" y="0"/>
                </a:lnTo>
                <a:lnTo>
                  <a:pt x="1006529" y="0"/>
                </a:lnTo>
                <a:lnTo>
                  <a:pt x="1006529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-171306" y="7486326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835223" y="6479797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0" y="1006529"/>
                </a:moveTo>
                <a:lnTo>
                  <a:pt x="1006529" y="1006529"/>
                </a:lnTo>
                <a:lnTo>
                  <a:pt x="1006529" y="0"/>
                </a:lnTo>
                <a:lnTo>
                  <a:pt x="0" y="0"/>
                </a:lnTo>
                <a:lnTo>
                  <a:pt x="0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-10800000">
            <a:off x="-171306" y="5473268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1006529"/>
                </a:moveTo>
                <a:lnTo>
                  <a:pt x="2013058" y="1006529"/>
                </a:lnTo>
                <a:lnTo>
                  <a:pt x="2013058" y="0"/>
                </a:lnTo>
                <a:lnTo>
                  <a:pt x="0" y="0"/>
                </a:lnTo>
                <a:lnTo>
                  <a:pt x="0" y="100652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7500852" y="-203632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1006529"/>
                </a:moveTo>
                <a:lnTo>
                  <a:pt x="0" y="1006529"/>
                </a:lnTo>
                <a:lnTo>
                  <a:pt x="0" y="0"/>
                </a:lnTo>
                <a:lnTo>
                  <a:pt x="1006529" y="0"/>
                </a:lnTo>
                <a:lnTo>
                  <a:pt x="1006529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5487794" y="-203632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16494323" y="802897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true" rot="0">
            <a:off x="17500852" y="2815955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1006529"/>
                </a:moveTo>
                <a:lnTo>
                  <a:pt x="0" y="1006529"/>
                </a:lnTo>
                <a:lnTo>
                  <a:pt x="0" y="0"/>
                </a:lnTo>
                <a:lnTo>
                  <a:pt x="1006529" y="0"/>
                </a:lnTo>
                <a:lnTo>
                  <a:pt x="1006529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494323" y="1809426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true" rot="-10800000">
            <a:off x="16494323" y="2815955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0" y="1006529"/>
                </a:moveTo>
                <a:lnTo>
                  <a:pt x="1006529" y="1006529"/>
                </a:lnTo>
                <a:lnTo>
                  <a:pt x="1006529" y="0"/>
                </a:lnTo>
                <a:lnTo>
                  <a:pt x="0" y="0"/>
                </a:lnTo>
                <a:lnTo>
                  <a:pt x="0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true" rot="0">
            <a:off x="16494323" y="3822484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1006529"/>
                </a:moveTo>
                <a:lnTo>
                  <a:pt x="2013058" y="1006529"/>
                </a:lnTo>
                <a:lnTo>
                  <a:pt x="2013058" y="0"/>
                </a:lnTo>
                <a:lnTo>
                  <a:pt x="0" y="0"/>
                </a:lnTo>
                <a:lnTo>
                  <a:pt x="0" y="100652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841752" y="8492855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0" y="0"/>
                </a:moveTo>
                <a:lnTo>
                  <a:pt x="1006529" y="0"/>
                </a:lnTo>
                <a:lnTo>
                  <a:pt x="1006529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true" rot="0">
            <a:off x="15487794" y="802897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1006529"/>
                </a:moveTo>
                <a:lnTo>
                  <a:pt x="0" y="1006529"/>
                </a:lnTo>
                <a:lnTo>
                  <a:pt x="0" y="0"/>
                </a:lnTo>
                <a:lnTo>
                  <a:pt x="1006529" y="0"/>
                </a:lnTo>
                <a:lnTo>
                  <a:pt x="1006529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false" rot="-10800000">
            <a:off x="1841752" y="7486326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0"/>
                </a:moveTo>
                <a:lnTo>
                  <a:pt x="0" y="0"/>
                </a:lnTo>
                <a:lnTo>
                  <a:pt x="0" y="1006529"/>
                </a:lnTo>
                <a:lnTo>
                  <a:pt x="1006529" y="1006529"/>
                </a:lnTo>
                <a:lnTo>
                  <a:pt x="100652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true" rot="-10800000">
            <a:off x="15487794" y="1809426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0" y="1006529"/>
                </a:moveTo>
                <a:lnTo>
                  <a:pt x="1006529" y="1006529"/>
                </a:lnTo>
                <a:lnTo>
                  <a:pt x="1006529" y="0"/>
                </a:lnTo>
                <a:lnTo>
                  <a:pt x="0" y="0"/>
                </a:lnTo>
                <a:lnTo>
                  <a:pt x="0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2345016" y="1610962"/>
            <a:ext cx="12697994" cy="4341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853"/>
              </a:lnSpc>
            </a:pPr>
            <a:r>
              <a:rPr lang="en-US" sz="18114">
                <a:solidFill>
                  <a:srgbClr val="262F43"/>
                </a:solidFill>
                <a:latin typeface="Impact"/>
                <a:ea typeface="Impact"/>
                <a:cs typeface="Impact"/>
                <a:sym typeface="Impact"/>
              </a:rPr>
              <a:t>CS253 PROJECT - ROOMBLE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238348" y="7010097"/>
            <a:ext cx="7811304" cy="47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8"/>
              </a:lnSpc>
            </a:pPr>
            <a:r>
              <a:rPr lang="en-US" sz="3678">
                <a:solidFill>
                  <a:srgbClr val="262F43"/>
                </a:solidFill>
                <a:latin typeface="Clear Sans"/>
                <a:ea typeface="Clear Sans"/>
                <a:cs typeface="Clear Sans"/>
                <a:sym typeface="Clear Sans"/>
              </a:rPr>
              <a:t>CS253 Project by Team Marauders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-171306" y="9499384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1006529"/>
                </a:moveTo>
                <a:lnTo>
                  <a:pt x="0" y="1006529"/>
                </a:lnTo>
                <a:lnTo>
                  <a:pt x="0" y="0"/>
                </a:lnTo>
                <a:lnTo>
                  <a:pt x="1006529" y="0"/>
                </a:lnTo>
                <a:lnTo>
                  <a:pt x="1006529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5223" y="9499384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71306" y="8492855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10800000">
            <a:off x="-171306" y="6479797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1006529"/>
                </a:moveTo>
                <a:lnTo>
                  <a:pt x="0" y="1006529"/>
                </a:lnTo>
                <a:lnTo>
                  <a:pt x="0" y="0"/>
                </a:lnTo>
                <a:lnTo>
                  <a:pt x="1006529" y="0"/>
                </a:lnTo>
                <a:lnTo>
                  <a:pt x="1006529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-171306" y="7486326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835223" y="6479797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0" y="1006529"/>
                </a:moveTo>
                <a:lnTo>
                  <a:pt x="1006529" y="1006529"/>
                </a:lnTo>
                <a:lnTo>
                  <a:pt x="1006529" y="0"/>
                </a:lnTo>
                <a:lnTo>
                  <a:pt x="0" y="0"/>
                </a:lnTo>
                <a:lnTo>
                  <a:pt x="0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-10800000">
            <a:off x="-171306" y="5473268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1006529"/>
                </a:moveTo>
                <a:lnTo>
                  <a:pt x="2013058" y="1006529"/>
                </a:lnTo>
                <a:lnTo>
                  <a:pt x="2013058" y="0"/>
                </a:lnTo>
                <a:lnTo>
                  <a:pt x="0" y="0"/>
                </a:lnTo>
                <a:lnTo>
                  <a:pt x="0" y="100652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7500852" y="-203632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1006529"/>
                </a:moveTo>
                <a:lnTo>
                  <a:pt x="0" y="1006529"/>
                </a:lnTo>
                <a:lnTo>
                  <a:pt x="0" y="0"/>
                </a:lnTo>
                <a:lnTo>
                  <a:pt x="1006529" y="0"/>
                </a:lnTo>
                <a:lnTo>
                  <a:pt x="1006529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5487794" y="-203632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16494323" y="802897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true" rot="0">
            <a:off x="17500852" y="2815955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1006529"/>
                </a:moveTo>
                <a:lnTo>
                  <a:pt x="0" y="1006529"/>
                </a:lnTo>
                <a:lnTo>
                  <a:pt x="0" y="0"/>
                </a:lnTo>
                <a:lnTo>
                  <a:pt x="1006529" y="0"/>
                </a:lnTo>
                <a:lnTo>
                  <a:pt x="1006529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494323" y="1809426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true" rot="-10800000">
            <a:off x="16494323" y="2815955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0" y="1006529"/>
                </a:moveTo>
                <a:lnTo>
                  <a:pt x="1006529" y="1006529"/>
                </a:lnTo>
                <a:lnTo>
                  <a:pt x="1006529" y="0"/>
                </a:lnTo>
                <a:lnTo>
                  <a:pt x="0" y="0"/>
                </a:lnTo>
                <a:lnTo>
                  <a:pt x="0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true" rot="0">
            <a:off x="16494323" y="3822484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1006529"/>
                </a:moveTo>
                <a:lnTo>
                  <a:pt x="2013058" y="1006529"/>
                </a:lnTo>
                <a:lnTo>
                  <a:pt x="2013058" y="0"/>
                </a:lnTo>
                <a:lnTo>
                  <a:pt x="0" y="0"/>
                </a:lnTo>
                <a:lnTo>
                  <a:pt x="0" y="100652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841752" y="8492855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0" y="0"/>
                </a:moveTo>
                <a:lnTo>
                  <a:pt x="1006529" y="0"/>
                </a:lnTo>
                <a:lnTo>
                  <a:pt x="1006529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true" rot="0">
            <a:off x="15487794" y="802897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1006529"/>
                </a:moveTo>
                <a:lnTo>
                  <a:pt x="0" y="1006529"/>
                </a:lnTo>
                <a:lnTo>
                  <a:pt x="0" y="0"/>
                </a:lnTo>
                <a:lnTo>
                  <a:pt x="1006529" y="0"/>
                </a:lnTo>
                <a:lnTo>
                  <a:pt x="1006529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false" rot="-10800000">
            <a:off x="1841752" y="7486326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0"/>
                </a:moveTo>
                <a:lnTo>
                  <a:pt x="0" y="0"/>
                </a:lnTo>
                <a:lnTo>
                  <a:pt x="0" y="1006529"/>
                </a:lnTo>
                <a:lnTo>
                  <a:pt x="1006529" y="1006529"/>
                </a:lnTo>
                <a:lnTo>
                  <a:pt x="100652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true" rot="-10800000">
            <a:off x="15487794" y="1809426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0" y="1006529"/>
                </a:moveTo>
                <a:lnTo>
                  <a:pt x="1006529" y="1006529"/>
                </a:lnTo>
                <a:lnTo>
                  <a:pt x="1006529" y="0"/>
                </a:lnTo>
                <a:lnTo>
                  <a:pt x="0" y="0"/>
                </a:lnTo>
                <a:lnTo>
                  <a:pt x="0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4802858" y="3125245"/>
            <a:ext cx="8682285" cy="4341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853"/>
              </a:lnSpc>
            </a:pPr>
            <a:r>
              <a:rPr lang="en-US" sz="18114">
                <a:solidFill>
                  <a:srgbClr val="262F43"/>
                </a:solidFill>
                <a:latin typeface="Impact"/>
                <a:ea typeface="Impact"/>
                <a:cs typeface="Impact"/>
                <a:sym typeface="Impact"/>
              </a:rPr>
              <a:t>QNA</a:t>
            </a:r>
          </a:p>
          <a:p>
            <a:pPr algn="ctr">
              <a:lnSpc>
                <a:spcPts val="14853"/>
              </a:lnSpc>
            </a:pPr>
            <a:r>
              <a:rPr lang="en-US" sz="18114">
                <a:solidFill>
                  <a:srgbClr val="262F43"/>
                </a:solidFill>
                <a:latin typeface="Impact"/>
                <a:ea typeface="Impact"/>
                <a:cs typeface="Impact"/>
                <a:sym typeface="Impact"/>
              </a:rPr>
              <a:t>Session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-171306" y="9499384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1006529"/>
                </a:moveTo>
                <a:lnTo>
                  <a:pt x="0" y="1006529"/>
                </a:lnTo>
                <a:lnTo>
                  <a:pt x="0" y="0"/>
                </a:lnTo>
                <a:lnTo>
                  <a:pt x="1006529" y="0"/>
                </a:lnTo>
                <a:lnTo>
                  <a:pt x="1006529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5223" y="9499384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71306" y="8492855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10800000">
            <a:off x="-171306" y="6479797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1006529"/>
                </a:moveTo>
                <a:lnTo>
                  <a:pt x="0" y="1006529"/>
                </a:lnTo>
                <a:lnTo>
                  <a:pt x="0" y="0"/>
                </a:lnTo>
                <a:lnTo>
                  <a:pt x="1006529" y="0"/>
                </a:lnTo>
                <a:lnTo>
                  <a:pt x="1006529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-171306" y="7486326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835223" y="6479797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0" y="1006529"/>
                </a:moveTo>
                <a:lnTo>
                  <a:pt x="1006529" y="1006529"/>
                </a:lnTo>
                <a:lnTo>
                  <a:pt x="1006529" y="0"/>
                </a:lnTo>
                <a:lnTo>
                  <a:pt x="0" y="0"/>
                </a:lnTo>
                <a:lnTo>
                  <a:pt x="0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-10800000">
            <a:off x="-171306" y="5473268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1006529"/>
                </a:moveTo>
                <a:lnTo>
                  <a:pt x="2013058" y="1006529"/>
                </a:lnTo>
                <a:lnTo>
                  <a:pt x="2013058" y="0"/>
                </a:lnTo>
                <a:lnTo>
                  <a:pt x="0" y="0"/>
                </a:lnTo>
                <a:lnTo>
                  <a:pt x="0" y="100652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7500852" y="-203632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1006529"/>
                </a:moveTo>
                <a:lnTo>
                  <a:pt x="0" y="1006529"/>
                </a:lnTo>
                <a:lnTo>
                  <a:pt x="0" y="0"/>
                </a:lnTo>
                <a:lnTo>
                  <a:pt x="1006529" y="0"/>
                </a:lnTo>
                <a:lnTo>
                  <a:pt x="1006529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5487794" y="-203632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16494323" y="802897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true" rot="0">
            <a:off x="17500852" y="2815955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1006529"/>
                </a:moveTo>
                <a:lnTo>
                  <a:pt x="0" y="1006529"/>
                </a:lnTo>
                <a:lnTo>
                  <a:pt x="0" y="0"/>
                </a:lnTo>
                <a:lnTo>
                  <a:pt x="1006529" y="0"/>
                </a:lnTo>
                <a:lnTo>
                  <a:pt x="1006529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494323" y="1809426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true" rot="-10800000">
            <a:off x="16494323" y="2815955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0" y="1006529"/>
                </a:moveTo>
                <a:lnTo>
                  <a:pt x="1006529" y="1006529"/>
                </a:lnTo>
                <a:lnTo>
                  <a:pt x="1006529" y="0"/>
                </a:lnTo>
                <a:lnTo>
                  <a:pt x="0" y="0"/>
                </a:lnTo>
                <a:lnTo>
                  <a:pt x="0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true" rot="0">
            <a:off x="16494323" y="3822484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1006529"/>
                </a:moveTo>
                <a:lnTo>
                  <a:pt x="2013058" y="1006529"/>
                </a:lnTo>
                <a:lnTo>
                  <a:pt x="2013058" y="0"/>
                </a:lnTo>
                <a:lnTo>
                  <a:pt x="0" y="0"/>
                </a:lnTo>
                <a:lnTo>
                  <a:pt x="0" y="100652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841752" y="8492855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0" y="0"/>
                </a:moveTo>
                <a:lnTo>
                  <a:pt x="1006529" y="0"/>
                </a:lnTo>
                <a:lnTo>
                  <a:pt x="1006529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true" rot="0">
            <a:off x="15487794" y="802897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1006529"/>
                </a:moveTo>
                <a:lnTo>
                  <a:pt x="0" y="1006529"/>
                </a:lnTo>
                <a:lnTo>
                  <a:pt x="0" y="0"/>
                </a:lnTo>
                <a:lnTo>
                  <a:pt x="1006529" y="0"/>
                </a:lnTo>
                <a:lnTo>
                  <a:pt x="1006529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false" rot="-10800000">
            <a:off x="1841752" y="7486326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0"/>
                </a:moveTo>
                <a:lnTo>
                  <a:pt x="0" y="0"/>
                </a:lnTo>
                <a:lnTo>
                  <a:pt x="0" y="1006529"/>
                </a:lnTo>
                <a:lnTo>
                  <a:pt x="1006529" y="1006529"/>
                </a:lnTo>
                <a:lnTo>
                  <a:pt x="100652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true" rot="-10800000">
            <a:off x="15487794" y="1809426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0" y="1006529"/>
                </a:moveTo>
                <a:lnTo>
                  <a:pt x="1006529" y="1006529"/>
                </a:lnTo>
                <a:lnTo>
                  <a:pt x="1006529" y="0"/>
                </a:lnTo>
                <a:lnTo>
                  <a:pt x="0" y="0"/>
                </a:lnTo>
                <a:lnTo>
                  <a:pt x="0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4802858" y="3125245"/>
            <a:ext cx="8682285" cy="4341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853"/>
              </a:lnSpc>
            </a:pPr>
            <a:r>
              <a:rPr lang="en-US" sz="18114">
                <a:solidFill>
                  <a:srgbClr val="262F43"/>
                </a:solidFill>
                <a:latin typeface="Impact"/>
                <a:ea typeface="Impact"/>
                <a:cs typeface="Impact"/>
                <a:sym typeface="Impact"/>
              </a:rPr>
              <a:t>THANK</a:t>
            </a:r>
          </a:p>
          <a:p>
            <a:pPr algn="ctr">
              <a:lnSpc>
                <a:spcPts val="14853"/>
              </a:lnSpc>
            </a:pPr>
            <a:r>
              <a:rPr lang="en-US" sz="18114">
                <a:solidFill>
                  <a:srgbClr val="262F43"/>
                </a:solidFill>
                <a:latin typeface="Impact"/>
                <a:ea typeface="Impact"/>
                <a:cs typeface="Impact"/>
                <a:sym typeface="Impact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-171306" y="9499384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1006529"/>
                </a:moveTo>
                <a:lnTo>
                  <a:pt x="0" y="1006529"/>
                </a:lnTo>
                <a:lnTo>
                  <a:pt x="0" y="0"/>
                </a:lnTo>
                <a:lnTo>
                  <a:pt x="1006529" y="0"/>
                </a:lnTo>
                <a:lnTo>
                  <a:pt x="1006529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5223" y="9499384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71306" y="8492855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10800000">
            <a:off x="-171306" y="6479797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1006529"/>
                </a:moveTo>
                <a:lnTo>
                  <a:pt x="0" y="1006529"/>
                </a:lnTo>
                <a:lnTo>
                  <a:pt x="0" y="0"/>
                </a:lnTo>
                <a:lnTo>
                  <a:pt x="1006529" y="0"/>
                </a:lnTo>
                <a:lnTo>
                  <a:pt x="1006529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-171306" y="7486326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835223" y="6479797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0" y="1006529"/>
                </a:moveTo>
                <a:lnTo>
                  <a:pt x="1006529" y="1006529"/>
                </a:lnTo>
                <a:lnTo>
                  <a:pt x="1006529" y="0"/>
                </a:lnTo>
                <a:lnTo>
                  <a:pt x="0" y="0"/>
                </a:lnTo>
                <a:lnTo>
                  <a:pt x="0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-10800000">
            <a:off x="-171306" y="5473268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1006529"/>
                </a:moveTo>
                <a:lnTo>
                  <a:pt x="2013058" y="1006529"/>
                </a:lnTo>
                <a:lnTo>
                  <a:pt x="2013058" y="0"/>
                </a:lnTo>
                <a:lnTo>
                  <a:pt x="0" y="0"/>
                </a:lnTo>
                <a:lnTo>
                  <a:pt x="0" y="100652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7500852" y="-203632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1006529"/>
                </a:moveTo>
                <a:lnTo>
                  <a:pt x="0" y="1006529"/>
                </a:lnTo>
                <a:lnTo>
                  <a:pt x="0" y="0"/>
                </a:lnTo>
                <a:lnTo>
                  <a:pt x="1006529" y="0"/>
                </a:lnTo>
                <a:lnTo>
                  <a:pt x="1006529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5487794" y="-203632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16494323" y="802897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true" rot="0">
            <a:off x="17500852" y="2815955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1006529"/>
                </a:moveTo>
                <a:lnTo>
                  <a:pt x="0" y="1006529"/>
                </a:lnTo>
                <a:lnTo>
                  <a:pt x="0" y="0"/>
                </a:lnTo>
                <a:lnTo>
                  <a:pt x="1006529" y="0"/>
                </a:lnTo>
                <a:lnTo>
                  <a:pt x="1006529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494323" y="1809426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true" rot="-10800000">
            <a:off x="16494323" y="2815955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0" y="1006529"/>
                </a:moveTo>
                <a:lnTo>
                  <a:pt x="1006529" y="1006529"/>
                </a:lnTo>
                <a:lnTo>
                  <a:pt x="1006529" y="0"/>
                </a:lnTo>
                <a:lnTo>
                  <a:pt x="0" y="0"/>
                </a:lnTo>
                <a:lnTo>
                  <a:pt x="0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true" rot="0">
            <a:off x="16494323" y="3822484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1006529"/>
                </a:moveTo>
                <a:lnTo>
                  <a:pt x="2013058" y="1006529"/>
                </a:lnTo>
                <a:lnTo>
                  <a:pt x="2013058" y="0"/>
                </a:lnTo>
                <a:lnTo>
                  <a:pt x="0" y="0"/>
                </a:lnTo>
                <a:lnTo>
                  <a:pt x="0" y="100652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841752" y="8492855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0" y="0"/>
                </a:moveTo>
                <a:lnTo>
                  <a:pt x="1006529" y="0"/>
                </a:lnTo>
                <a:lnTo>
                  <a:pt x="1006529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true" rot="0">
            <a:off x="15487794" y="802897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1006529"/>
                </a:moveTo>
                <a:lnTo>
                  <a:pt x="0" y="1006529"/>
                </a:lnTo>
                <a:lnTo>
                  <a:pt x="0" y="0"/>
                </a:lnTo>
                <a:lnTo>
                  <a:pt x="1006529" y="0"/>
                </a:lnTo>
                <a:lnTo>
                  <a:pt x="1006529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false" rot="-10800000">
            <a:off x="1841752" y="7486326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0"/>
                </a:moveTo>
                <a:lnTo>
                  <a:pt x="0" y="0"/>
                </a:lnTo>
                <a:lnTo>
                  <a:pt x="0" y="1006529"/>
                </a:lnTo>
                <a:lnTo>
                  <a:pt x="1006529" y="1006529"/>
                </a:lnTo>
                <a:lnTo>
                  <a:pt x="100652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true" rot="-10800000">
            <a:off x="15487794" y="1809426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0" y="1006529"/>
                </a:moveTo>
                <a:lnTo>
                  <a:pt x="1006529" y="1006529"/>
                </a:lnTo>
                <a:lnTo>
                  <a:pt x="1006529" y="0"/>
                </a:lnTo>
                <a:lnTo>
                  <a:pt x="0" y="0"/>
                </a:lnTo>
                <a:lnTo>
                  <a:pt x="0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4101217" y="518708"/>
            <a:ext cx="10085565" cy="1776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60"/>
              </a:lnSpc>
            </a:pPr>
            <a:r>
              <a:rPr lang="en-US" sz="13122">
                <a:solidFill>
                  <a:srgbClr val="262F43"/>
                </a:solidFill>
                <a:latin typeface="Impact"/>
                <a:ea typeface="Impact"/>
                <a:cs typeface="Impact"/>
                <a:sym typeface="Impact"/>
              </a:rPr>
              <a:t>ROOMBLE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848281" y="1989288"/>
            <a:ext cx="13834464" cy="8423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7"/>
              </a:lnSpc>
            </a:pPr>
            <a:r>
              <a:rPr lang="en-US" sz="3176" b="true">
                <a:solidFill>
                  <a:srgbClr val="262F43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Problems faced while finding properties/flatmates:</a:t>
            </a:r>
          </a:p>
          <a:p>
            <a:pPr algn="l" marL="1371793" indent="-457264" lvl="2">
              <a:lnSpc>
                <a:spcPts val="4447"/>
              </a:lnSpc>
              <a:buFont typeface="Arial"/>
              <a:buChar char="⚬"/>
            </a:pPr>
            <a:r>
              <a:rPr lang="en-US" sz="3176">
                <a:solidFill>
                  <a:srgbClr val="262F43"/>
                </a:solidFill>
                <a:latin typeface="Clear Sans"/>
                <a:ea typeface="Clear Sans"/>
                <a:cs typeface="Clear Sans"/>
                <a:sym typeface="Clear Sans"/>
              </a:rPr>
              <a:t>Need a lot of contacts and connections</a:t>
            </a:r>
          </a:p>
          <a:p>
            <a:pPr algn="l" marL="1371793" indent="-457264" lvl="2">
              <a:lnSpc>
                <a:spcPts val="4447"/>
              </a:lnSpc>
              <a:buFont typeface="Arial"/>
              <a:buChar char="⚬"/>
            </a:pPr>
            <a:r>
              <a:rPr lang="en-US" sz="3176">
                <a:solidFill>
                  <a:srgbClr val="262F43"/>
                </a:solidFill>
                <a:latin typeface="Clear Sans"/>
                <a:ea typeface="Clear Sans"/>
                <a:cs typeface="Clear Sans"/>
                <a:sym typeface="Clear Sans"/>
              </a:rPr>
              <a:t>Brokers need commission</a:t>
            </a:r>
          </a:p>
          <a:p>
            <a:pPr algn="l" marL="1371793" indent="-457264" lvl="2">
              <a:lnSpc>
                <a:spcPts val="4447"/>
              </a:lnSpc>
              <a:buFont typeface="Arial"/>
              <a:buChar char="⚬"/>
            </a:pPr>
            <a:r>
              <a:rPr lang="en-US" sz="3176">
                <a:solidFill>
                  <a:srgbClr val="262F43"/>
                </a:solidFill>
                <a:latin typeface="Clear Sans"/>
                <a:ea typeface="Clear Sans"/>
                <a:cs typeface="Clear Sans"/>
                <a:sym typeface="Clear Sans"/>
              </a:rPr>
              <a:t>Need to be physically present everywhere</a:t>
            </a:r>
          </a:p>
          <a:p>
            <a:pPr algn="l" marL="1371793" indent="-457264" lvl="2">
              <a:lnSpc>
                <a:spcPts val="4447"/>
              </a:lnSpc>
              <a:buFont typeface="Arial"/>
              <a:buChar char="⚬"/>
            </a:pPr>
            <a:r>
              <a:rPr lang="en-US" sz="3176">
                <a:solidFill>
                  <a:srgbClr val="262F43"/>
                </a:solidFill>
                <a:latin typeface="Clear Sans"/>
                <a:ea typeface="Clear Sans"/>
                <a:cs typeface="Clear Sans"/>
                <a:sym typeface="Clear Sans"/>
              </a:rPr>
              <a:t>Requires a lot of time and energy</a:t>
            </a:r>
          </a:p>
          <a:p>
            <a:pPr algn="l">
              <a:lnSpc>
                <a:spcPts val="4447"/>
              </a:lnSpc>
            </a:pPr>
          </a:p>
          <a:p>
            <a:pPr algn="l" marL="685896" indent="-342948" lvl="1">
              <a:lnSpc>
                <a:spcPts val="4447"/>
              </a:lnSpc>
              <a:buFont typeface="Arial"/>
              <a:buChar char="•"/>
            </a:pPr>
            <a:r>
              <a:rPr lang="en-US" sz="3176">
                <a:solidFill>
                  <a:srgbClr val="262F43"/>
                </a:solidFill>
                <a:latin typeface="Clear Sans"/>
                <a:ea typeface="Clear Sans"/>
                <a:cs typeface="Clear Sans"/>
                <a:sym typeface="Clear Sans"/>
              </a:rPr>
              <a:t>One - stop solution to cater real-estate needs of immigrants</a:t>
            </a:r>
          </a:p>
          <a:p>
            <a:pPr algn="l">
              <a:lnSpc>
                <a:spcPts val="4447"/>
              </a:lnSpc>
            </a:pPr>
          </a:p>
          <a:p>
            <a:pPr algn="l" marL="685896" indent="-342948" lvl="1">
              <a:lnSpc>
                <a:spcPts val="4447"/>
              </a:lnSpc>
              <a:buFont typeface="Arial"/>
              <a:buChar char="•"/>
            </a:pPr>
            <a:r>
              <a:rPr lang="en-US" b="true" sz="3176">
                <a:solidFill>
                  <a:srgbClr val="262F43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Potential Users: </a:t>
            </a:r>
            <a:r>
              <a:rPr lang="en-US" sz="3176">
                <a:solidFill>
                  <a:srgbClr val="262F43"/>
                </a:solidFill>
                <a:latin typeface="Clear Sans"/>
                <a:ea typeface="Clear Sans"/>
                <a:cs typeface="Clear Sans"/>
                <a:sym typeface="Clear Sans"/>
              </a:rPr>
              <a:t>People who shift to Tier-1 cities for their studies or jobs + Landlords who wish to rent out their properties</a:t>
            </a:r>
          </a:p>
          <a:p>
            <a:pPr algn="l">
              <a:lnSpc>
                <a:spcPts val="4447"/>
              </a:lnSpc>
            </a:pPr>
          </a:p>
          <a:p>
            <a:pPr algn="l" marL="685896" indent="-342948" lvl="1">
              <a:lnSpc>
                <a:spcPts val="4447"/>
              </a:lnSpc>
              <a:buFont typeface="Arial"/>
              <a:buChar char="•"/>
            </a:pPr>
            <a:r>
              <a:rPr lang="en-US" sz="3176">
                <a:solidFill>
                  <a:srgbClr val="262F43"/>
                </a:solidFill>
                <a:latin typeface="Clear Sans"/>
                <a:ea typeface="Clear Sans"/>
                <a:cs typeface="Clear Sans"/>
                <a:sym typeface="Clear Sans"/>
              </a:rPr>
              <a:t>Helps in connecting:</a:t>
            </a:r>
          </a:p>
          <a:p>
            <a:pPr algn="l" marL="1371793" indent="-457264" lvl="2">
              <a:lnSpc>
                <a:spcPts val="4447"/>
              </a:lnSpc>
              <a:buFont typeface="Arial"/>
              <a:buChar char="⚬"/>
            </a:pPr>
            <a:r>
              <a:rPr lang="en-US" sz="3176">
                <a:solidFill>
                  <a:srgbClr val="262F43"/>
                </a:solidFill>
                <a:latin typeface="Clear Sans"/>
                <a:ea typeface="Clear Sans"/>
                <a:cs typeface="Clear Sans"/>
                <a:sym typeface="Clear Sans"/>
              </a:rPr>
              <a:t>Potential tenants with landlords</a:t>
            </a:r>
          </a:p>
          <a:p>
            <a:pPr algn="l" marL="1371793" indent="-457264" lvl="2">
              <a:lnSpc>
                <a:spcPts val="4447"/>
              </a:lnSpc>
              <a:buFont typeface="Arial"/>
              <a:buChar char="⚬"/>
            </a:pPr>
            <a:r>
              <a:rPr lang="en-US" sz="3176">
                <a:solidFill>
                  <a:srgbClr val="262F43"/>
                </a:solidFill>
                <a:latin typeface="Clear Sans"/>
                <a:ea typeface="Clear Sans"/>
                <a:cs typeface="Clear Sans"/>
                <a:sym typeface="Clear Sans"/>
              </a:rPr>
              <a:t>I</a:t>
            </a:r>
            <a:r>
              <a:rPr lang="en-US" sz="3176">
                <a:solidFill>
                  <a:srgbClr val="262F43"/>
                </a:solidFill>
                <a:latin typeface="Clear Sans"/>
                <a:ea typeface="Clear Sans"/>
                <a:cs typeface="Clear Sans"/>
                <a:sym typeface="Clear Sans"/>
              </a:rPr>
              <a:t>nterested flatmates with each other</a:t>
            </a:r>
          </a:p>
          <a:p>
            <a:pPr algn="l">
              <a:lnSpc>
                <a:spcPts val="4587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-171306" y="9499384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1006529"/>
                </a:moveTo>
                <a:lnTo>
                  <a:pt x="0" y="1006529"/>
                </a:lnTo>
                <a:lnTo>
                  <a:pt x="0" y="0"/>
                </a:lnTo>
                <a:lnTo>
                  <a:pt x="1006529" y="0"/>
                </a:lnTo>
                <a:lnTo>
                  <a:pt x="1006529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5223" y="9499384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71306" y="8492855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10800000">
            <a:off x="-171306" y="6479797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1006529"/>
                </a:moveTo>
                <a:lnTo>
                  <a:pt x="0" y="1006529"/>
                </a:lnTo>
                <a:lnTo>
                  <a:pt x="0" y="0"/>
                </a:lnTo>
                <a:lnTo>
                  <a:pt x="1006529" y="0"/>
                </a:lnTo>
                <a:lnTo>
                  <a:pt x="1006529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-171306" y="7486326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835223" y="6479797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0" y="1006529"/>
                </a:moveTo>
                <a:lnTo>
                  <a:pt x="1006529" y="1006529"/>
                </a:lnTo>
                <a:lnTo>
                  <a:pt x="1006529" y="0"/>
                </a:lnTo>
                <a:lnTo>
                  <a:pt x="0" y="0"/>
                </a:lnTo>
                <a:lnTo>
                  <a:pt x="0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-10800000">
            <a:off x="-171306" y="5473268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1006529"/>
                </a:moveTo>
                <a:lnTo>
                  <a:pt x="2013058" y="1006529"/>
                </a:lnTo>
                <a:lnTo>
                  <a:pt x="2013058" y="0"/>
                </a:lnTo>
                <a:lnTo>
                  <a:pt x="0" y="0"/>
                </a:lnTo>
                <a:lnTo>
                  <a:pt x="0" y="100652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7500852" y="-203632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1006529"/>
                </a:moveTo>
                <a:lnTo>
                  <a:pt x="0" y="1006529"/>
                </a:lnTo>
                <a:lnTo>
                  <a:pt x="0" y="0"/>
                </a:lnTo>
                <a:lnTo>
                  <a:pt x="1006529" y="0"/>
                </a:lnTo>
                <a:lnTo>
                  <a:pt x="1006529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5487794" y="-203632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16494323" y="802897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true" rot="0">
            <a:off x="17500852" y="2815955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1006529"/>
                </a:moveTo>
                <a:lnTo>
                  <a:pt x="0" y="1006529"/>
                </a:lnTo>
                <a:lnTo>
                  <a:pt x="0" y="0"/>
                </a:lnTo>
                <a:lnTo>
                  <a:pt x="1006529" y="0"/>
                </a:lnTo>
                <a:lnTo>
                  <a:pt x="1006529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494323" y="1809426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true" rot="-10800000">
            <a:off x="16494323" y="2815955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0" y="1006529"/>
                </a:moveTo>
                <a:lnTo>
                  <a:pt x="1006529" y="1006529"/>
                </a:lnTo>
                <a:lnTo>
                  <a:pt x="1006529" y="0"/>
                </a:lnTo>
                <a:lnTo>
                  <a:pt x="0" y="0"/>
                </a:lnTo>
                <a:lnTo>
                  <a:pt x="0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true" rot="0">
            <a:off x="16494323" y="3822484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1006529"/>
                </a:moveTo>
                <a:lnTo>
                  <a:pt x="2013058" y="1006529"/>
                </a:lnTo>
                <a:lnTo>
                  <a:pt x="2013058" y="0"/>
                </a:lnTo>
                <a:lnTo>
                  <a:pt x="0" y="0"/>
                </a:lnTo>
                <a:lnTo>
                  <a:pt x="0" y="100652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841752" y="8492855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0" y="0"/>
                </a:moveTo>
                <a:lnTo>
                  <a:pt x="1006529" y="0"/>
                </a:lnTo>
                <a:lnTo>
                  <a:pt x="1006529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true" rot="0">
            <a:off x="15487794" y="802897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1006529"/>
                </a:moveTo>
                <a:lnTo>
                  <a:pt x="0" y="1006529"/>
                </a:lnTo>
                <a:lnTo>
                  <a:pt x="0" y="0"/>
                </a:lnTo>
                <a:lnTo>
                  <a:pt x="1006529" y="0"/>
                </a:lnTo>
                <a:lnTo>
                  <a:pt x="1006529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false" rot="-10800000">
            <a:off x="1841752" y="7486326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0"/>
                </a:moveTo>
                <a:lnTo>
                  <a:pt x="0" y="0"/>
                </a:lnTo>
                <a:lnTo>
                  <a:pt x="0" y="1006529"/>
                </a:lnTo>
                <a:lnTo>
                  <a:pt x="1006529" y="1006529"/>
                </a:lnTo>
                <a:lnTo>
                  <a:pt x="100652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true" rot="-10800000">
            <a:off x="15487794" y="1809426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0" y="1006529"/>
                </a:moveTo>
                <a:lnTo>
                  <a:pt x="1006529" y="1006529"/>
                </a:lnTo>
                <a:lnTo>
                  <a:pt x="1006529" y="0"/>
                </a:lnTo>
                <a:lnTo>
                  <a:pt x="0" y="0"/>
                </a:lnTo>
                <a:lnTo>
                  <a:pt x="0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4271308" y="656156"/>
            <a:ext cx="9159943" cy="1793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42"/>
              </a:lnSpc>
            </a:pPr>
            <a:r>
              <a:rPr lang="en-US" sz="13222">
                <a:solidFill>
                  <a:srgbClr val="262F43"/>
                </a:solidFill>
                <a:latin typeface="Impact"/>
                <a:ea typeface="Impact"/>
                <a:cs typeface="Impact"/>
                <a:sym typeface="Impact"/>
              </a:rPr>
              <a:t>REQUIREMENTS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854023" y="2252367"/>
            <a:ext cx="9994513" cy="563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36"/>
              </a:lnSpc>
            </a:pPr>
            <a:r>
              <a:rPr lang="en-US" b="true" sz="3311" i="true">
                <a:solidFill>
                  <a:srgbClr val="262F43"/>
                </a:solidFill>
                <a:latin typeface="Clear Sans Bold Italics"/>
                <a:ea typeface="Clear Sans Bold Italics"/>
                <a:cs typeface="Clear Sans Bold Italics"/>
                <a:sym typeface="Clear Sans Bold Italics"/>
              </a:rPr>
              <a:t>A) Connecting Tenants and Landlords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3100249" y="3341422"/>
            <a:ext cx="529042" cy="529042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D141D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3729637" y="3262070"/>
            <a:ext cx="10747222" cy="1580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16"/>
              </a:lnSpc>
            </a:pPr>
            <a:r>
              <a:rPr lang="en-US" sz="3011">
                <a:solidFill>
                  <a:srgbClr val="262F43"/>
                </a:solidFill>
                <a:latin typeface="Clear Sans"/>
                <a:ea typeface="Clear Sans"/>
                <a:cs typeface="Clear Sans"/>
                <a:sym typeface="Clear Sans"/>
              </a:rPr>
              <a:t>The web application must provide the landlords the  functionality to add their properties accompanied by various features of their choice.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3100249" y="5214679"/>
            <a:ext cx="529042" cy="529042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D141D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3813271" y="5148004"/>
            <a:ext cx="10663588" cy="1590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16"/>
              </a:lnSpc>
            </a:pPr>
            <a:r>
              <a:rPr lang="en-US" sz="3011">
                <a:solidFill>
                  <a:srgbClr val="262F43"/>
                </a:solidFill>
                <a:latin typeface="Droid Serif"/>
                <a:ea typeface="Droid Serif"/>
                <a:cs typeface="Droid Serif"/>
                <a:sym typeface="Droid Serif"/>
              </a:rPr>
              <a:t>It should provide a platform for the tenant to search for properties based on their preferences with respect to locality, price, BHK and area.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3100249" y="7180004"/>
            <a:ext cx="529042" cy="529042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D141D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3813271" y="7156742"/>
            <a:ext cx="11374480" cy="1580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16"/>
              </a:lnSpc>
            </a:pPr>
            <a:r>
              <a:rPr lang="en-US" sz="3011">
                <a:solidFill>
                  <a:srgbClr val="262F43"/>
                </a:solidFill>
                <a:latin typeface="Clear Sans"/>
                <a:ea typeface="Clear Sans"/>
                <a:cs typeface="Clear Sans"/>
                <a:sym typeface="Clear Sans"/>
              </a:rPr>
              <a:t>The app also must provide a messaging interface to the tenants so that they can directly contact the landlords. This will allow efficient communication between the two.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-171306" y="9499384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1006529"/>
                </a:moveTo>
                <a:lnTo>
                  <a:pt x="0" y="1006529"/>
                </a:lnTo>
                <a:lnTo>
                  <a:pt x="0" y="0"/>
                </a:lnTo>
                <a:lnTo>
                  <a:pt x="1006529" y="0"/>
                </a:lnTo>
                <a:lnTo>
                  <a:pt x="1006529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5223" y="9499384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71306" y="8492855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10800000">
            <a:off x="-171306" y="6479797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1006529"/>
                </a:moveTo>
                <a:lnTo>
                  <a:pt x="0" y="1006529"/>
                </a:lnTo>
                <a:lnTo>
                  <a:pt x="0" y="0"/>
                </a:lnTo>
                <a:lnTo>
                  <a:pt x="1006529" y="0"/>
                </a:lnTo>
                <a:lnTo>
                  <a:pt x="1006529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-171306" y="7486326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835223" y="6479797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0" y="1006529"/>
                </a:moveTo>
                <a:lnTo>
                  <a:pt x="1006529" y="1006529"/>
                </a:lnTo>
                <a:lnTo>
                  <a:pt x="1006529" y="0"/>
                </a:lnTo>
                <a:lnTo>
                  <a:pt x="0" y="0"/>
                </a:lnTo>
                <a:lnTo>
                  <a:pt x="0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-10800000">
            <a:off x="-171306" y="5473268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1006529"/>
                </a:moveTo>
                <a:lnTo>
                  <a:pt x="2013058" y="1006529"/>
                </a:lnTo>
                <a:lnTo>
                  <a:pt x="2013058" y="0"/>
                </a:lnTo>
                <a:lnTo>
                  <a:pt x="0" y="0"/>
                </a:lnTo>
                <a:lnTo>
                  <a:pt x="0" y="100652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7500852" y="-203632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1006529"/>
                </a:moveTo>
                <a:lnTo>
                  <a:pt x="0" y="1006529"/>
                </a:lnTo>
                <a:lnTo>
                  <a:pt x="0" y="0"/>
                </a:lnTo>
                <a:lnTo>
                  <a:pt x="1006529" y="0"/>
                </a:lnTo>
                <a:lnTo>
                  <a:pt x="1006529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5487794" y="-203632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16494323" y="802897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true" rot="0">
            <a:off x="17500852" y="2815955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1006529"/>
                </a:moveTo>
                <a:lnTo>
                  <a:pt x="0" y="1006529"/>
                </a:lnTo>
                <a:lnTo>
                  <a:pt x="0" y="0"/>
                </a:lnTo>
                <a:lnTo>
                  <a:pt x="1006529" y="0"/>
                </a:lnTo>
                <a:lnTo>
                  <a:pt x="1006529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494323" y="1809426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true" rot="-10800000">
            <a:off x="16494323" y="2815955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0" y="1006529"/>
                </a:moveTo>
                <a:lnTo>
                  <a:pt x="1006529" y="1006529"/>
                </a:lnTo>
                <a:lnTo>
                  <a:pt x="1006529" y="0"/>
                </a:lnTo>
                <a:lnTo>
                  <a:pt x="0" y="0"/>
                </a:lnTo>
                <a:lnTo>
                  <a:pt x="0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true" rot="0">
            <a:off x="16494323" y="3822484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1006529"/>
                </a:moveTo>
                <a:lnTo>
                  <a:pt x="2013058" y="1006529"/>
                </a:lnTo>
                <a:lnTo>
                  <a:pt x="2013058" y="0"/>
                </a:lnTo>
                <a:lnTo>
                  <a:pt x="0" y="0"/>
                </a:lnTo>
                <a:lnTo>
                  <a:pt x="0" y="100652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841752" y="8492855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0" y="0"/>
                </a:moveTo>
                <a:lnTo>
                  <a:pt x="1006529" y="0"/>
                </a:lnTo>
                <a:lnTo>
                  <a:pt x="1006529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true" rot="0">
            <a:off x="15487794" y="802897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1006529"/>
                </a:moveTo>
                <a:lnTo>
                  <a:pt x="0" y="1006529"/>
                </a:lnTo>
                <a:lnTo>
                  <a:pt x="0" y="0"/>
                </a:lnTo>
                <a:lnTo>
                  <a:pt x="1006529" y="0"/>
                </a:lnTo>
                <a:lnTo>
                  <a:pt x="1006529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false" rot="-10800000">
            <a:off x="1841752" y="7486326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0"/>
                </a:moveTo>
                <a:lnTo>
                  <a:pt x="0" y="0"/>
                </a:lnTo>
                <a:lnTo>
                  <a:pt x="0" y="1006529"/>
                </a:lnTo>
                <a:lnTo>
                  <a:pt x="1006529" y="1006529"/>
                </a:lnTo>
                <a:lnTo>
                  <a:pt x="100652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true" rot="-10800000">
            <a:off x="15487794" y="1809426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0" y="1006529"/>
                </a:moveTo>
                <a:lnTo>
                  <a:pt x="1006529" y="1006529"/>
                </a:lnTo>
                <a:lnTo>
                  <a:pt x="1006529" y="0"/>
                </a:lnTo>
                <a:lnTo>
                  <a:pt x="0" y="0"/>
                </a:lnTo>
                <a:lnTo>
                  <a:pt x="0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4271308" y="656156"/>
            <a:ext cx="9159943" cy="1793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42"/>
              </a:lnSpc>
            </a:pPr>
            <a:r>
              <a:rPr lang="en-US" sz="13222">
                <a:solidFill>
                  <a:srgbClr val="262F43"/>
                </a:solidFill>
                <a:latin typeface="Impact"/>
                <a:ea typeface="Impact"/>
                <a:cs typeface="Impact"/>
                <a:sym typeface="Impact"/>
              </a:rPr>
              <a:t>REQUIREMENTS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593498" y="2246016"/>
            <a:ext cx="9994513" cy="563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36"/>
              </a:lnSpc>
            </a:pPr>
            <a:r>
              <a:rPr lang="en-US" b="true" sz="3311" i="true">
                <a:solidFill>
                  <a:srgbClr val="262F43"/>
                </a:solidFill>
                <a:latin typeface="Clear Sans Bold Italics"/>
                <a:ea typeface="Clear Sans Bold Italics"/>
                <a:cs typeface="Clear Sans Bold Italics"/>
                <a:sym typeface="Clear Sans Bold Italics"/>
              </a:rPr>
              <a:t>B) Connecting potential flatmates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593498" y="3117926"/>
            <a:ext cx="11149079" cy="6381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16"/>
              </a:lnSpc>
            </a:pPr>
            <a:r>
              <a:rPr lang="en-US" sz="3011">
                <a:solidFill>
                  <a:srgbClr val="262F43"/>
                </a:solidFill>
                <a:latin typeface="Clear Sans"/>
                <a:ea typeface="Clear Sans"/>
                <a:cs typeface="Clear Sans"/>
                <a:sym typeface="Clear Sans"/>
              </a:rPr>
              <a:t>The software should provide an intuitive platform for tenants to find flatmates, keeping in mind their compatibilty.</a:t>
            </a:r>
          </a:p>
          <a:p>
            <a:pPr algn="just">
              <a:lnSpc>
                <a:spcPts val="4216"/>
              </a:lnSpc>
            </a:pPr>
          </a:p>
          <a:p>
            <a:pPr algn="just">
              <a:lnSpc>
                <a:spcPts val="4216"/>
              </a:lnSpc>
            </a:pPr>
            <a:r>
              <a:rPr lang="en-US" sz="3011">
                <a:solidFill>
                  <a:srgbClr val="262F43"/>
                </a:solidFill>
                <a:latin typeface="Clear Sans"/>
                <a:ea typeface="Clear Sans"/>
                <a:cs typeface="Clear Sans"/>
                <a:sym typeface="Clear Sans"/>
              </a:rPr>
              <a:t>It should allow tenants to search for flatmates with some helpful indicator of compatibility and manual filter options.</a:t>
            </a:r>
          </a:p>
          <a:p>
            <a:pPr algn="just">
              <a:lnSpc>
                <a:spcPts val="4216"/>
              </a:lnSpc>
            </a:pPr>
          </a:p>
          <a:p>
            <a:pPr algn="just">
              <a:lnSpc>
                <a:spcPts val="4216"/>
              </a:lnSpc>
            </a:pPr>
            <a:r>
              <a:rPr lang="en-US" sz="3011">
                <a:solidFill>
                  <a:srgbClr val="262F43"/>
                </a:solidFill>
                <a:latin typeface="Clear Sans"/>
                <a:ea typeface="Clear Sans"/>
                <a:cs typeface="Clear Sans"/>
                <a:sym typeface="Clear Sans"/>
              </a:rPr>
              <a:t>The application should also permit tenants to bookmark suitable flatmates for future reference.</a:t>
            </a:r>
          </a:p>
          <a:p>
            <a:pPr algn="just">
              <a:lnSpc>
                <a:spcPts val="4216"/>
              </a:lnSpc>
            </a:pPr>
          </a:p>
          <a:p>
            <a:pPr algn="just">
              <a:lnSpc>
                <a:spcPts val="4216"/>
              </a:lnSpc>
            </a:pPr>
            <a:r>
              <a:rPr lang="en-US" sz="3011">
                <a:solidFill>
                  <a:srgbClr val="262F43"/>
                </a:solidFill>
                <a:latin typeface="Clear Sans"/>
                <a:ea typeface="Clear Sans"/>
                <a:cs typeface="Clear Sans"/>
                <a:sym typeface="Clear Sans"/>
              </a:rPr>
              <a:t>The software should allow possible flatmates to contact/message each other, helping them understand if they are truly well-matched.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2848281" y="3204596"/>
            <a:ext cx="529042" cy="529042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D141D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2848281" y="4829013"/>
            <a:ext cx="529042" cy="529042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D141D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2848281" y="6454020"/>
            <a:ext cx="529042" cy="529042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D141D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2848281" y="7989591"/>
            <a:ext cx="529042" cy="529042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D141D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-171306" y="9499384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1006529"/>
                </a:moveTo>
                <a:lnTo>
                  <a:pt x="0" y="1006529"/>
                </a:lnTo>
                <a:lnTo>
                  <a:pt x="0" y="0"/>
                </a:lnTo>
                <a:lnTo>
                  <a:pt x="1006529" y="0"/>
                </a:lnTo>
                <a:lnTo>
                  <a:pt x="1006529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5223" y="9499384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71306" y="8492855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10800000">
            <a:off x="-171306" y="6479797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1006529"/>
                </a:moveTo>
                <a:lnTo>
                  <a:pt x="0" y="1006529"/>
                </a:lnTo>
                <a:lnTo>
                  <a:pt x="0" y="0"/>
                </a:lnTo>
                <a:lnTo>
                  <a:pt x="1006529" y="0"/>
                </a:lnTo>
                <a:lnTo>
                  <a:pt x="1006529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-171306" y="7486326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835223" y="6479797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0" y="1006529"/>
                </a:moveTo>
                <a:lnTo>
                  <a:pt x="1006529" y="1006529"/>
                </a:lnTo>
                <a:lnTo>
                  <a:pt x="1006529" y="0"/>
                </a:lnTo>
                <a:lnTo>
                  <a:pt x="0" y="0"/>
                </a:lnTo>
                <a:lnTo>
                  <a:pt x="0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-10800000">
            <a:off x="-171306" y="5473268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1006529"/>
                </a:moveTo>
                <a:lnTo>
                  <a:pt x="2013058" y="1006529"/>
                </a:lnTo>
                <a:lnTo>
                  <a:pt x="2013058" y="0"/>
                </a:lnTo>
                <a:lnTo>
                  <a:pt x="0" y="0"/>
                </a:lnTo>
                <a:lnTo>
                  <a:pt x="0" y="100652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7500852" y="-203632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1006529"/>
                </a:moveTo>
                <a:lnTo>
                  <a:pt x="0" y="1006529"/>
                </a:lnTo>
                <a:lnTo>
                  <a:pt x="0" y="0"/>
                </a:lnTo>
                <a:lnTo>
                  <a:pt x="1006529" y="0"/>
                </a:lnTo>
                <a:lnTo>
                  <a:pt x="1006529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5487794" y="-203632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16494323" y="802897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true" rot="0">
            <a:off x="17500852" y="2815955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1006529"/>
                </a:moveTo>
                <a:lnTo>
                  <a:pt x="0" y="1006529"/>
                </a:lnTo>
                <a:lnTo>
                  <a:pt x="0" y="0"/>
                </a:lnTo>
                <a:lnTo>
                  <a:pt x="1006529" y="0"/>
                </a:lnTo>
                <a:lnTo>
                  <a:pt x="1006529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494323" y="1809426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true" rot="-10800000">
            <a:off x="16494323" y="2815955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0" y="1006529"/>
                </a:moveTo>
                <a:lnTo>
                  <a:pt x="1006529" y="1006529"/>
                </a:lnTo>
                <a:lnTo>
                  <a:pt x="1006529" y="0"/>
                </a:lnTo>
                <a:lnTo>
                  <a:pt x="0" y="0"/>
                </a:lnTo>
                <a:lnTo>
                  <a:pt x="0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true" rot="0">
            <a:off x="16494323" y="3822484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1006529"/>
                </a:moveTo>
                <a:lnTo>
                  <a:pt x="2013058" y="1006529"/>
                </a:lnTo>
                <a:lnTo>
                  <a:pt x="2013058" y="0"/>
                </a:lnTo>
                <a:lnTo>
                  <a:pt x="0" y="0"/>
                </a:lnTo>
                <a:lnTo>
                  <a:pt x="0" y="100652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841752" y="8492855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0" y="0"/>
                </a:moveTo>
                <a:lnTo>
                  <a:pt x="1006529" y="0"/>
                </a:lnTo>
                <a:lnTo>
                  <a:pt x="1006529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true" rot="0">
            <a:off x="15487794" y="802897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1006529"/>
                </a:moveTo>
                <a:lnTo>
                  <a:pt x="0" y="1006529"/>
                </a:lnTo>
                <a:lnTo>
                  <a:pt x="0" y="0"/>
                </a:lnTo>
                <a:lnTo>
                  <a:pt x="1006529" y="0"/>
                </a:lnTo>
                <a:lnTo>
                  <a:pt x="1006529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false" rot="-10800000">
            <a:off x="1841752" y="7486326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0"/>
                </a:moveTo>
                <a:lnTo>
                  <a:pt x="0" y="0"/>
                </a:lnTo>
                <a:lnTo>
                  <a:pt x="0" y="1006529"/>
                </a:lnTo>
                <a:lnTo>
                  <a:pt x="1006529" y="1006529"/>
                </a:lnTo>
                <a:lnTo>
                  <a:pt x="100652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true" rot="-10800000">
            <a:off x="15487794" y="1809426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0" y="1006529"/>
                </a:moveTo>
                <a:lnTo>
                  <a:pt x="1006529" y="1006529"/>
                </a:lnTo>
                <a:lnTo>
                  <a:pt x="1006529" y="0"/>
                </a:lnTo>
                <a:lnTo>
                  <a:pt x="0" y="0"/>
                </a:lnTo>
                <a:lnTo>
                  <a:pt x="0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4818739" y="4339502"/>
            <a:ext cx="529042" cy="529042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D141D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4818739" y="6410685"/>
            <a:ext cx="529042" cy="529042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D141D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13592197" y="4403933"/>
            <a:ext cx="2698960" cy="1154080"/>
          </a:xfrm>
          <a:custGeom>
            <a:avLst/>
            <a:gdLst/>
            <a:ahLst/>
            <a:cxnLst/>
            <a:rect r="r" b="b" t="t" l="l"/>
            <a:pathLst>
              <a:path h="1154080" w="2698960">
                <a:moveTo>
                  <a:pt x="0" y="0"/>
                </a:moveTo>
                <a:lnTo>
                  <a:pt x="2698960" y="0"/>
                </a:lnTo>
                <a:lnTo>
                  <a:pt x="2698960" y="1154080"/>
                </a:lnTo>
                <a:lnTo>
                  <a:pt x="0" y="115408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4818739" y="8228334"/>
            <a:ext cx="529042" cy="529042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D141D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13592197" y="6272388"/>
            <a:ext cx="2743838" cy="1542482"/>
          </a:xfrm>
          <a:custGeom>
            <a:avLst/>
            <a:gdLst/>
            <a:ahLst/>
            <a:cxnLst/>
            <a:rect r="r" b="b" t="t" l="l"/>
            <a:pathLst>
              <a:path h="1542482" w="2743838">
                <a:moveTo>
                  <a:pt x="0" y="0"/>
                </a:moveTo>
                <a:lnTo>
                  <a:pt x="2743837" y="0"/>
                </a:lnTo>
                <a:lnTo>
                  <a:pt x="2743837" y="1542482"/>
                </a:lnTo>
                <a:lnTo>
                  <a:pt x="0" y="154248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3592197" y="8360741"/>
            <a:ext cx="2902126" cy="897559"/>
          </a:xfrm>
          <a:custGeom>
            <a:avLst/>
            <a:gdLst/>
            <a:ahLst/>
            <a:cxnLst/>
            <a:rect r="r" b="b" t="t" l="l"/>
            <a:pathLst>
              <a:path h="897559" w="2902126">
                <a:moveTo>
                  <a:pt x="0" y="0"/>
                </a:moveTo>
                <a:lnTo>
                  <a:pt x="2902126" y="0"/>
                </a:lnTo>
                <a:lnTo>
                  <a:pt x="2902126" y="897559"/>
                </a:lnTo>
                <a:lnTo>
                  <a:pt x="0" y="89755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5456" t="-2800" r="0" b="-280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3917908" y="1525237"/>
            <a:ext cx="11125351" cy="1793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42"/>
              </a:lnSpc>
            </a:pPr>
            <a:r>
              <a:rPr lang="en-US" sz="13222">
                <a:solidFill>
                  <a:srgbClr val="262F43"/>
                </a:solidFill>
                <a:latin typeface="Impact"/>
                <a:ea typeface="Impact"/>
                <a:cs typeface="Impact"/>
                <a:sym typeface="Impact"/>
              </a:rPr>
              <a:t> IMPLEMENTATION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692330" y="4039952"/>
            <a:ext cx="7737942" cy="2149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9"/>
              </a:lnSpc>
            </a:pPr>
            <a:r>
              <a:rPr lang="en-US" sz="3106">
                <a:solidFill>
                  <a:srgbClr val="262F43"/>
                </a:solidFill>
                <a:latin typeface="Clear Sans"/>
                <a:ea typeface="Clear Sans"/>
                <a:cs typeface="Clear Sans"/>
                <a:sym typeface="Clear Sans"/>
              </a:rPr>
              <a:t>HTML, CSS and JavaScript were used in the frontend. We used React.js as template and  Vite framework for was used for enhancing the overall user experience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731318" y="6353535"/>
            <a:ext cx="7905756" cy="1607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9"/>
              </a:lnSpc>
            </a:pPr>
            <a:r>
              <a:rPr lang="en-US" sz="3106">
                <a:solidFill>
                  <a:srgbClr val="262F43"/>
                </a:solidFill>
                <a:latin typeface="Clear Sans"/>
                <a:ea typeface="Clear Sans"/>
                <a:cs typeface="Clear Sans"/>
                <a:sym typeface="Clear Sans"/>
              </a:rPr>
              <a:t>Backend was written in JavaScript and Node.js was used to create a run-time environment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740843" y="8164034"/>
            <a:ext cx="7905756" cy="1607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9"/>
              </a:lnSpc>
            </a:pPr>
            <a:r>
              <a:rPr lang="en-US" sz="3106">
                <a:solidFill>
                  <a:srgbClr val="262F43"/>
                </a:solidFill>
                <a:latin typeface="Clear Sans"/>
                <a:ea typeface="Clear Sans"/>
                <a:cs typeface="Clear Sans"/>
                <a:sym typeface="Clear Sans"/>
              </a:rPr>
              <a:t>MongoDB was used to handle our database, since it is user-friendly and easy to handle with for beginners as well.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-171306" y="9499384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1006529"/>
                </a:moveTo>
                <a:lnTo>
                  <a:pt x="0" y="1006529"/>
                </a:lnTo>
                <a:lnTo>
                  <a:pt x="0" y="0"/>
                </a:lnTo>
                <a:lnTo>
                  <a:pt x="1006529" y="0"/>
                </a:lnTo>
                <a:lnTo>
                  <a:pt x="1006529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5223" y="9499384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71306" y="8492855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10800000">
            <a:off x="-171306" y="6479797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1006529"/>
                </a:moveTo>
                <a:lnTo>
                  <a:pt x="0" y="1006529"/>
                </a:lnTo>
                <a:lnTo>
                  <a:pt x="0" y="0"/>
                </a:lnTo>
                <a:lnTo>
                  <a:pt x="1006529" y="0"/>
                </a:lnTo>
                <a:lnTo>
                  <a:pt x="1006529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-171306" y="7486326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835223" y="6479797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0" y="1006529"/>
                </a:moveTo>
                <a:lnTo>
                  <a:pt x="1006529" y="1006529"/>
                </a:lnTo>
                <a:lnTo>
                  <a:pt x="1006529" y="0"/>
                </a:lnTo>
                <a:lnTo>
                  <a:pt x="0" y="0"/>
                </a:lnTo>
                <a:lnTo>
                  <a:pt x="0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-10800000">
            <a:off x="-171306" y="5473268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1006529"/>
                </a:moveTo>
                <a:lnTo>
                  <a:pt x="2013058" y="1006529"/>
                </a:lnTo>
                <a:lnTo>
                  <a:pt x="2013058" y="0"/>
                </a:lnTo>
                <a:lnTo>
                  <a:pt x="0" y="0"/>
                </a:lnTo>
                <a:lnTo>
                  <a:pt x="0" y="100652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7500852" y="-203632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1006529"/>
                </a:moveTo>
                <a:lnTo>
                  <a:pt x="0" y="1006529"/>
                </a:lnTo>
                <a:lnTo>
                  <a:pt x="0" y="0"/>
                </a:lnTo>
                <a:lnTo>
                  <a:pt x="1006529" y="0"/>
                </a:lnTo>
                <a:lnTo>
                  <a:pt x="1006529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5487794" y="-203632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16494323" y="802897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true" rot="0">
            <a:off x="17500852" y="2815955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1006529"/>
                </a:moveTo>
                <a:lnTo>
                  <a:pt x="0" y="1006529"/>
                </a:lnTo>
                <a:lnTo>
                  <a:pt x="0" y="0"/>
                </a:lnTo>
                <a:lnTo>
                  <a:pt x="1006529" y="0"/>
                </a:lnTo>
                <a:lnTo>
                  <a:pt x="1006529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494323" y="1809426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true" rot="-10800000">
            <a:off x="16494323" y="2815955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0" y="1006529"/>
                </a:moveTo>
                <a:lnTo>
                  <a:pt x="1006529" y="1006529"/>
                </a:lnTo>
                <a:lnTo>
                  <a:pt x="1006529" y="0"/>
                </a:lnTo>
                <a:lnTo>
                  <a:pt x="0" y="0"/>
                </a:lnTo>
                <a:lnTo>
                  <a:pt x="0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true" rot="0">
            <a:off x="16494323" y="3822484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1006529"/>
                </a:moveTo>
                <a:lnTo>
                  <a:pt x="2013058" y="1006529"/>
                </a:lnTo>
                <a:lnTo>
                  <a:pt x="2013058" y="0"/>
                </a:lnTo>
                <a:lnTo>
                  <a:pt x="0" y="0"/>
                </a:lnTo>
                <a:lnTo>
                  <a:pt x="0" y="100652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841752" y="8492855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0" y="0"/>
                </a:moveTo>
                <a:lnTo>
                  <a:pt x="1006529" y="0"/>
                </a:lnTo>
                <a:lnTo>
                  <a:pt x="1006529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true" rot="0">
            <a:off x="15487794" y="802897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1006529"/>
                </a:moveTo>
                <a:lnTo>
                  <a:pt x="0" y="1006529"/>
                </a:lnTo>
                <a:lnTo>
                  <a:pt x="0" y="0"/>
                </a:lnTo>
                <a:lnTo>
                  <a:pt x="1006529" y="0"/>
                </a:lnTo>
                <a:lnTo>
                  <a:pt x="1006529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false" rot="-10800000">
            <a:off x="1841752" y="7486326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0"/>
                </a:moveTo>
                <a:lnTo>
                  <a:pt x="0" y="0"/>
                </a:lnTo>
                <a:lnTo>
                  <a:pt x="0" y="1006529"/>
                </a:lnTo>
                <a:lnTo>
                  <a:pt x="1006529" y="1006529"/>
                </a:lnTo>
                <a:lnTo>
                  <a:pt x="100652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true" rot="-10800000">
            <a:off x="15487794" y="1809426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0" y="1006529"/>
                </a:moveTo>
                <a:lnTo>
                  <a:pt x="1006529" y="1006529"/>
                </a:lnTo>
                <a:lnTo>
                  <a:pt x="1006529" y="0"/>
                </a:lnTo>
                <a:lnTo>
                  <a:pt x="0" y="0"/>
                </a:lnTo>
                <a:lnTo>
                  <a:pt x="0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2345016" y="3073130"/>
            <a:ext cx="13068139" cy="3722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35"/>
              </a:lnSpc>
            </a:pPr>
            <a:r>
              <a:rPr lang="en-US" sz="15531">
                <a:solidFill>
                  <a:srgbClr val="262F43"/>
                </a:solidFill>
                <a:latin typeface="Impact"/>
                <a:ea typeface="Impact"/>
                <a:cs typeface="Impact"/>
                <a:sym typeface="Impact"/>
              </a:rPr>
              <a:t>DEMO</a:t>
            </a:r>
          </a:p>
          <a:p>
            <a:pPr algn="ctr">
              <a:lnSpc>
                <a:spcPts val="12735"/>
              </a:lnSpc>
            </a:pPr>
            <a:r>
              <a:rPr lang="en-US" sz="15531">
                <a:solidFill>
                  <a:srgbClr val="262F43"/>
                </a:solidFill>
                <a:latin typeface="Impact"/>
                <a:ea typeface="Impact"/>
                <a:cs typeface="Impact"/>
                <a:sym typeface="Impact"/>
              </a:rPr>
              <a:t>TIME!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-171306" y="9499384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1006529"/>
                </a:moveTo>
                <a:lnTo>
                  <a:pt x="0" y="1006529"/>
                </a:lnTo>
                <a:lnTo>
                  <a:pt x="0" y="0"/>
                </a:lnTo>
                <a:lnTo>
                  <a:pt x="1006529" y="0"/>
                </a:lnTo>
                <a:lnTo>
                  <a:pt x="1006529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5223" y="9499384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71306" y="8492855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10800000">
            <a:off x="-171306" y="6479797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1006529"/>
                </a:moveTo>
                <a:lnTo>
                  <a:pt x="0" y="1006529"/>
                </a:lnTo>
                <a:lnTo>
                  <a:pt x="0" y="0"/>
                </a:lnTo>
                <a:lnTo>
                  <a:pt x="1006529" y="0"/>
                </a:lnTo>
                <a:lnTo>
                  <a:pt x="1006529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-171306" y="7486326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835223" y="6479797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0" y="1006529"/>
                </a:moveTo>
                <a:lnTo>
                  <a:pt x="1006529" y="1006529"/>
                </a:lnTo>
                <a:lnTo>
                  <a:pt x="1006529" y="0"/>
                </a:lnTo>
                <a:lnTo>
                  <a:pt x="0" y="0"/>
                </a:lnTo>
                <a:lnTo>
                  <a:pt x="0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-10800000">
            <a:off x="-171306" y="5473268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1006529"/>
                </a:moveTo>
                <a:lnTo>
                  <a:pt x="2013058" y="1006529"/>
                </a:lnTo>
                <a:lnTo>
                  <a:pt x="2013058" y="0"/>
                </a:lnTo>
                <a:lnTo>
                  <a:pt x="0" y="0"/>
                </a:lnTo>
                <a:lnTo>
                  <a:pt x="0" y="100652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7500852" y="-203632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1006529"/>
                </a:moveTo>
                <a:lnTo>
                  <a:pt x="0" y="1006529"/>
                </a:lnTo>
                <a:lnTo>
                  <a:pt x="0" y="0"/>
                </a:lnTo>
                <a:lnTo>
                  <a:pt x="1006529" y="0"/>
                </a:lnTo>
                <a:lnTo>
                  <a:pt x="1006529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5487794" y="-203632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16494323" y="802897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true" rot="0">
            <a:off x="17500852" y="2815955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1006529"/>
                </a:moveTo>
                <a:lnTo>
                  <a:pt x="0" y="1006529"/>
                </a:lnTo>
                <a:lnTo>
                  <a:pt x="0" y="0"/>
                </a:lnTo>
                <a:lnTo>
                  <a:pt x="1006529" y="0"/>
                </a:lnTo>
                <a:lnTo>
                  <a:pt x="1006529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494323" y="1809426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true" rot="-10800000">
            <a:off x="16494323" y="2815955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0" y="1006529"/>
                </a:moveTo>
                <a:lnTo>
                  <a:pt x="1006529" y="1006529"/>
                </a:lnTo>
                <a:lnTo>
                  <a:pt x="1006529" y="0"/>
                </a:lnTo>
                <a:lnTo>
                  <a:pt x="0" y="0"/>
                </a:lnTo>
                <a:lnTo>
                  <a:pt x="0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true" rot="0">
            <a:off x="16494323" y="3822484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1006529"/>
                </a:moveTo>
                <a:lnTo>
                  <a:pt x="2013058" y="1006529"/>
                </a:lnTo>
                <a:lnTo>
                  <a:pt x="2013058" y="0"/>
                </a:lnTo>
                <a:lnTo>
                  <a:pt x="0" y="0"/>
                </a:lnTo>
                <a:lnTo>
                  <a:pt x="0" y="100652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841752" y="8492855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0" y="0"/>
                </a:moveTo>
                <a:lnTo>
                  <a:pt x="1006529" y="0"/>
                </a:lnTo>
                <a:lnTo>
                  <a:pt x="1006529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true" rot="0">
            <a:off x="15487794" y="802897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1006529"/>
                </a:moveTo>
                <a:lnTo>
                  <a:pt x="0" y="1006529"/>
                </a:lnTo>
                <a:lnTo>
                  <a:pt x="0" y="0"/>
                </a:lnTo>
                <a:lnTo>
                  <a:pt x="1006529" y="0"/>
                </a:lnTo>
                <a:lnTo>
                  <a:pt x="1006529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false" rot="-10800000">
            <a:off x="1841752" y="7486326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0"/>
                </a:moveTo>
                <a:lnTo>
                  <a:pt x="0" y="0"/>
                </a:lnTo>
                <a:lnTo>
                  <a:pt x="0" y="1006529"/>
                </a:lnTo>
                <a:lnTo>
                  <a:pt x="1006529" y="1006529"/>
                </a:lnTo>
                <a:lnTo>
                  <a:pt x="100652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true" rot="-10800000">
            <a:off x="15487794" y="1809426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0" y="1006529"/>
                </a:moveTo>
                <a:lnTo>
                  <a:pt x="1006529" y="1006529"/>
                </a:lnTo>
                <a:lnTo>
                  <a:pt x="1006529" y="0"/>
                </a:lnTo>
                <a:lnTo>
                  <a:pt x="0" y="0"/>
                </a:lnTo>
                <a:lnTo>
                  <a:pt x="0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331958" y="751004"/>
            <a:ext cx="14626311" cy="1561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88"/>
              </a:lnSpc>
            </a:pPr>
            <a:r>
              <a:rPr lang="en-US" sz="11571">
                <a:solidFill>
                  <a:srgbClr val="262F43"/>
                </a:solidFill>
                <a:latin typeface="Impact"/>
                <a:ea typeface="Impact"/>
                <a:cs typeface="Impact"/>
                <a:sym typeface="Impact"/>
              </a:rPr>
              <a:t>FUTURE DEVELOPMENT PLANS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38487" y="2584181"/>
            <a:ext cx="9994513" cy="563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36"/>
              </a:lnSpc>
            </a:pPr>
            <a:r>
              <a:rPr lang="en-US" b="true" sz="3311" i="true">
                <a:solidFill>
                  <a:srgbClr val="262F43"/>
                </a:solidFill>
                <a:latin typeface="Clear Sans Bold Italics"/>
                <a:ea typeface="Clear Sans Bold Italics"/>
                <a:cs typeface="Clear Sans Bold Italics"/>
                <a:sym typeface="Clear Sans Bold Italics"/>
              </a:rPr>
              <a:t>A) Expansion to multiple cities :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671711" y="3252545"/>
            <a:ext cx="10944577" cy="2220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1"/>
              </a:lnSpc>
            </a:pPr>
            <a:r>
              <a:rPr lang="en-US" sz="3165">
                <a:solidFill>
                  <a:srgbClr val="262F43"/>
                </a:solidFill>
                <a:latin typeface="Canva Sans"/>
                <a:ea typeface="Canva Sans"/>
                <a:cs typeface="Canva Sans"/>
                <a:sym typeface="Canva Sans"/>
              </a:rPr>
              <a:t>Presently the software caters to properties and flat mates located in Mumbai. We plan to extend this to several metro cities across India where finding property and flat mates is a major issue.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38487" y="5749493"/>
            <a:ext cx="9994513" cy="563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36"/>
              </a:lnSpc>
            </a:pPr>
            <a:r>
              <a:rPr lang="en-US" b="true" sz="3311" i="true">
                <a:solidFill>
                  <a:srgbClr val="262F43"/>
                </a:solidFill>
                <a:latin typeface="Clear Sans Bold Italics"/>
                <a:ea typeface="Clear Sans Bold Italics"/>
                <a:cs typeface="Clear Sans Bold Italics"/>
                <a:sym typeface="Clear Sans Bold Italics"/>
              </a:rPr>
              <a:t>B) Dynamic distances from map :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857931" y="6608357"/>
            <a:ext cx="10944577" cy="2534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2"/>
              </a:lnSpc>
            </a:pPr>
            <a:r>
              <a:rPr lang="en-US" sz="2902">
                <a:solidFill>
                  <a:srgbClr val="262F43"/>
                </a:solidFill>
                <a:latin typeface="Canva Sans"/>
                <a:ea typeface="Canva Sans"/>
                <a:cs typeface="Canva Sans"/>
                <a:sym typeface="Canva Sans"/>
              </a:rPr>
              <a:t>Currently, users can search for flatmates and properties in select localities, based on pre-computed distances stored in our database. In the future, we plan to offer more flexible locality selection by using map-based latitude and longitude to calculate distances in real time.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-171306" y="9499384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1006529"/>
                </a:moveTo>
                <a:lnTo>
                  <a:pt x="0" y="1006529"/>
                </a:lnTo>
                <a:lnTo>
                  <a:pt x="0" y="0"/>
                </a:lnTo>
                <a:lnTo>
                  <a:pt x="1006529" y="0"/>
                </a:lnTo>
                <a:lnTo>
                  <a:pt x="1006529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5223" y="9499384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71306" y="8492855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10800000">
            <a:off x="-171306" y="6479797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1006529"/>
                </a:moveTo>
                <a:lnTo>
                  <a:pt x="0" y="1006529"/>
                </a:lnTo>
                <a:lnTo>
                  <a:pt x="0" y="0"/>
                </a:lnTo>
                <a:lnTo>
                  <a:pt x="1006529" y="0"/>
                </a:lnTo>
                <a:lnTo>
                  <a:pt x="1006529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-171306" y="7486326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835223" y="6479797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0" y="1006529"/>
                </a:moveTo>
                <a:lnTo>
                  <a:pt x="1006529" y="1006529"/>
                </a:lnTo>
                <a:lnTo>
                  <a:pt x="1006529" y="0"/>
                </a:lnTo>
                <a:lnTo>
                  <a:pt x="0" y="0"/>
                </a:lnTo>
                <a:lnTo>
                  <a:pt x="0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-10800000">
            <a:off x="-171306" y="5473268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1006529"/>
                </a:moveTo>
                <a:lnTo>
                  <a:pt x="2013058" y="1006529"/>
                </a:lnTo>
                <a:lnTo>
                  <a:pt x="2013058" y="0"/>
                </a:lnTo>
                <a:lnTo>
                  <a:pt x="0" y="0"/>
                </a:lnTo>
                <a:lnTo>
                  <a:pt x="0" y="100652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841752" y="8492855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0" y="0"/>
                </a:moveTo>
                <a:lnTo>
                  <a:pt x="1006529" y="0"/>
                </a:lnTo>
                <a:lnTo>
                  <a:pt x="1006529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-10800000">
            <a:off x="1841752" y="7486326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0"/>
                </a:moveTo>
                <a:lnTo>
                  <a:pt x="0" y="0"/>
                </a:lnTo>
                <a:lnTo>
                  <a:pt x="0" y="1006529"/>
                </a:lnTo>
                <a:lnTo>
                  <a:pt x="1006529" y="1006529"/>
                </a:lnTo>
                <a:lnTo>
                  <a:pt x="100652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-10800000">
            <a:off x="17500852" y="-203632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1006529"/>
                </a:moveTo>
                <a:lnTo>
                  <a:pt x="0" y="1006529"/>
                </a:lnTo>
                <a:lnTo>
                  <a:pt x="0" y="0"/>
                </a:lnTo>
                <a:lnTo>
                  <a:pt x="1006529" y="0"/>
                </a:lnTo>
                <a:lnTo>
                  <a:pt x="1006529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15487794" y="-203632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16494323" y="802897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true" rot="0">
            <a:off x="17500852" y="2815955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1006529"/>
                </a:moveTo>
                <a:lnTo>
                  <a:pt x="0" y="1006529"/>
                </a:lnTo>
                <a:lnTo>
                  <a:pt x="0" y="0"/>
                </a:lnTo>
                <a:lnTo>
                  <a:pt x="1006529" y="0"/>
                </a:lnTo>
                <a:lnTo>
                  <a:pt x="1006529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494323" y="1809426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true" rot="-10800000">
            <a:off x="16494323" y="2815955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0" y="1006529"/>
                </a:moveTo>
                <a:lnTo>
                  <a:pt x="1006529" y="1006529"/>
                </a:lnTo>
                <a:lnTo>
                  <a:pt x="1006529" y="0"/>
                </a:lnTo>
                <a:lnTo>
                  <a:pt x="0" y="0"/>
                </a:lnTo>
                <a:lnTo>
                  <a:pt x="0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true" rot="0">
            <a:off x="16494323" y="3822484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1006529"/>
                </a:moveTo>
                <a:lnTo>
                  <a:pt x="2013058" y="1006529"/>
                </a:lnTo>
                <a:lnTo>
                  <a:pt x="2013058" y="0"/>
                </a:lnTo>
                <a:lnTo>
                  <a:pt x="0" y="0"/>
                </a:lnTo>
                <a:lnTo>
                  <a:pt x="0" y="100652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true" rot="0">
            <a:off x="15487794" y="802897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1006529"/>
                </a:moveTo>
                <a:lnTo>
                  <a:pt x="0" y="1006529"/>
                </a:lnTo>
                <a:lnTo>
                  <a:pt x="0" y="0"/>
                </a:lnTo>
                <a:lnTo>
                  <a:pt x="1006529" y="0"/>
                </a:lnTo>
                <a:lnTo>
                  <a:pt x="1006529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true" rot="-10800000">
            <a:off x="15487794" y="1809426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0" y="1006529"/>
                </a:moveTo>
                <a:lnTo>
                  <a:pt x="1006529" y="1006529"/>
                </a:lnTo>
                <a:lnTo>
                  <a:pt x="1006529" y="0"/>
                </a:lnTo>
                <a:lnTo>
                  <a:pt x="0" y="0"/>
                </a:lnTo>
                <a:lnTo>
                  <a:pt x="0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331958" y="751004"/>
            <a:ext cx="14626311" cy="1561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88"/>
              </a:lnSpc>
            </a:pPr>
            <a:r>
              <a:rPr lang="en-US" sz="11571">
                <a:solidFill>
                  <a:srgbClr val="262F43"/>
                </a:solidFill>
                <a:latin typeface="Impact"/>
                <a:ea typeface="Impact"/>
                <a:cs typeface="Impact"/>
                <a:sym typeface="Impact"/>
              </a:rPr>
              <a:t>FUTURE DEVELOPMENT PLANS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8700" y="2584181"/>
            <a:ext cx="9994513" cy="563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36"/>
              </a:lnSpc>
            </a:pPr>
            <a:r>
              <a:rPr lang="en-US" b="true" sz="3311" i="true">
                <a:solidFill>
                  <a:srgbClr val="262F43"/>
                </a:solidFill>
                <a:latin typeface="Clear Sans Bold Italics"/>
                <a:ea typeface="Clear Sans Bold Italics"/>
                <a:cs typeface="Clear Sans Bold Italics"/>
                <a:sym typeface="Clear Sans Bold Italics"/>
              </a:rPr>
              <a:t>C) Secure review system :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013692" y="3252545"/>
            <a:ext cx="10944577" cy="1662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1"/>
              </a:lnSpc>
            </a:pPr>
            <a:r>
              <a:rPr lang="en-US" sz="3165">
                <a:solidFill>
                  <a:srgbClr val="262F43"/>
                </a:solidFill>
                <a:latin typeface="Canva Sans"/>
                <a:ea typeface="Canva Sans"/>
                <a:cs typeface="Canva Sans"/>
                <a:sym typeface="Canva Sans"/>
              </a:rPr>
              <a:t>We aim to secure our two-way review system by allowing only verified tenants to review properties they've lived in and only genuine flatmates to review each other.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35223" y="5019433"/>
            <a:ext cx="9994513" cy="563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36"/>
              </a:lnSpc>
            </a:pPr>
            <a:r>
              <a:rPr lang="en-US" b="true" sz="3311" i="true">
                <a:solidFill>
                  <a:srgbClr val="262F43"/>
                </a:solidFill>
                <a:latin typeface="Clear Sans Bold Italics"/>
                <a:ea typeface="Clear Sans Bold Italics"/>
                <a:cs typeface="Clear Sans Bold Italics"/>
                <a:sym typeface="Clear Sans Bold Italics"/>
              </a:rPr>
              <a:t>D) Dark theme support :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013692" y="5706846"/>
            <a:ext cx="10944577" cy="1510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2"/>
              </a:lnSpc>
            </a:pPr>
            <a:r>
              <a:rPr lang="en-US" sz="2902">
                <a:solidFill>
                  <a:srgbClr val="262F43"/>
                </a:solidFill>
                <a:latin typeface="Canva Sans"/>
                <a:ea typeface="Canva Sans"/>
                <a:cs typeface="Canva Sans"/>
                <a:sym typeface="Canva Sans"/>
              </a:rPr>
              <a:t>We plan to add dark mode support to our website in the future to give it a sleek and professional look and enhance the browsing experience.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841752" y="7322093"/>
            <a:ext cx="9994513" cy="563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36"/>
              </a:lnSpc>
            </a:pPr>
            <a:r>
              <a:rPr lang="en-US" b="true" sz="3311" i="true">
                <a:solidFill>
                  <a:srgbClr val="262F43"/>
                </a:solidFill>
                <a:latin typeface="Clear Sans Bold Italics"/>
                <a:ea typeface="Clear Sans Bold Italics"/>
                <a:cs typeface="Clear Sans Bold Italics"/>
                <a:sym typeface="Clear Sans Bold Italics"/>
              </a:rPr>
              <a:t>E) Interactive 3D Property tours :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222749" y="8009507"/>
            <a:ext cx="10944577" cy="1510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2"/>
              </a:lnSpc>
            </a:pPr>
            <a:r>
              <a:rPr lang="en-US" sz="2902">
                <a:solidFill>
                  <a:srgbClr val="262F43"/>
                </a:solidFill>
                <a:latin typeface="Canva Sans"/>
                <a:ea typeface="Canva Sans"/>
                <a:cs typeface="Canva Sans"/>
                <a:sym typeface="Canva Sans"/>
              </a:rPr>
              <a:t>Currently, we show property photos. Soon, users can explore mobile-friendly 3D models with AR/VR support for immersive virtual tours.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-171306" y="9499384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1006529"/>
                </a:moveTo>
                <a:lnTo>
                  <a:pt x="0" y="1006529"/>
                </a:lnTo>
                <a:lnTo>
                  <a:pt x="0" y="0"/>
                </a:lnTo>
                <a:lnTo>
                  <a:pt x="1006529" y="0"/>
                </a:lnTo>
                <a:lnTo>
                  <a:pt x="1006529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5223" y="9499384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71306" y="8492855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10800000">
            <a:off x="-171306" y="6479797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1006529"/>
                </a:moveTo>
                <a:lnTo>
                  <a:pt x="0" y="1006529"/>
                </a:lnTo>
                <a:lnTo>
                  <a:pt x="0" y="0"/>
                </a:lnTo>
                <a:lnTo>
                  <a:pt x="1006529" y="0"/>
                </a:lnTo>
                <a:lnTo>
                  <a:pt x="1006529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-171306" y="7486326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835223" y="6479797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0" y="1006529"/>
                </a:moveTo>
                <a:lnTo>
                  <a:pt x="1006529" y="1006529"/>
                </a:lnTo>
                <a:lnTo>
                  <a:pt x="1006529" y="0"/>
                </a:lnTo>
                <a:lnTo>
                  <a:pt x="0" y="0"/>
                </a:lnTo>
                <a:lnTo>
                  <a:pt x="0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-10800000">
            <a:off x="-171306" y="5473268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1006529"/>
                </a:moveTo>
                <a:lnTo>
                  <a:pt x="2013058" y="1006529"/>
                </a:lnTo>
                <a:lnTo>
                  <a:pt x="2013058" y="0"/>
                </a:lnTo>
                <a:lnTo>
                  <a:pt x="0" y="0"/>
                </a:lnTo>
                <a:lnTo>
                  <a:pt x="0" y="100652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-10800000">
            <a:off x="17500852" y="-203632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1006529"/>
                </a:moveTo>
                <a:lnTo>
                  <a:pt x="0" y="1006529"/>
                </a:lnTo>
                <a:lnTo>
                  <a:pt x="0" y="0"/>
                </a:lnTo>
                <a:lnTo>
                  <a:pt x="1006529" y="0"/>
                </a:lnTo>
                <a:lnTo>
                  <a:pt x="1006529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5487794" y="-203632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16494323" y="802897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true" rot="0">
            <a:off x="17500852" y="2815955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1006529"/>
                </a:moveTo>
                <a:lnTo>
                  <a:pt x="0" y="1006529"/>
                </a:lnTo>
                <a:lnTo>
                  <a:pt x="0" y="0"/>
                </a:lnTo>
                <a:lnTo>
                  <a:pt x="1006529" y="0"/>
                </a:lnTo>
                <a:lnTo>
                  <a:pt x="1006529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494323" y="1809426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0"/>
                </a:moveTo>
                <a:lnTo>
                  <a:pt x="2013058" y="0"/>
                </a:lnTo>
                <a:lnTo>
                  <a:pt x="2013058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true" rot="-10800000">
            <a:off x="16494323" y="2815955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0" y="1006529"/>
                </a:moveTo>
                <a:lnTo>
                  <a:pt x="1006529" y="1006529"/>
                </a:lnTo>
                <a:lnTo>
                  <a:pt x="1006529" y="0"/>
                </a:lnTo>
                <a:lnTo>
                  <a:pt x="0" y="0"/>
                </a:lnTo>
                <a:lnTo>
                  <a:pt x="0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true" rot="0">
            <a:off x="16494323" y="3822484"/>
            <a:ext cx="2013058" cy="1006529"/>
          </a:xfrm>
          <a:custGeom>
            <a:avLst/>
            <a:gdLst/>
            <a:ahLst/>
            <a:cxnLst/>
            <a:rect r="r" b="b" t="t" l="l"/>
            <a:pathLst>
              <a:path h="1006529" w="2013058">
                <a:moveTo>
                  <a:pt x="0" y="1006529"/>
                </a:moveTo>
                <a:lnTo>
                  <a:pt x="2013058" y="1006529"/>
                </a:lnTo>
                <a:lnTo>
                  <a:pt x="2013058" y="0"/>
                </a:lnTo>
                <a:lnTo>
                  <a:pt x="0" y="0"/>
                </a:lnTo>
                <a:lnTo>
                  <a:pt x="0" y="100652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841752" y="8492855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0" y="0"/>
                </a:moveTo>
                <a:lnTo>
                  <a:pt x="1006529" y="0"/>
                </a:lnTo>
                <a:lnTo>
                  <a:pt x="1006529" y="1006529"/>
                </a:lnTo>
                <a:lnTo>
                  <a:pt x="0" y="10065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true" rot="0">
            <a:off x="15487794" y="802897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1006529"/>
                </a:moveTo>
                <a:lnTo>
                  <a:pt x="0" y="1006529"/>
                </a:lnTo>
                <a:lnTo>
                  <a:pt x="0" y="0"/>
                </a:lnTo>
                <a:lnTo>
                  <a:pt x="1006529" y="0"/>
                </a:lnTo>
                <a:lnTo>
                  <a:pt x="1006529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false" rot="-10800000">
            <a:off x="1841752" y="7486326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1006529" y="0"/>
                </a:moveTo>
                <a:lnTo>
                  <a:pt x="0" y="0"/>
                </a:lnTo>
                <a:lnTo>
                  <a:pt x="0" y="1006529"/>
                </a:lnTo>
                <a:lnTo>
                  <a:pt x="1006529" y="1006529"/>
                </a:lnTo>
                <a:lnTo>
                  <a:pt x="100652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true" rot="-10800000">
            <a:off x="15487794" y="1809426"/>
            <a:ext cx="1006529" cy="1006529"/>
          </a:xfrm>
          <a:custGeom>
            <a:avLst/>
            <a:gdLst/>
            <a:ahLst/>
            <a:cxnLst/>
            <a:rect r="r" b="b" t="t" l="l"/>
            <a:pathLst>
              <a:path h="1006529" w="1006529">
                <a:moveTo>
                  <a:pt x="0" y="1006529"/>
                </a:moveTo>
                <a:lnTo>
                  <a:pt x="1006529" y="1006529"/>
                </a:lnTo>
                <a:lnTo>
                  <a:pt x="1006529" y="0"/>
                </a:lnTo>
                <a:lnTo>
                  <a:pt x="0" y="0"/>
                </a:lnTo>
                <a:lnTo>
                  <a:pt x="0" y="10065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3787588" y="678604"/>
            <a:ext cx="10085565" cy="1793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42"/>
              </a:lnSpc>
            </a:pPr>
            <a:r>
              <a:rPr lang="en-US" sz="13222">
                <a:solidFill>
                  <a:srgbClr val="262F43"/>
                </a:solidFill>
                <a:latin typeface="Impact"/>
                <a:ea typeface="Impact"/>
                <a:cs typeface="Impact"/>
                <a:sym typeface="Impact"/>
              </a:rPr>
              <a:t>LESSONS LEARNT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2848281" y="2815955"/>
            <a:ext cx="529042" cy="529042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D141D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3787588" y="2758805"/>
            <a:ext cx="10916049" cy="1607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9"/>
              </a:lnSpc>
            </a:pPr>
            <a:r>
              <a:rPr lang="en-US" sz="3106">
                <a:solidFill>
                  <a:srgbClr val="262F43"/>
                </a:solidFill>
                <a:latin typeface="Clear Sans"/>
                <a:ea typeface="Clear Sans"/>
                <a:cs typeface="Clear Sans"/>
                <a:sym typeface="Clear Sans"/>
              </a:rPr>
              <a:t>HANDS ON LEARNING: This is probably the first departmental course where we used and honed our technical skills and imagination to build a practically working website .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2848281" y="4944226"/>
            <a:ext cx="529042" cy="529042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D141D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3787588" y="4887076"/>
            <a:ext cx="11700205" cy="1607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9"/>
              </a:lnSpc>
            </a:pPr>
            <a:r>
              <a:rPr lang="en-US" sz="3106">
                <a:solidFill>
                  <a:srgbClr val="262F43"/>
                </a:solidFill>
                <a:latin typeface="Clear Sans"/>
                <a:ea typeface="Clear Sans"/>
                <a:cs typeface="Clear Sans"/>
                <a:sym typeface="Clear Sans"/>
              </a:rPr>
              <a:t>TEAM SPIRIT: Managing a project with a team of 11 people for the first time made us realize the importance of teamwork and accepting and respecting others’ point of views.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2848281" y="7221805"/>
            <a:ext cx="529042" cy="529042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D141D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3787588" y="7164655"/>
            <a:ext cx="11100821" cy="1607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9"/>
              </a:lnSpc>
            </a:pPr>
            <a:r>
              <a:rPr lang="en-US" sz="3106">
                <a:solidFill>
                  <a:srgbClr val="262F43"/>
                </a:solidFill>
                <a:latin typeface="Clear Sans"/>
                <a:ea typeface="Clear Sans"/>
                <a:cs typeface="Clear Sans"/>
                <a:sym typeface="Clear Sans"/>
              </a:rPr>
              <a:t>PLAN-DRIVEN PROCESS: The whole project was plan-driven, completing various deadlines on time made us realize the importance of time-managemen and planning.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DAGkfxGwbps</dc:identifier>
  <dcterms:modified xsi:type="dcterms:W3CDTF">2011-08-01T06:04:30Z</dcterms:modified>
  <cp:revision>1</cp:revision>
  <dc:title>Presented By Shlok Jain</dc:title>
</cp:coreProperties>
</file>