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Telegraf Bold" charset="1" panose="00000800000000000000"/>
      <p:regular r:id="rId12"/>
    </p:embeddedFont>
    <p:embeddedFont>
      <p:font typeface="Cheddar" charset="1" panose="00000000000000000000"/>
      <p:regular r:id="rId13"/>
    </p:embeddedFont>
    <p:embeddedFont>
      <p:font typeface="Telegraf" charset="1" panose="00000500000000000000"/>
      <p:regular r:id="rId14"/>
    </p:embeddedFont>
    <p:embeddedFont>
      <p:font typeface="League Spartan" charset="1" panose="00000800000000000000"/>
      <p:regular r:id="rId15"/>
    </p:embeddedFont>
    <p:embeddedFont>
      <p:font typeface="Canva Sans" charset="1" panose="020B05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38725" y="2584299"/>
            <a:ext cx="1260008" cy="1653948"/>
          </a:xfrm>
          <a:custGeom>
            <a:avLst/>
            <a:gdLst/>
            <a:ahLst/>
            <a:cxnLst/>
            <a:rect r="r" b="b" t="t" l="l"/>
            <a:pathLst>
              <a:path h="1653948" w="1260008">
                <a:moveTo>
                  <a:pt x="0" y="0"/>
                </a:moveTo>
                <a:lnTo>
                  <a:pt x="1260008" y="0"/>
                </a:lnTo>
                <a:lnTo>
                  <a:pt x="1260008" y="1653948"/>
                </a:lnTo>
                <a:lnTo>
                  <a:pt x="0" y="165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057270" y="4743102"/>
            <a:ext cx="4550946" cy="905000"/>
            <a:chOff x="0" y="0"/>
            <a:chExt cx="1146356" cy="2279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46356" cy="227964"/>
            </a:xfrm>
            <a:custGeom>
              <a:avLst/>
              <a:gdLst/>
              <a:ahLst/>
              <a:cxnLst/>
              <a:rect r="r" b="b" t="t" l="l"/>
              <a:pathLst>
                <a:path h="227964" w="1146356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141205"/>
                  </a:lnTo>
                  <a:cubicBezTo>
                    <a:pt x="1146356" y="164215"/>
                    <a:pt x="1137215" y="186282"/>
                    <a:pt x="1120945" y="202553"/>
                  </a:cubicBezTo>
                  <a:cubicBezTo>
                    <a:pt x="1104674" y="218823"/>
                    <a:pt x="1082606" y="227964"/>
                    <a:pt x="1059596" y="227964"/>
                  </a:cubicBezTo>
                  <a:lnTo>
                    <a:pt x="86760" y="227964"/>
                  </a:lnTo>
                  <a:cubicBezTo>
                    <a:pt x="38844" y="227964"/>
                    <a:pt x="0" y="189121"/>
                    <a:pt x="0" y="141205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146356" cy="323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b="true" sz="2999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PRESENTED BY: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057270" y="5797037"/>
            <a:ext cx="4550946" cy="905000"/>
            <a:chOff x="0" y="0"/>
            <a:chExt cx="1146356" cy="2279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46356" cy="227964"/>
            </a:xfrm>
            <a:custGeom>
              <a:avLst/>
              <a:gdLst/>
              <a:ahLst/>
              <a:cxnLst/>
              <a:rect r="r" b="b" t="t" l="l"/>
              <a:pathLst>
                <a:path h="227964" w="1146356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141205"/>
                  </a:lnTo>
                  <a:cubicBezTo>
                    <a:pt x="1146356" y="164215"/>
                    <a:pt x="1137215" y="186282"/>
                    <a:pt x="1120945" y="202553"/>
                  </a:cubicBezTo>
                  <a:cubicBezTo>
                    <a:pt x="1104674" y="218823"/>
                    <a:pt x="1082606" y="227964"/>
                    <a:pt x="1059596" y="227964"/>
                  </a:cubicBezTo>
                  <a:lnTo>
                    <a:pt x="86760" y="227964"/>
                  </a:lnTo>
                  <a:cubicBezTo>
                    <a:pt x="38844" y="227964"/>
                    <a:pt x="0" y="189121"/>
                    <a:pt x="0" y="141205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F7562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1146356" cy="323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b="true" sz="2999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GROUP 8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066795" y="1063689"/>
            <a:ext cx="8694298" cy="2562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9999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SPEECH EMOTION RECOGNITION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57270" y="3654488"/>
            <a:ext cx="8694298" cy="857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5999" b="true">
                <a:solidFill>
                  <a:srgbClr val="211C2D"/>
                </a:solidFill>
                <a:latin typeface="Telegraf Bold"/>
                <a:ea typeface="Telegraf Bold"/>
                <a:cs typeface="Telegraf Bold"/>
                <a:sym typeface="Telegraf Bold"/>
              </a:rPr>
              <a:t>EE708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12685" y="1222018"/>
            <a:ext cx="3856045" cy="322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200" spc="107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THYNK UNLIMITED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12685" y="1616931"/>
            <a:ext cx="3856045" cy="219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sz="1500" spc="73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WE LEARN FOR THE FUTURE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57270" y="6997313"/>
            <a:ext cx="5383766" cy="2261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5"/>
              </a:lnSpc>
            </a:pPr>
            <a:r>
              <a:rPr lang="en-US" sz="3525" spc="17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Archita Goyal</a:t>
            </a:r>
          </a:p>
          <a:p>
            <a:pPr algn="l">
              <a:lnSpc>
                <a:spcPts val="3525"/>
              </a:lnSpc>
            </a:pPr>
            <a:r>
              <a:rPr lang="en-US" sz="3525" spc="17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Aritra Ambudh Dutta</a:t>
            </a:r>
          </a:p>
          <a:p>
            <a:pPr algn="l">
              <a:lnSpc>
                <a:spcPts val="3525"/>
              </a:lnSpc>
            </a:pPr>
            <a:r>
              <a:rPr lang="en-US" sz="3525" spc="17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Harshpreet Kaur</a:t>
            </a:r>
          </a:p>
          <a:p>
            <a:pPr algn="l">
              <a:lnSpc>
                <a:spcPts val="3525"/>
              </a:lnSpc>
            </a:pPr>
            <a:r>
              <a:rPr lang="en-US" sz="3525" spc="17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Saksham Verma</a:t>
            </a:r>
          </a:p>
          <a:p>
            <a:pPr algn="l">
              <a:lnSpc>
                <a:spcPts val="3525"/>
              </a:lnSpc>
            </a:pPr>
            <a:r>
              <a:rPr lang="en-US" sz="3525" spc="17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Suyash Kapoor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48660" y="633623"/>
            <a:ext cx="8304328" cy="284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OBJECTIVE</a:t>
            </a:r>
          </a:p>
          <a:p>
            <a:pPr algn="r">
              <a:lnSpc>
                <a:spcPts val="6999"/>
              </a:lnSpc>
            </a:pPr>
          </a:p>
          <a:p>
            <a:pPr algn="r">
              <a:lnSpc>
                <a:spcPts val="69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9139238" y="4602163"/>
            <a:ext cx="9525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148762" y="1994110"/>
            <a:ext cx="8614559" cy="7590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</a:pPr>
            <a:r>
              <a:rPr lang="en-US" sz="3611">
                <a:solidFill>
                  <a:srgbClr val="290606"/>
                </a:solidFill>
                <a:latin typeface="Canva Sans"/>
                <a:ea typeface="Canva Sans"/>
                <a:cs typeface="Canva Sans"/>
                <a:sym typeface="Canva Sans"/>
              </a:rPr>
              <a:t>The objective of this project is to develop a model capable of recognizing emotions from speech audio files by analyzing vocal characteristics and patterns.</a:t>
            </a:r>
          </a:p>
          <a:p>
            <a:pPr algn="l">
              <a:lnSpc>
                <a:spcPts val="5056"/>
              </a:lnSpc>
            </a:pPr>
            <a:r>
              <a:rPr lang="en-US" sz="3611">
                <a:solidFill>
                  <a:srgbClr val="290606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5056"/>
              </a:lnSpc>
            </a:pPr>
            <a:r>
              <a:rPr lang="en-US" sz="3611">
                <a:solidFill>
                  <a:srgbClr val="290606"/>
                </a:solidFill>
                <a:latin typeface="Canva Sans"/>
                <a:ea typeface="Canva Sans"/>
                <a:cs typeface="Canva Sans"/>
                <a:sym typeface="Canva Sans"/>
              </a:rPr>
              <a:t>This has practical applications in virtual assistants for improving user interactions, emotion-aware systems for sentiment analysis, and therapeutic applications for mental health assessment and support.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7944" y="321364"/>
            <a:ext cx="8927786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DATA PRE-PROCESSING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4102" y="1814252"/>
            <a:ext cx="16230600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First and foremost, we have padded each sound wave with </a:t>
            </a:r>
            <a:r>
              <a:rPr lang="en-US" sz="3500" spc="171" b="true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silence</a:t>
            </a: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so as to keep uniform length. Next we broke each audio file into several parts, each of which had </a:t>
            </a:r>
            <a:r>
              <a:rPr lang="en-US" sz="3500" spc="171" b="true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1024</a:t>
            </a: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samples with a hop length of </a:t>
            </a:r>
            <a:r>
              <a:rPr lang="en-US" sz="3500" spc="171" b="true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512</a:t>
            </a: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(a </a:t>
            </a:r>
            <a:r>
              <a:rPr lang="en-US" sz="3500" spc="171" b="true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50%</a:t>
            </a: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overlap). Each of the sample is gone through the cycle to extract </a:t>
            </a:r>
            <a:r>
              <a:rPr lang="en-US" sz="3500" spc="171" b="true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64 </a:t>
            </a: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mfcc’s</a:t>
            </a:r>
          </a:p>
        </p:txBody>
      </p:sp>
      <p:sp>
        <p:nvSpPr>
          <p:cNvPr name="AutoShape 4" id="4"/>
          <p:cNvSpPr/>
          <p:nvPr/>
        </p:nvSpPr>
        <p:spPr>
          <a:xfrm>
            <a:off x="1616192" y="5886331"/>
            <a:ext cx="0" cy="128312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" id="5"/>
          <p:cNvGrpSpPr/>
          <p:nvPr/>
        </p:nvGrpSpPr>
        <p:grpSpPr>
          <a:xfrm rot="0">
            <a:off x="265191" y="5143500"/>
            <a:ext cx="2702002" cy="1304790"/>
            <a:chOff x="0" y="0"/>
            <a:chExt cx="711639" cy="3436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11638" cy="343648"/>
            </a:xfrm>
            <a:custGeom>
              <a:avLst/>
              <a:gdLst/>
              <a:ahLst/>
              <a:cxnLst/>
              <a:rect r="r" b="b" t="t" l="l"/>
              <a:pathLst>
                <a:path h="343648" w="711638">
                  <a:moveTo>
                    <a:pt x="146128" y="0"/>
                  </a:moveTo>
                  <a:lnTo>
                    <a:pt x="565511" y="0"/>
                  </a:lnTo>
                  <a:cubicBezTo>
                    <a:pt x="646215" y="0"/>
                    <a:pt x="711638" y="65424"/>
                    <a:pt x="711638" y="146128"/>
                  </a:cubicBezTo>
                  <a:lnTo>
                    <a:pt x="711638" y="197521"/>
                  </a:lnTo>
                  <a:cubicBezTo>
                    <a:pt x="711638" y="236276"/>
                    <a:pt x="696243" y="273444"/>
                    <a:pt x="668839" y="300849"/>
                  </a:cubicBezTo>
                  <a:cubicBezTo>
                    <a:pt x="641434" y="328253"/>
                    <a:pt x="604266" y="343648"/>
                    <a:pt x="565511" y="343648"/>
                  </a:cubicBezTo>
                  <a:lnTo>
                    <a:pt x="146128" y="343648"/>
                  </a:lnTo>
                  <a:cubicBezTo>
                    <a:pt x="107372" y="343648"/>
                    <a:pt x="70204" y="328253"/>
                    <a:pt x="42800" y="300849"/>
                  </a:cubicBezTo>
                  <a:cubicBezTo>
                    <a:pt x="15396" y="273444"/>
                    <a:pt x="0" y="236276"/>
                    <a:pt x="0" y="197521"/>
                  </a:cubicBezTo>
                  <a:lnTo>
                    <a:pt x="0" y="146128"/>
                  </a:lnTo>
                  <a:cubicBezTo>
                    <a:pt x="0" y="107372"/>
                    <a:pt x="15396" y="70204"/>
                    <a:pt x="42800" y="42800"/>
                  </a:cubicBezTo>
                  <a:cubicBezTo>
                    <a:pt x="70204" y="15396"/>
                    <a:pt x="107372" y="0"/>
                    <a:pt x="146128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14300"/>
              <a:ext cx="711639" cy="45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290606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FFT</a:t>
              </a: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1616192" y="7855069"/>
            <a:ext cx="1958502" cy="313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9" id="9"/>
          <p:cNvGrpSpPr/>
          <p:nvPr/>
        </p:nvGrpSpPr>
        <p:grpSpPr>
          <a:xfrm rot="0">
            <a:off x="265191" y="7143615"/>
            <a:ext cx="2702002" cy="1422908"/>
            <a:chOff x="0" y="0"/>
            <a:chExt cx="711639" cy="3747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1638" cy="374758"/>
            </a:xfrm>
            <a:custGeom>
              <a:avLst/>
              <a:gdLst/>
              <a:ahLst/>
              <a:cxnLst/>
              <a:rect r="r" b="b" t="t" l="l"/>
              <a:pathLst>
                <a:path h="374758" w="711638">
                  <a:moveTo>
                    <a:pt x="146128" y="0"/>
                  </a:moveTo>
                  <a:lnTo>
                    <a:pt x="565511" y="0"/>
                  </a:lnTo>
                  <a:cubicBezTo>
                    <a:pt x="646215" y="0"/>
                    <a:pt x="711638" y="65424"/>
                    <a:pt x="711638" y="146128"/>
                  </a:cubicBezTo>
                  <a:lnTo>
                    <a:pt x="711638" y="228630"/>
                  </a:lnTo>
                  <a:cubicBezTo>
                    <a:pt x="711638" y="267385"/>
                    <a:pt x="696243" y="304554"/>
                    <a:pt x="668839" y="331958"/>
                  </a:cubicBezTo>
                  <a:cubicBezTo>
                    <a:pt x="641434" y="359362"/>
                    <a:pt x="604266" y="374758"/>
                    <a:pt x="565511" y="374758"/>
                  </a:cubicBezTo>
                  <a:lnTo>
                    <a:pt x="146128" y="374758"/>
                  </a:lnTo>
                  <a:cubicBezTo>
                    <a:pt x="107372" y="374758"/>
                    <a:pt x="70204" y="359362"/>
                    <a:pt x="42800" y="331958"/>
                  </a:cubicBezTo>
                  <a:cubicBezTo>
                    <a:pt x="15396" y="304554"/>
                    <a:pt x="0" y="267385"/>
                    <a:pt x="0" y="228630"/>
                  </a:cubicBezTo>
                  <a:lnTo>
                    <a:pt x="0" y="146128"/>
                  </a:lnTo>
                  <a:cubicBezTo>
                    <a:pt x="0" y="107372"/>
                    <a:pt x="15396" y="70204"/>
                    <a:pt x="42800" y="42800"/>
                  </a:cubicBezTo>
                  <a:cubicBezTo>
                    <a:pt x="70204" y="15396"/>
                    <a:pt x="107372" y="0"/>
                    <a:pt x="146128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14300"/>
              <a:ext cx="711639" cy="489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290606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Log/Mel scale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4881362" y="6664919"/>
            <a:ext cx="44333" cy="11901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3574694" y="7169455"/>
            <a:ext cx="2702002" cy="1304790"/>
            <a:chOff x="0" y="0"/>
            <a:chExt cx="711639" cy="3436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11638" cy="343648"/>
            </a:xfrm>
            <a:custGeom>
              <a:avLst/>
              <a:gdLst/>
              <a:ahLst/>
              <a:cxnLst/>
              <a:rect r="r" b="b" t="t" l="l"/>
              <a:pathLst>
                <a:path h="343648" w="711638">
                  <a:moveTo>
                    <a:pt x="146128" y="0"/>
                  </a:moveTo>
                  <a:lnTo>
                    <a:pt x="565511" y="0"/>
                  </a:lnTo>
                  <a:cubicBezTo>
                    <a:pt x="646215" y="0"/>
                    <a:pt x="711638" y="65424"/>
                    <a:pt x="711638" y="146128"/>
                  </a:cubicBezTo>
                  <a:lnTo>
                    <a:pt x="711638" y="197521"/>
                  </a:lnTo>
                  <a:cubicBezTo>
                    <a:pt x="711638" y="236276"/>
                    <a:pt x="696243" y="273444"/>
                    <a:pt x="668839" y="300849"/>
                  </a:cubicBezTo>
                  <a:cubicBezTo>
                    <a:pt x="641434" y="328253"/>
                    <a:pt x="604266" y="343648"/>
                    <a:pt x="565511" y="343648"/>
                  </a:cubicBezTo>
                  <a:lnTo>
                    <a:pt x="146128" y="343648"/>
                  </a:lnTo>
                  <a:cubicBezTo>
                    <a:pt x="107372" y="343648"/>
                    <a:pt x="70204" y="328253"/>
                    <a:pt x="42800" y="300849"/>
                  </a:cubicBezTo>
                  <a:cubicBezTo>
                    <a:pt x="15396" y="273444"/>
                    <a:pt x="0" y="236276"/>
                    <a:pt x="0" y="197521"/>
                  </a:cubicBezTo>
                  <a:lnTo>
                    <a:pt x="0" y="146128"/>
                  </a:lnTo>
                  <a:cubicBezTo>
                    <a:pt x="0" y="107372"/>
                    <a:pt x="15396" y="70204"/>
                    <a:pt x="42800" y="42800"/>
                  </a:cubicBezTo>
                  <a:cubicBezTo>
                    <a:pt x="70204" y="15396"/>
                    <a:pt x="107372" y="0"/>
                    <a:pt x="146128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14300"/>
              <a:ext cx="711639" cy="45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290606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DCT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511311" y="5084441"/>
            <a:ext cx="2702002" cy="1422908"/>
            <a:chOff x="0" y="0"/>
            <a:chExt cx="711639" cy="37475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11638" cy="374758"/>
            </a:xfrm>
            <a:custGeom>
              <a:avLst/>
              <a:gdLst/>
              <a:ahLst/>
              <a:cxnLst/>
              <a:rect r="r" b="b" t="t" l="l"/>
              <a:pathLst>
                <a:path h="374758" w="711638">
                  <a:moveTo>
                    <a:pt x="146128" y="0"/>
                  </a:moveTo>
                  <a:lnTo>
                    <a:pt x="565511" y="0"/>
                  </a:lnTo>
                  <a:cubicBezTo>
                    <a:pt x="646215" y="0"/>
                    <a:pt x="711638" y="65424"/>
                    <a:pt x="711638" y="146128"/>
                  </a:cubicBezTo>
                  <a:lnTo>
                    <a:pt x="711638" y="228630"/>
                  </a:lnTo>
                  <a:cubicBezTo>
                    <a:pt x="711638" y="267385"/>
                    <a:pt x="696243" y="304554"/>
                    <a:pt x="668839" y="331958"/>
                  </a:cubicBezTo>
                  <a:cubicBezTo>
                    <a:pt x="641434" y="359362"/>
                    <a:pt x="604266" y="374758"/>
                    <a:pt x="565511" y="374758"/>
                  </a:cubicBezTo>
                  <a:lnTo>
                    <a:pt x="146128" y="374758"/>
                  </a:lnTo>
                  <a:cubicBezTo>
                    <a:pt x="107372" y="374758"/>
                    <a:pt x="70204" y="359362"/>
                    <a:pt x="42800" y="331958"/>
                  </a:cubicBezTo>
                  <a:cubicBezTo>
                    <a:pt x="15396" y="304554"/>
                    <a:pt x="0" y="267385"/>
                    <a:pt x="0" y="228630"/>
                  </a:cubicBezTo>
                  <a:lnTo>
                    <a:pt x="0" y="146128"/>
                  </a:lnTo>
                  <a:cubicBezTo>
                    <a:pt x="0" y="107372"/>
                    <a:pt x="15396" y="70204"/>
                    <a:pt x="42800" y="42800"/>
                  </a:cubicBezTo>
                  <a:cubicBezTo>
                    <a:pt x="70204" y="15396"/>
                    <a:pt x="107372" y="0"/>
                    <a:pt x="146128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14300"/>
              <a:ext cx="711639" cy="489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290606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MFCC selection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6972282" y="4481252"/>
            <a:ext cx="9591432" cy="538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Therefore each of the sample is converted into </a:t>
            </a:r>
            <a:r>
              <a:rPr lang="en-US" sz="3500" spc="171" b="true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64 </a:t>
            </a: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numbers(64 because we have extracted 64 mfcc’s). So each audio file is converted into a 2D array of 64 Rows and the column being equal to number of Samples performed.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In total, we worked with 1140 audio files, each converted into this 2D array format, ready for model training.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87363"/>
            <a:ext cx="9332201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PATH TO THE FINAL MODEL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75726"/>
            <a:ext cx="14712562" cy="698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We first trained a decision tree classifier using GINI index which was obtained by hyper tuning parameters. Being too simple in nature, it only gave validation accuracy of 41%. 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Next, we used Random Forest, which improved validation accuracy by aggregating multiple trees, reducing errors, and enhancing classification performance. However, it was still insufficient as the final model.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Our next approach was to implement an MLP (Multi-Layer Perceptron). We extracted 40 MFCCs and it used 128 nodes in the Hidden Layer 1, 256 in Hidden Layer 2 and finally 8 as the final output layer (8 being the number of emotions)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2888" y="1855698"/>
            <a:ext cx="3324523" cy="1089076"/>
            <a:chOff x="0" y="0"/>
            <a:chExt cx="875594" cy="2868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5594" cy="286835"/>
            </a:xfrm>
            <a:custGeom>
              <a:avLst/>
              <a:gdLst/>
              <a:ahLst/>
              <a:cxnLst/>
              <a:rect r="r" b="b" t="t" l="l"/>
              <a:pathLst>
                <a:path h="286835" w="875594">
                  <a:moveTo>
                    <a:pt x="118765" y="0"/>
                  </a:moveTo>
                  <a:lnTo>
                    <a:pt x="756829" y="0"/>
                  </a:lnTo>
                  <a:cubicBezTo>
                    <a:pt x="788328" y="0"/>
                    <a:pt x="818536" y="12513"/>
                    <a:pt x="840809" y="34786"/>
                  </a:cubicBezTo>
                  <a:cubicBezTo>
                    <a:pt x="863082" y="57058"/>
                    <a:pt x="875594" y="87267"/>
                    <a:pt x="875594" y="118765"/>
                  </a:cubicBezTo>
                  <a:lnTo>
                    <a:pt x="875594" y="168069"/>
                  </a:lnTo>
                  <a:cubicBezTo>
                    <a:pt x="875594" y="199568"/>
                    <a:pt x="863082" y="229776"/>
                    <a:pt x="840809" y="252049"/>
                  </a:cubicBezTo>
                  <a:cubicBezTo>
                    <a:pt x="818536" y="274322"/>
                    <a:pt x="788328" y="286835"/>
                    <a:pt x="756829" y="286835"/>
                  </a:cubicBezTo>
                  <a:lnTo>
                    <a:pt x="118765" y="286835"/>
                  </a:lnTo>
                  <a:cubicBezTo>
                    <a:pt x="87267" y="286835"/>
                    <a:pt x="57058" y="274322"/>
                    <a:pt x="34786" y="252049"/>
                  </a:cubicBezTo>
                  <a:cubicBezTo>
                    <a:pt x="12513" y="229776"/>
                    <a:pt x="0" y="199568"/>
                    <a:pt x="0" y="168069"/>
                  </a:cubicBezTo>
                  <a:lnTo>
                    <a:pt x="0" y="118765"/>
                  </a:lnTo>
                  <a:cubicBezTo>
                    <a:pt x="0" y="87267"/>
                    <a:pt x="12513" y="57058"/>
                    <a:pt x="34786" y="34786"/>
                  </a:cubicBezTo>
                  <a:cubicBezTo>
                    <a:pt x="57058" y="12513"/>
                    <a:pt x="87267" y="0"/>
                    <a:pt x="118765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875594" cy="4011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Overview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42888" y="519276"/>
            <a:ext cx="11310141" cy="1118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01"/>
              </a:lnSpc>
            </a:pPr>
            <a:r>
              <a:rPr lang="en-US" sz="7301" spc="357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CNN MODEL ARCHITECTURE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84592" y="1533468"/>
            <a:ext cx="12309555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Our cust</a:t>
            </a:r>
            <a:r>
              <a:rPr lang="en-US" b="true" sz="300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om CNN efficiently classifies emotions into 8 categories using depthwise separable convolutions, reducing computation while maintaining accuracy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42888" y="3551713"/>
            <a:ext cx="3324523" cy="1422999"/>
            <a:chOff x="0" y="0"/>
            <a:chExt cx="875594" cy="37478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75594" cy="374782"/>
            </a:xfrm>
            <a:custGeom>
              <a:avLst/>
              <a:gdLst/>
              <a:ahLst/>
              <a:cxnLst/>
              <a:rect r="r" b="b" t="t" l="l"/>
              <a:pathLst>
                <a:path h="374782" w="875594">
                  <a:moveTo>
                    <a:pt x="118765" y="0"/>
                  </a:moveTo>
                  <a:lnTo>
                    <a:pt x="756829" y="0"/>
                  </a:lnTo>
                  <a:cubicBezTo>
                    <a:pt x="788328" y="0"/>
                    <a:pt x="818536" y="12513"/>
                    <a:pt x="840809" y="34786"/>
                  </a:cubicBezTo>
                  <a:cubicBezTo>
                    <a:pt x="863082" y="57058"/>
                    <a:pt x="875594" y="87267"/>
                    <a:pt x="875594" y="118765"/>
                  </a:cubicBezTo>
                  <a:lnTo>
                    <a:pt x="875594" y="256016"/>
                  </a:lnTo>
                  <a:cubicBezTo>
                    <a:pt x="875594" y="287515"/>
                    <a:pt x="863082" y="317723"/>
                    <a:pt x="840809" y="339996"/>
                  </a:cubicBezTo>
                  <a:cubicBezTo>
                    <a:pt x="818536" y="362269"/>
                    <a:pt x="788328" y="374782"/>
                    <a:pt x="756829" y="374782"/>
                  </a:cubicBezTo>
                  <a:lnTo>
                    <a:pt x="118765" y="374782"/>
                  </a:lnTo>
                  <a:cubicBezTo>
                    <a:pt x="87267" y="374782"/>
                    <a:pt x="57058" y="362269"/>
                    <a:pt x="34786" y="339996"/>
                  </a:cubicBezTo>
                  <a:cubicBezTo>
                    <a:pt x="12513" y="317723"/>
                    <a:pt x="0" y="287515"/>
                    <a:pt x="0" y="256016"/>
                  </a:cubicBezTo>
                  <a:lnTo>
                    <a:pt x="0" y="118765"/>
                  </a:lnTo>
                  <a:cubicBezTo>
                    <a:pt x="0" y="87267"/>
                    <a:pt x="12513" y="57058"/>
                    <a:pt x="34786" y="34786"/>
                  </a:cubicBezTo>
                  <a:cubicBezTo>
                    <a:pt x="57058" y="12513"/>
                    <a:pt x="87267" y="0"/>
                    <a:pt x="118765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14300"/>
              <a:ext cx="875594" cy="489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Model Structure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667411" y="3446938"/>
            <a:ext cx="14303408" cy="429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3" indent="-323852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Entry Block:</a:t>
            </a:r>
            <a:r>
              <a:rPr lang="en-US" b="true" sz="300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 Initial feature extraction with 7×7 convolution, followed by normalization and pooling</a:t>
            </a:r>
          </a:p>
          <a:p>
            <a:pPr algn="l" marL="647703" indent="-323852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Three Specialized Blocks:</a:t>
            </a:r>
          </a:p>
          <a:p>
            <a:pPr algn="l" marL="1295406" indent="-431802" lvl="2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300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Each block uses depthwise (7×7) and pointwise (1×1) convolutions</a:t>
            </a:r>
          </a:p>
          <a:p>
            <a:pPr algn="l" marL="1295406" indent="-431802" lvl="2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300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Progressive feature depth: 64→128→256→512 channels</a:t>
            </a:r>
          </a:p>
          <a:p>
            <a:pPr algn="l" marL="1295406" indent="-431802" lvl="2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300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Batch normalization after each convolution enhances training stability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342888" y="7411178"/>
            <a:ext cx="3324523" cy="1422999"/>
            <a:chOff x="0" y="0"/>
            <a:chExt cx="875594" cy="37478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5594" cy="374782"/>
            </a:xfrm>
            <a:custGeom>
              <a:avLst/>
              <a:gdLst/>
              <a:ahLst/>
              <a:cxnLst/>
              <a:rect r="r" b="b" t="t" l="l"/>
              <a:pathLst>
                <a:path h="374782" w="875594">
                  <a:moveTo>
                    <a:pt x="118765" y="0"/>
                  </a:moveTo>
                  <a:lnTo>
                    <a:pt x="756829" y="0"/>
                  </a:lnTo>
                  <a:cubicBezTo>
                    <a:pt x="788328" y="0"/>
                    <a:pt x="818536" y="12513"/>
                    <a:pt x="840809" y="34786"/>
                  </a:cubicBezTo>
                  <a:cubicBezTo>
                    <a:pt x="863082" y="57058"/>
                    <a:pt x="875594" y="87267"/>
                    <a:pt x="875594" y="118765"/>
                  </a:cubicBezTo>
                  <a:lnTo>
                    <a:pt x="875594" y="256016"/>
                  </a:lnTo>
                  <a:cubicBezTo>
                    <a:pt x="875594" y="287515"/>
                    <a:pt x="863082" y="317723"/>
                    <a:pt x="840809" y="339996"/>
                  </a:cubicBezTo>
                  <a:cubicBezTo>
                    <a:pt x="818536" y="362269"/>
                    <a:pt x="788328" y="374782"/>
                    <a:pt x="756829" y="374782"/>
                  </a:cubicBezTo>
                  <a:lnTo>
                    <a:pt x="118765" y="374782"/>
                  </a:lnTo>
                  <a:cubicBezTo>
                    <a:pt x="87267" y="374782"/>
                    <a:pt x="57058" y="362269"/>
                    <a:pt x="34786" y="339996"/>
                  </a:cubicBezTo>
                  <a:cubicBezTo>
                    <a:pt x="12513" y="317723"/>
                    <a:pt x="0" y="287515"/>
                    <a:pt x="0" y="256016"/>
                  </a:cubicBezTo>
                  <a:lnTo>
                    <a:pt x="0" y="118765"/>
                  </a:lnTo>
                  <a:cubicBezTo>
                    <a:pt x="0" y="87267"/>
                    <a:pt x="12513" y="57058"/>
                    <a:pt x="34786" y="34786"/>
                  </a:cubicBezTo>
                  <a:cubicBezTo>
                    <a:pt x="57058" y="12513"/>
                    <a:pt x="87267" y="0"/>
                    <a:pt x="118765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14300"/>
              <a:ext cx="875594" cy="489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Classification Pipeline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667411" y="7306403"/>
            <a:ext cx="14303408" cy="322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Global Average Pooling: Condenses spatial information while preserving channel depth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Dual Dropout Layers: Strategic 50% dropout provides robust regularization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Dense Layers: 512→256→8 neurons with ReLU activation between layers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899316"/>
            <a:ext cx="3984347" cy="2593758"/>
            <a:chOff x="0" y="0"/>
            <a:chExt cx="1737573" cy="11311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37573" cy="1131138"/>
            </a:xfrm>
            <a:custGeom>
              <a:avLst/>
              <a:gdLst/>
              <a:ahLst/>
              <a:cxnLst/>
              <a:rect r="r" b="b" t="t" l="l"/>
              <a:pathLst>
                <a:path h="1131138" w="1737573">
                  <a:moveTo>
                    <a:pt x="19431" y="0"/>
                  </a:moveTo>
                  <a:lnTo>
                    <a:pt x="1718142" y="0"/>
                  </a:lnTo>
                  <a:cubicBezTo>
                    <a:pt x="1723296" y="0"/>
                    <a:pt x="1728238" y="2047"/>
                    <a:pt x="1731882" y="5691"/>
                  </a:cubicBezTo>
                  <a:cubicBezTo>
                    <a:pt x="1735526" y="9335"/>
                    <a:pt x="1737573" y="14277"/>
                    <a:pt x="1737573" y="19431"/>
                  </a:cubicBezTo>
                  <a:lnTo>
                    <a:pt x="1737573" y="1111707"/>
                  </a:lnTo>
                  <a:cubicBezTo>
                    <a:pt x="1737573" y="1116860"/>
                    <a:pt x="1735526" y="1121802"/>
                    <a:pt x="1731882" y="1125446"/>
                  </a:cubicBezTo>
                  <a:cubicBezTo>
                    <a:pt x="1728238" y="1129090"/>
                    <a:pt x="1723296" y="1131138"/>
                    <a:pt x="1718142" y="1131138"/>
                  </a:cubicBezTo>
                  <a:lnTo>
                    <a:pt x="19431" y="1131138"/>
                  </a:lnTo>
                  <a:cubicBezTo>
                    <a:pt x="8699" y="1131138"/>
                    <a:pt x="0" y="1122438"/>
                    <a:pt x="0" y="1111707"/>
                  </a:cubicBezTo>
                  <a:lnTo>
                    <a:pt x="0" y="19431"/>
                  </a:lnTo>
                  <a:cubicBezTo>
                    <a:pt x="0" y="14277"/>
                    <a:pt x="2047" y="9335"/>
                    <a:pt x="5691" y="5691"/>
                  </a:cubicBezTo>
                  <a:cubicBezTo>
                    <a:pt x="9335" y="2047"/>
                    <a:pt x="14277" y="0"/>
                    <a:pt x="19431" y="0"/>
                  </a:cubicBezTo>
                  <a:close/>
                </a:path>
              </a:pathLst>
            </a:custGeom>
            <a:solidFill>
              <a:srgbClr val="02B676">
                <a:alpha val="6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37573" cy="1169238"/>
            </a:xfrm>
            <a:prstGeom prst="rect">
              <a:avLst/>
            </a:prstGeom>
          </p:spPr>
          <p:txBody>
            <a:bodyPr anchor="ctr" rtlCol="false" tIns="80497" lIns="80497" bIns="80497" rIns="80497"/>
            <a:lstStyle/>
            <a:p>
              <a:pPr algn="ctr">
                <a:lnSpc>
                  <a:spcPts val="35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6165444"/>
            <a:ext cx="3984347" cy="2593758"/>
            <a:chOff x="0" y="0"/>
            <a:chExt cx="1737573" cy="11311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37573" cy="1131138"/>
            </a:xfrm>
            <a:custGeom>
              <a:avLst/>
              <a:gdLst/>
              <a:ahLst/>
              <a:cxnLst/>
              <a:rect r="r" b="b" t="t" l="l"/>
              <a:pathLst>
                <a:path h="1131138" w="1737573">
                  <a:moveTo>
                    <a:pt x="19431" y="0"/>
                  </a:moveTo>
                  <a:lnTo>
                    <a:pt x="1718142" y="0"/>
                  </a:lnTo>
                  <a:cubicBezTo>
                    <a:pt x="1723296" y="0"/>
                    <a:pt x="1728238" y="2047"/>
                    <a:pt x="1731882" y="5691"/>
                  </a:cubicBezTo>
                  <a:cubicBezTo>
                    <a:pt x="1735526" y="9335"/>
                    <a:pt x="1737573" y="14277"/>
                    <a:pt x="1737573" y="19431"/>
                  </a:cubicBezTo>
                  <a:lnTo>
                    <a:pt x="1737573" y="1111707"/>
                  </a:lnTo>
                  <a:cubicBezTo>
                    <a:pt x="1737573" y="1116860"/>
                    <a:pt x="1735526" y="1121802"/>
                    <a:pt x="1731882" y="1125446"/>
                  </a:cubicBezTo>
                  <a:cubicBezTo>
                    <a:pt x="1728238" y="1129090"/>
                    <a:pt x="1723296" y="1131138"/>
                    <a:pt x="1718142" y="1131138"/>
                  </a:cubicBezTo>
                  <a:lnTo>
                    <a:pt x="19431" y="1131138"/>
                  </a:lnTo>
                  <a:cubicBezTo>
                    <a:pt x="8699" y="1131138"/>
                    <a:pt x="0" y="1122438"/>
                    <a:pt x="0" y="1111707"/>
                  </a:cubicBezTo>
                  <a:lnTo>
                    <a:pt x="0" y="19431"/>
                  </a:lnTo>
                  <a:cubicBezTo>
                    <a:pt x="0" y="14277"/>
                    <a:pt x="2047" y="9335"/>
                    <a:pt x="5691" y="5691"/>
                  </a:cubicBezTo>
                  <a:cubicBezTo>
                    <a:pt x="9335" y="2047"/>
                    <a:pt x="14277" y="0"/>
                    <a:pt x="19431" y="0"/>
                  </a:cubicBezTo>
                  <a:close/>
                </a:path>
              </a:pathLst>
            </a:custGeom>
            <a:solidFill>
              <a:srgbClr val="02B676">
                <a:alpha val="6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37573" cy="1169238"/>
            </a:xfrm>
            <a:prstGeom prst="rect">
              <a:avLst/>
            </a:prstGeom>
          </p:spPr>
          <p:txBody>
            <a:bodyPr anchor="ctr" rtlCol="false" tIns="80497" lIns="80497" bIns="80497" rIns="80497"/>
            <a:lstStyle/>
            <a:p>
              <a:pPr algn="ctr">
                <a:lnSpc>
                  <a:spcPts val="35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756148" y="2899316"/>
            <a:ext cx="3984347" cy="2593758"/>
            <a:chOff x="0" y="0"/>
            <a:chExt cx="1737573" cy="113113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37573" cy="1131138"/>
            </a:xfrm>
            <a:custGeom>
              <a:avLst/>
              <a:gdLst/>
              <a:ahLst/>
              <a:cxnLst/>
              <a:rect r="r" b="b" t="t" l="l"/>
              <a:pathLst>
                <a:path h="1131138" w="1737573">
                  <a:moveTo>
                    <a:pt x="19431" y="0"/>
                  </a:moveTo>
                  <a:lnTo>
                    <a:pt x="1718142" y="0"/>
                  </a:lnTo>
                  <a:cubicBezTo>
                    <a:pt x="1723296" y="0"/>
                    <a:pt x="1728238" y="2047"/>
                    <a:pt x="1731882" y="5691"/>
                  </a:cubicBezTo>
                  <a:cubicBezTo>
                    <a:pt x="1735526" y="9335"/>
                    <a:pt x="1737573" y="14277"/>
                    <a:pt x="1737573" y="19431"/>
                  </a:cubicBezTo>
                  <a:lnTo>
                    <a:pt x="1737573" y="1111707"/>
                  </a:lnTo>
                  <a:cubicBezTo>
                    <a:pt x="1737573" y="1116860"/>
                    <a:pt x="1735526" y="1121802"/>
                    <a:pt x="1731882" y="1125446"/>
                  </a:cubicBezTo>
                  <a:cubicBezTo>
                    <a:pt x="1728238" y="1129090"/>
                    <a:pt x="1723296" y="1131138"/>
                    <a:pt x="1718142" y="1131138"/>
                  </a:cubicBezTo>
                  <a:lnTo>
                    <a:pt x="19431" y="1131138"/>
                  </a:lnTo>
                  <a:cubicBezTo>
                    <a:pt x="8699" y="1131138"/>
                    <a:pt x="0" y="1122438"/>
                    <a:pt x="0" y="1111707"/>
                  </a:cubicBezTo>
                  <a:lnTo>
                    <a:pt x="0" y="19431"/>
                  </a:lnTo>
                  <a:cubicBezTo>
                    <a:pt x="0" y="14277"/>
                    <a:pt x="2047" y="9335"/>
                    <a:pt x="5691" y="5691"/>
                  </a:cubicBezTo>
                  <a:cubicBezTo>
                    <a:pt x="9335" y="2047"/>
                    <a:pt x="14277" y="0"/>
                    <a:pt x="19431" y="0"/>
                  </a:cubicBezTo>
                  <a:close/>
                </a:path>
              </a:pathLst>
            </a:custGeom>
            <a:solidFill>
              <a:srgbClr val="02B676">
                <a:alpha val="69804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737573" cy="1169238"/>
            </a:xfrm>
            <a:prstGeom prst="rect">
              <a:avLst/>
            </a:prstGeom>
          </p:spPr>
          <p:txBody>
            <a:bodyPr anchor="ctr" rtlCol="false" tIns="80497" lIns="80497" bIns="80497" rIns="80497"/>
            <a:lstStyle/>
            <a:p>
              <a:pPr algn="ctr">
                <a:lnSpc>
                  <a:spcPts val="35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756148" y="6165444"/>
            <a:ext cx="3984347" cy="2593758"/>
            <a:chOff x="0" y="0"/>
            <a:chExt cx="1737573" cy="113113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37573" cy="1131138"/>
            </a:xfrm>
            <a:custGeom>
              <a:avLst/>
              <a:gdLst/>
              <a:ahLst/>
              <a:cxnLst/>
              <a:rect r="r" b="b" t="t" l="l"/>
              <a:pathLst>
                <a:path h="1131138" w="1737573">
                  <a:moveTo>
                    <a:pt x="19431" y="0"/>
                  </a:moveTo>
                  <a:lnTo>
                    <a:pt x="1718142" y="0"/>
                  </a:lnTo>
                  <a:cubicBezTo>
                    <a:pt x="1723296" y="0"/>
                    <a:pt x="1728238" y="2047"/>
                    <a:pt x="1731882" y="5691"/>
                  </a:cubicBezTo>
                  <a:cubicBezTo>
                    <a:pt x="1735526" y="9335"/>
                    <a:pt x="1737573" y="14277"/>
                    <a:pt x="1737573" y="19431"/>
                  </a:cubicBezTo>
                  <a:lnTo>
                    <a:pt x="1737573" y="1111707"/>
                  </a:lnTo>
                  <a:cubicBezTo>
                    <a:pt x="1737573" y="1116860"/>
                    <a:pt x="1735526" y="1121802"/>
                    <a:pt x="1731882" y="1125446"/>
                  </a:cubicBezTo>
                  <a:cubicBezTo>
                    <a:pt x="1728238" y="1129090"/>
                    <a:pt x="1723296" y="1131138"/>
                    <a:pt x="1718142" y="1131138"/>
                  </a:cubicBezTo>
                  <a:lnTo>
                    <a:pt x="19431" y="1131138"/>
                  </a:lnTo>
                  <a:cubicBezTo>
                    <a:pt x="8699" y="1131138"/>
                    <a:pt x="0" y="1122438"/>
                    <a:pt x="0" y="1111707"/>
                  </a:cubicBezTo>
                  <a:lnTo>
                    <a:pt x="0" y="19431"/>
                  </a:lnTo>
                  <a:cubicBezTo>
                    <a:pt x="0" y="14277"/>
                    <a:pt x="2047" y="9335"/>
                    <a:pt x="5691" y="5691"/>
                  </a:cubicBezTo>
                  <a:cubicBezTo>
                    <a:pt x="9335" y="2047"/>
                    <a:pt x="14277" y="0"/>
                    <a:pt x="19431" y="0"/>
                  </a:cubicBezTo>
                  <a:close/>
                </a:path>
              </a:pathLst>
            </a:custGeom>
            <a:solidFill>
              <a:srgbClr val="02B676">
                <a:alpha val="69804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737573" cy="1169238"/>
            </a:xfrm>
            <a:prstGeom prst="rect">
              <a:avLst/>
            </a:prstGeom>
          </p:spPr>
          <p:txBody>
            <a:bodyPr anchor="ctr" rtlCol="false" tIns="80497" lIns="80497" bIns="80497" rIns="80497"/>
            <a:lstStyle/>
            <a:p>
              <a:pPr algn="ctr">
                <a:lnSpc>
                  <a:spcPts val="35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278872" y="2429866"/>
            <a:ext cx="938900" cy="9389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BE6"/>
            </a:solidFill>
            <a:ln w="38100" cap="sq">
              <a:solidFill>
                <a:srgbClr val="292828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551423" y="2429866"/>
            <a:ext cx="938900" cy="93890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BE6"/>
            </a:solidFill>
            <a:ln w="38100" cap="sq">
              <a:solidFill>
                <a:srgbClr val="292828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9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551423" y="5695994"/>
            <a:ext cx="938900" cy="93890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BE6"/>
            </a:solidFill>
            <a:ln w="38100" cap="sq">
              <a:solidFill>
                <a:srgbClr val="292828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9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278872" y="5695994"/>
            <a:ext cx="938900" cy="938900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BE6"/>
            </a:solidFill>
            <a:ln w="38100" cap="sq">
              <a:solidFill>
                <a:srgbClr val="292828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9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0318451" y="2720433"/>
            <a:ext cx="7180368" cy="6145032"/>
          </a:xfrm>
          <a:custGeom>
            <a:avLst/>
            <a:gdLst/>
            <a:ahLst/>
            <a:cxnLst/>
            <a:rect r="r" b="b" t="t" l="l"/>
            <a:pathLst>
              <a:path h="6145032" w="7180368">
                <a:moveTo>
                  <a:pt x="0" y="0"/>
                </a:moveTo>
                <a:lnTo>
                  <a:pt x="7180367" y="0"/>
                </a:lnTo>
                <a:lnTo>
                  <a:pt x="7180367" y="6145032"/>
                </a:lnTo>
                <a:lnTo>
                  <a:pt x="0" y="61450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8" r="0" b="-98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028700" y="1019175"/>
            <a:ext cx="1461143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PERFORMANCE METRIC OF FINAL MODEL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52192" y="3606891"/>
            <a:ext cx="3537364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spc="147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ACCURACY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52192" y="4205720"/>
            <a:ext cx="3537364" cy="66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b="true" sz="2400" spc="117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79%</a:t>
            </a:r>
          </a:p>
          <a:p>
            <a:pPr algn="ctr">
              <a:lnSpc>
                <a:spcPts val="2400"/>
              </a:lnSpc>
            </a:pPr>
            <a:r>
              <a:rPr lang="en-US" b="true" sz="2400" spc="117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(Validation)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52192" y="7596919"/>
            <a:ext cx="3537364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b="true" sz="2400" spc="117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0.79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979640" y="4379198"/>
            <a:ext cx="3537364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b="true" sz="2400" spc="117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0.80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979640" y="7645326"/>
            <a:ext cx="3537364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b="true" sz="2400" spc="117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0.79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52192" y="6815869"/>
            <a:ext cx="3537364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spc="147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F1-SCORE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979640" y="3606891"/>
            <a:ext cx="3537364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spc="147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PRECISION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979640" y="6873019"/>
            <a:ext cx="3537364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spc="147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RECALL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411453" y="8924925"/>
            <a:ext cx="3228677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Confusion Matrix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DAGjUlZCRIY</dc:identifier>
  <dcterms:modified xsi:type="dcterms:W3CDTF">2011-08-01T06:04:30Z</dcterms:modified>
  <cp:revision>1</cp:revision>
  <dc:title>EE708 Presentation Group 8</dc:title>
</cp:coreProperties>
</file>