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opperplate Gothic 29 BC Bold" panose="020B0604020202020204" charset="0"/>
      <p:regular r:id="rId17"/>
    </p:embeddedFont>
    <p:embeddedFont>
      <p:font typeface="Lilita One" panose="020B0604020202020204" charset="0"/>
      <p:regular r:id="rId18"/>
    </p:embeddedFont>
    <p:embeddedFont>
      <p:font typeface="Noto Serif Ethiopic Condensed Bold" panose="020B0604020202020204" charset="0"/>
      <p:regular r:id="rId19"/>
    </p:embeddedFont>
    <p:embeddedFont>
      <p:font typeface="Noto Serif Ethiopic Condensed Heavy" panose="020B0604020202020204" charset="0"/>
      <p:regular r:id="rId20"/>
    </p:embeddedFont>
    <p:embeddedFont>
      <p:font typeface="Noto Serif Ethiopic Condensed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780"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10.sv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5976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grpSp>
        <p:nvGrpSpPr>
          <p:cNvPr id="3" name="Group 3"/>
          <p:cNvGrpSpPr/>
          <p:nvPr/>
        </p:nvGrpSpPr>
        <p:grpSpPr>
          <a:xfrm>
            <a:off x="1390081" y="2189594"/>
            <a:ext cx="15507839" cy="1907312"/>
            <a:chOff x="0" y="0"/>
            <a:chExt cx="20677118" cy="2543083"/>
          </a:xfrm>
        </p:grpSpPr>
        <p:sp>
          <p:nvSpPr>
            <p:cNvPr id="4" name="Freeform 4"/>
            <p:cNvSpPr/>
            <p:nvPr/>
          </p:nvSpPr>
          <p:spPr>
            <a:xfrm>
              <a:off x="1937740" y="0"/>
              <a:ext cx="1624394" cy="2543083"/>
            </a:xfrm>
            <a:custGeom>
              <a:avLst/>
              <a:gdLst/>
              <a:ahLst/>
              <a:cxnLst/>
              <a:rect l="l" t="t" r="r" b="b"/>
              <a:pathLst>
                <a:path w="1624394" h="2543083">
                  <a:moveTo>
                    <a:pt x="0" y="0"/>
                  </a:moveTo>
                  <a:lnTo>
                    <a:pt x="1624394" y="0"/>
                  </a:lnTo>
                  <a:lnTo>
                    <a:pt x="1624394" y="2543083"/>
                  </a:lnTo>
                  <a:lnTo>
                    <a:pt x="0" y="2543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53919" y="375255"/>
              <a:ext cx="1145005" cy="1792572"/>
            </a:xfrm>
            <a:custGeom>
              <a:avLst/>
              <a:gdLst/>
              <a:ahLst/>
              <a:cxnLst/>
              <a:rect l="l" t="t" r="r" b="b"/>
              <a:pathLst>
                <a:path w="1145005" h="1792572">
                  <a:moveTo>
                    <a:pt x="0" y="0"/>
                  </a:moveTo>
                  <a:lnTo>
                    <a:pt x="1145006" y="0"/>
                  </a:lnTo>
                  <a:lnTo>
                    <a:pt x="1145006" y="1792572"/>
                  </a:lnTo>
                  <a:lnTo>
                    <a:pt x="0" y="1792572"/>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0" y="614305"/>
              <a:ext cx="839619" cy="1314473"/>
            </a:xfrm>
            <a:custGeom>
              <a:avLst/>
              <a:gdLst/>
              <a:ahLst/>
              <a:cxnLst/>
              <a:rect l="l" t="t" r="r" b="b"/>
              <a:pathLst>
                <a:path w="839619" h="1314473">
                  <a:moveTo>
                    <a:pt x="0" y="0"/>
                  </a:moveTo>
                  <a:lnTo>
                    <a:pt x="839619" y="0"/>
                  </a:lnTo>
                  <a:lnTo>
                    <a:pt x="839619" y="1314473"/>
                  </a:lnTo>
                  <a:lnTo>
                    <a:pt x="0" y="1314473"/>
                  </a:lnTo>
                  <a:lnTo>
                    <a:pt x="0" y="0"/>
                  </a:lnTo>
                  <a:close/>
                </a:path>
              </a:pathLst>
            </a:custGeom>
            <a:blipFill>
              <a:blip r:embed="rId3">
                <a:alphaModFix amt="80000"/>
                <a:extLst>
                  <a:ext uri="{96DAC541-7B7A-43D3-8B79-37D633B846F1}">
                    <asvg:svgBlip xmlns:asvg="http://schemas.microsoft.com/office/drawing/2016/SVG/main" r:embed="rId4"/>
                  </a:ext>
                </a:extLst>
              </a:blip>
              <a:stretch>
                <a:fillRect/>
              </a:stretch>
            </a:blipFill>
          </p:spPr>
        </p:sp>
        <p:sp>
          <p:nvSpPr>
            <p:cNvPr id="7" name="Freeform 7"/>
            <p:cNvSpPr/>
            <p:nvPr/>
          </p:nvSpPr>
          <p:spPr>
            <a:xfrm rot="-10800000">
              <a:off x="17114984" y="0"/>
              <a:ext cx="1624394" cy="2543083"/>
            </a:xfrm>
            <a:custGeom>
              <a:avLst/>
              <a:gdLst/>
              <a:ahLst/>
              <a:cxnLst/>
              <a:rect l="l" t="t" r="r" b="b"/>
              <a:pathLst>
                <a:path w="1624394" h="2543083">
                  <a:moveTo>
                    <a:pt x="0" y="0"/>
                  </a:moveTo>
                  <a:lnTo>
                    <a:pt x="1624394" y="0"/>
                  </a:lnTo>
                  <a:lnTo>
                    <a:pt x="1624394" y="2543083"/>
                  </a:lnTo>
                  <a:lnTo>
                    <a:pt x="0" y="25430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10800000">
              <a:off x="18578194" y="375255"/>
              <a:ext cx="1145005" cy="1792572"/>
            </a:xfrm>
            <a:custGeom>
              <a:avLst/>
              <a:gdLst/>
              <a:ahLst/>
              <a:cxnLst/>
              <a:rect l="l" t="t" r="r" b="b"/>
              <a:pathLst>
                <a:path w="1145005" h="1792572">
                  <a:moveTo>
                    <a:pt x="0" y="0"/>
                  </a:moveTo>
                  <a:lnTo>
                    <a:pt x="1145005" y="0"/>
                  </a:lnTo>
                  <a:lnTo>
                    <a:pt x="1145005" y="1792572"/>
                  </a:lnTo>
                  <a:lnTo>
                    <a:pt x="0" y="1792572"/>
                  </a:lnTo>
                  <a:lnTo>
                    <a:pt x="0" y="0"/>
                  </a:lnTo>
                  <a:close/>
                </a:path>
              </a:pathLst>
            </a:custGeom>
            <a:blipFill>
              <a:blip r:embed="rId3">
                <a:alphaModFix amt="90000"/>
                <a:extLst>
                  <a:ext uri="{96DAC541-7B7A-43D3-8B79-37D633B846F1}">
                    <asvg:svgBlip xmlns:asvg="http://schemas.microsoft.com/office/drawing/2016/SVG/main" r:embed="rId4"/>
                  </a:ext>
                </a:extLst>
              </a:blip>
              <a:stretch>
                <a:fillRect/>
              </a:stretch>
            </a:blipFill>
          </p:spPr>
        </p:sp>
        <p:sp>
          <p:nvSpPr>
            <p:cNvPr id="9" name="Freeform 9"/>
            <p:cNvSpPr/>
            <p:nvPr/>
          </p:nvSpPr>
          <p:spPr>
            <a:xfrm rot="-10800000">
              <a:off x="19837499" y="614305"/>
              <a:ext cx="839619" cy="1314473"/>
            </a:xfrm>
            <a:custGeom>
              <a:avLst/>
              <a:gdLst/>
              <a:ahLst/>
              <a:cxnLst/>
              <a:rect l="l" t="t" r="r" b="b"/>
              <a:pathLst>
                <a:path w="839619" h="1314473">
                  <a:moveTo>
                    <a:pt x="0" y="0"/>
                  </a:moveTo>
                  <a:lnTo>
                    <a:pt x="839619" y="0"/>
                  </a:lnTo>
                  <a:lnTo>
                    <a:pt x="839619" y="1314473"/>
                  </a:lnTo>
                  <a:lnTo>
                    <a:pt x="0" y="1314473"/>
                  </a:lnTo>
                  <a:lnTo>
                    <a:pt x="0" y="0"/>
                  </a:lnTo>
                  <a:close/>
                </a:path>
              </a:pathLst>
            </a:custGeom>
            <a:blipFill>
              <a:blip r:embed="rId3">
                <a:alphaModFix amt="80000"/>
                <a:extLst>
                  <a:ext uri="{96DAC541-7B7A-43D3-8B79-37D633B846F1}">
                    <asvg:svgBlip xmlns:asvg="http://schemas.microsoft.com/office/drawing/2016/SVG/main" r:embed="rId4"/>
                  </a:ext>
                </a:extLst>
              </a:blip>
              <a:stretch>
                <a:fillRect/>
              </a:stretch>
            </a:blipFill>
          </p:spPr>
        </p:sp>
      </p:grpSp>
      <p:sp>
        <p:nvSpPr>
          <p:cNvPr id="10" name="TextBox 10"/>
          <p:cNvSpPr txBox="1"/>
          <p:nvPr/>
        </p:nvSpPr>
        <p:spPr>
          <a:xfrm>
            <a:off x="4380948" y="2351921"/>
            <a:ext cx="9993188" cy="4206280"/>
          </a:xfrm>
          <a:prstGeom prst="rect">
            <a:avLst/>
          </a:prstGeom>
        </p:spPr>
        <p:txBody>
          <a:bodyPr wrap="square" lIns="0" tIns="0" rIns="0" bIns="0" rtlCol="0" anchor="t">
            <a:spAutoFit/>
          </a:bodyPr>
          <a:lstStyle/>
          <a:p>
            <a:pPr algn="ctr">
              <a:lnSpc>
                <a:spcPts val="8249"/>
              </a:lnSpc>
            </a:pPr>
            <a:r>
              <a:rPr lang="en-US" sz="7800" spc="374" dirty="0">
                <a:solidFill>
                  <a:srgbClr val="FFFFFF"/>
                </a:solidFill>
                <a:latin typeface="Lilita One"/>
              </a:rPr>
              <a:t>STARTIFY</a:t>
            </a:r>
          </a:p>
          <a:p>
            <a:pPr algn="ctr">
              <a:lnSpc>
                <a:spcPts val="8249"/>
              </a:lnSpc>
            </a:pPr>
            <a:r>
              <a:rPr lang="en-IN" sz="2800" dirty="0">
                <a:solidFill>
                  <a:schemeClr val="bg1"/>
                </a:solidFill>
              </a:rPr>
              <a:t>(Empowering entrepreneurship by connecting innovators)</a:t>
            </a:r>
          </a:p>
          <a:p>
            <a:pPr algn="ctr">
              <a:lnSpc>
                <a:spcPts val="8249"/>
              </a:lnSpc>
            </a:pPr>
            <a:endParaRPr lang="en-US" sz="7499" spc="374" dirty="0">
              <a:solidFill>
                <a:srgbClr val="FFFFFF"/>
              </a:solidFill>
              <a:latin typeface="Lilita One"/>
            </a:endParaRPr>
          </a:p>
          <a:p>
            <a:pPr algn="ctr">
              <a:lnSpc>
                <a:spcPts val="8249"/>
              </a:lnSpc>
            </a:pPr>
            <a:endParaRPr lang="en-US" sz="7499" spc="374" dirty="0">
              <a:solidFill>
                <a:srgbClr val="FFFFFF"/>
              </a:solidFill>
              <a:latin typeface="Lilita One"/>
            </a:endParaRPr>
          </a:p>
        </p:txBody>
      </p:sp>
      <p:sp>
        <p:nvSpPr>
          <p:cNvPr id="11" name="Freeform 11"/>
          <p:cNvSpPr/>
          <p:nvPr/>
        </p:nvSpPr>
        <p:spPr>
          <a:xfrm rot="-5400000">
            <a:off x="8769351" y="1255949"/>
            <a:ext cx="749300" cy="4760457"/>
          </a:xfrm>
          <a:custGeom>
            <a:avLst/>
            <a:gdLst/>
            <a:ahLst/>
            <a:cxnLst/>
            <a:rect l="l" t="t" r="r" b="b"/>
            <a:pathLst>
              <a:path w="463982" h="4760457">
                <a:moveTo>
                  <a:pt x="0" y="0"/>
                </a:moveTo>
                <a:lnTo>
                  <a:pt x="463982" y="0"/>
                </a:lnTo>
                <a:lnTo>
                  <a:pt x="463982" y="4760458"/>
                </a:lnTo>
                <a:lnTo>
                  <a:pt x="0" y="47604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7641727" y="164512"/>
            <a:ext cx="3374412" cy="1728376"/>
          </a:xfrm>
          <a:custGeom>
            <a:avLst/>
            <a:gdLst/>
            <a:ahLst/>
            <a:cxnLst/>
            <a:rect l="l" t="t" r="r" b="b"/>
            <a:pathLst>
              <a:path w="3374412" h="1728376">
                <a:moveTo>
                  <a:pt x="0" y="0"/>
                </a:moveTo>
                <a:lnTo>
                  <a:pt x="3374412" y="0"/>
                </a:lnTo>
                <a:lnTo>
                  <a:pt x="3374412" y="1728376"/>
                </a:lnTo>
                <a:lnTo>
                  <a:pt x="0" y="1728376"/>
                </a:lnTo>
                <a:lnTo>
                  <a:pt x="0" y="0"/>
                </a:lnTo>
                <a:close/>
              </a:path>
            </a:pathLst>
          </a:custGeom>
          <a:blipFill>
            <a:blip r:embed="rId7"/>
            <a:stretch>
              <a:fillRect l="-1696" t="-55485" r="-7210" b="-57141"/>
            </a:stretch>
          </a:blipFill>
        </p:spPr>
      </p:sp>
      <p:sp>
        <p:nvSpPr>
          <p:cNvPr id="13" name="TextBox 13"/>
          <p:cNvSpPr txBox="1"/>
          <p:nvPr/>
        </p:nvSpPr>
        <p:spPr>
          <a:xfrm>
            <a:off x="1028700" y="6005979"/>
            <a:ext cx="4617866" cy="572697"/>
          </a:xfrm>
          <a:prstGeom prst="rect">
            <a:avLst/>
          </a:prstGeom>
        </p:spPr>
        <p:txBody>
          <a:bodyPr lIns="0" tIns="0" rIns="0" bIns="0" rtlCol="0" anchor="t">
            <a:spAutoFit/>
          </a:bodyPr>
          <a:lstStyle/>
          <a:p>
            <a:pPr algn="l">
              <a:lnSpc>
                <a:spcPts val="4540"/>
              </a:lnSpc>
            </a:pPr>
            <a:r>
              <a:rPr lang="en-US" sz="4127" spc="206">
                <a:solidFill>
                  <a:srgbClr val="FFFFFF"/>
                </a:solidFill>
                <a:latin typeface="Noto Serif Ethiopic Condensed Heavy"/>
              </a:rPr>
              <a:t>TEAM MEMBERS</a:t>
            </a:r>
          </a:p>
        </p:txBody>
      </p:sp>
      <p:grpSp>
        <p:nvGrpSpPr>
          <p:cNvPr id="14" name="Group 14"/>
          <p:cNvGrpSpPr/>
          <p:nvPr/>
        </p:nvGrpSpPr>
        <p:grpSpPr>
          <a:xfrm>
            <a:off x="1120170" y="6622360"/>
            <a:ext cx="7338030" cy="2993705"/>
            <a:chOff x="0" y="0"/>
            <a:chExt cx="7510695" cy="3991607"/>
          </a:xfrm>
        </p:grpSpPr>
        <p:sp>
          <p:nvSpPr>
            <p:cNvPr id="15" name="AutoShape 15"/>
            <p:cNvSpPr/>
            <p:nvPr/>
          </p:nvSpPr>
          <p:spPr>
            <a:xfrm>
              <a:off x="21842" y="0"/>
              <a:ext cx="0" cy="3755033"/>
            </a:xfrm>
            <a:prstGeom prst="line">
              <a:avLst/>
            </a:prstGeom>
            <a:ln w="38100" cap="flat">
              <a:solidFill>
                <a:srgbClr val="FFFFFF"/>
              </a:solidFill>
              <a:prstDash val="solid"/>
              <a:headEnd type="none" w="sm" len="sm"/>
              <a:tailEnd type="none" w="sm" len="sm"/>
            </a:ln>
          </p:spPr>
        </p:sp>
        <p:sp>
          <p:nvSpPr>
            <p:cNvPr id="16" name="Freeform 16"/>
            <p:cNvSpPr/>
            <p:nvPr/>
          </p:nvSpPr>
          <p:spPr>
            <a:xfrm>
              <a:off x="0" y="669831"/>
              <a:ext cx="7510695" cy="502270"/>
            </a:xfrm>
            <a:custGeom>
              <a:avLst/>
              <a:gdLst/>
              <a:ahLst/>
              <a:cxnLst/>
              <a:rect l="l" t="t" r="r" b="b"/>
              <a:pathLst>
                <a:path w="7510695" h="502270">
                  <a:moveTo>
                    <a:pt x="0" y="0"/>
                  </a:moveTo>
                  <a:lnTo>
                    <a:pt x="7510695" y="0"/>
                  </a:lnTo>
                  <a:lnTo>
                    <a:pt x="7510695" y="502270"/>
                  </a:lnTo>
                  <a:lnTo>
                    <a:pt x="0" y="5022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0" y="1611103"/>
              <a:ext cx="7510695" cy="502270"/>
            </a:xfrm>
            <a:custGeom>
              <a:avLst/>
              <a:gdLst/>
              <a:ahLst/>
              <a:cxnLst/>
              <a:rect l="l" t="t" r="r" b="b"/>
              <a:pathLst>
                <a:path w="7510695" h="502270">
                  <a:moveTo>
                    <a:pt x="0" y="0"/>
                  </a:moveTo>
                  <a:lnTo>
                    <a:pt x="7510695" y="0"/>
                  </a:lnTo>
                  <a:lnTo>
                    <a:pt x="7510695" y="502271"/>
                  </a:lnTo>
                  <a:lnTo>
                    <a:pt x="0" y="5022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8" name="Freeform 18"/>
            <p:cNvSpPr/>
            <p:nvPr/>
          </p:nvSpPr>
          <p:spPr>
            <a:xfrm>
              <a:off x="0" y="2550220"/>
              <a:ext cx="7510695" cy="502270"/>
            </a:xfrm>
            <a:custGeom>
              <a:avLst/>
              <a:gdLst/>
              <a:ahLst/>
              <a:cxnLst/>
              <a:rect l="l" t="t" r="r" b="b"/>
              <a:pathLst>
                <a:path w="7510695" h="502270">
                  <a:moveTo>
                    <a:pt x="0" y="0"/>
                  </a:moveTo>
                  <a:lnTo>
                    <a:pt x="7510695" y="0"/>
                  </a:lnTo>
                  <a:lnTo>
                    <a:pt x="7510695" y="502270"/>
                  </a:lnTo>
                  <a:lnTo>
                    <a:pt x="0" y="5022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Freeform 19"/>
            <p:cNvSpPr/>
            <p:nvPr/>
          </p:nvSpPr>
          <p:spPr>
            <a:xfrm>
              <a:off x="0" y="3489336"/>
              <a:ext cx="7510695" cy="502270"/>
            </a:xfrm>
            <a:custGeom>
              <a:avLst/>
              <a:gdLst/>
              <a:ahLst/>
              <a:cxnLst/>
              <a:rect l="l" t="t" r="r" b="b"/>
              <a:pathLst>
                <a:path w="7510695" h="502270">
                  <a:moveTo>
                    <a:pt x="0" y="0"/>
                  </a:moveTo>
                  <a:lnTo>
                    <a:pt x="7510695" y="0"/>
                  </a:lnTo>
                  <a:lnTo>
                    <a:pt x="7510695" y="502271"/>
                  </a:lnTo>
                  <a:lnTo>
                    <a:pt x="0" y="5022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20" name="TextBox 20"/>
          <p:cNvSpPr txBox="1"/>
          <p:nvPr/>
        </p:nvSpPr>
        <p:spPr>
          <a:xfrm>
            <a:off x="1277079" y="6848648"/>
            <a:ext cx="6800119" cy="410369"/>
          </a:xfrm>
          <a:prstGeom prst="rect">
            <a:avLst/>
          </a:prstGeom>
        </p:spPr>
        <p:txBody>
          <a:bodyPr wrap="square" lIns="0" tIns="0" rIns="0" bIns="0" rtlCol="0" anchor="t">
            <a:spAutoFit/>
          </a:bodyPr>
          <a:lstStyle/>
          <a:p>
            <a:pPr algn="l">
              <a:lnSpc>
                <a:spcPts val="3153"/>
              </a:lnSpc>
            </a:pPr>
            <a:r>
              <a:rPr lang="en-US" sz="2866" spc="143" dirty="0">
                <a:solidFill>
                  <a:srgbClr val="FFFFFF"/>
                </a:solidFill>
                <a:latin typeface="Noto Serif Ethiopic Condensed Bold"/>
              </a:rPr>
              <a:t> Aritra  Chakraborty – Team Leader</a:t>
            </a:r>
          </a:p>
        </p:txBody>
      </p:sp>
      <p:sp>
        <p:nvSpPr>
          <p:cNvPr id="21" name="TextBox 21"/>
          <p:cNvSpPr txBox="1"/>
          <p:nvPr/>
        </p:nvSpPr>
        <p:spPr>
          <a:xfrm>
            <a:off x="1277080" y="7516043"/>
            <a:ext cx="5633382" cy="410369"/>
          </a:xfrm>
          <a:prstGeom prst="rect">
            <a:avLst/>
          </a:prstGeom>
        </p:spPr>
        <p:txBody>
          <a:bodyPr wrap="square" lIns="0" tIns="0" rIns="0" bIns="0" rtlCol="0" anchor="t">
            <a:spAutoFit/>
          </a:bodyPr>
          <a:lstStyle/>
          <a:p>
            <a:pPr algn="l">
              <a:lnSpc>
                <a:spcPts val="3153"/>
              </a:lnSpc>
            </a:pPr>
            <a:r>
              <a:rPr lang="en-US" sz="2866" spc="143" dirty="0">
                <a:solidFill>
                  <a:srgbClr val="FFFFFF"/>
                </a:solidFill>
                <a:latin typeface="Noto Serif Ethiopic Condensed Heavy"/>
              </a:rPr>
              <a:t> Abhishek Kr. Pandey</a:t>
            </a:r>
          </a:p>
        </p:txBody>
      </p:sp>
      <p:sp>
        <p:nvSpPr>
          <p:cNvPr id="22" name="TextBox 22"/>
          <p:cNvSpPr txBox="1"/>
          <p:nvPr/>
        </p:nvSpPr>
        <p:spPr>
          <a:xfrm>
            <a:off x="1277081" y="8232935"/>
            <a:ext cx="5221632" cy="410369"/>
          </a:xfrm>
          <a:prstGeom prst="rect">
            <a:avLst/>
          </a:prstGeom>
        </p:spPr>
        <p:txBody>
          <a:bodyPr lIns="0" tIns="0" rIns="0" bIns="0" rtlCol="0" anchor="t">
            <a:spAutoFit/>
          </a:bodyPr>
          <a:lstStyle/>
          <a:p>
            <a:pPr algn="l">
              <a:lnSpc>
                <a:spcPts val="3153"/>
              </a:lnSpc>
            </a:pPr>
            <a:r>
              <a:rPr lang="en-US" sz="2866" spc="143" dirty="0">
                <a:solidFill>
                  <a:srgbClr val="FFFFFF"/>
                </a:solidFill>
                <a:latin typeface="Noto Serif Ethiopic Condensed Heavy"/>
              </a:rPr>
              <a:t> Tushar Solanki</a:t>
            </a:r>
          </a:p>
        </p:txBody>
      </p:sp>
      <p:sp>
        <p:nvSpPr>
          <p:cNvPr id="23" name="TextBox 23"/>
          <p:cNvSpPr txBox="1"/>
          <p:nvPr/>
        </p:nvSpPr>
        <p:spPr>
          <a:xfrm>
            <a:off x="1277081" y="8940302"/>
            <a:ext cx="5221632" cy="410369"/>
          </a:xfrm>
          <a:prstGeom prst="rect">
            <a:avLst/>
          </a:prstGeom>
        </p:spPr>
        <p:txBody>
          <a:bodyPr lIns="0" tIns="0" rIns="0" bIns="0" rtlCol="0" anchor="t">
            <a:spAutoFit/>
          </a:bodyPr>
          <a:lstStyle/>
          <a:p>
            <a:pPr algn="l">
              <a:lnSpc>
                <a:spcPts val="3153"/>
              </a:lnSpc>
            </a:pPr>
            <a:r>
              <a:rPr lang="en-US" sz="2866" spc="143" dirty="0">
                <a:solidFill>
                  <a:srgbClr val="FFFFFF"/>
                </a:solidFill>
                <a:latin typeface="Noto Serif Ethiopic Condensed Heavy"/>
              </a:rPr>
              <a:t> Anish Gupta</a:t>
            </a:r>
          </a:p>
        </p:txBody>
      </p:sp>
      <p:sp>
        <p:nvSpPr>
          <p:cNvPr id="24" name="TextBox 24"/>
          <p:cNvSpPr txBox="1"/>
          <p:nvPr/>
        </p:nvSpPr>
        <p:spPr>
          <a:xfrm>
            <a:off x="6380111" y="4775111"/>
            <a:ext cx="5897643" cy="576297"/>
          </a:xfrm>
          <a:prstGeom prst="rect">
            <a:avLst/>
          </a:prstGeom>
        </p:spPr>
        <p:txBody>
          <a:bodyPr lIns="0" tIns="0" rIns="0" bIns="0" rtlCol="0" anchor="t">
            <a:spAutoFit/>
          </a:bodyPr>
          <a:lstStyle/>
          <a:p>
            <a:pPr algn="ctr">
              <a:lnSpc>
                <a:spcPts val="4540"/>
              </a:lnSpc>
            </a:pPr>
            <a:r>
              <a:rPr lang="en-US" sz="4127" spc="206" dirty="0">
                <a:solidFill>
                  <a:srgbClr val="FFFFFF"/>
                </a:solidFill>
                <a:latin typeface="Noto Serif Ethiopic Condensed Heavy"/>
              </a:rPr>
              <a:t>TechHubBharat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Screenshots/Images</a:t>
            </a:r>
          </a:p>
        </p:txBody>
      </p:sp>
      <p:sp>
        <p:nvSpPr>
          <p:cNvPr id="8" name="AutoShape 8"/>
          <p:cNvSpPr/>
          <p:nvPr/>
        </p:nvSpPr>
        <p:spPr>
          <a:xfrm>
            <a:off x="0" y="1468737"/>
            <a:ext cx="12970556"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12970556" y="1030587"/>
            <a:ext cx="2172990" cy="676275"/>
          </a:xfrm>
          <a:prstGeom prst="rect">
            <a:avLst/>
          </a:prstGeom>
        </p:spPr>
        <p:txBody>
          <a:bodyPr lIns="0" tIns="0" rIns="0" bIns="0" rtlCol="0" anchor="t">
            <a:spAutoFit/>
          </a:bodyPr>
          <a:lstStyle/>
          <a:p>
            <a:pPr algn="ctr">
              <a:lnSpc>
                <a:spcPts val="4799"/>
              </a:lnSpc>
              <a:spcBef>
                <a:spcPct val="0"/>
              </a:spcBef>
            </a:pPr>
            <a:r>
              <a:rPr lang="en-US" sz="3999">
                <a:solidFill>
                  <a:srgbClr val="FFFFFF"/>
                </a:solidFill>
                <a:latin typeface="Copperplate Gothic 29 BC Bold"/>
              </a:rPr>
              <a:t>(Optional)</a:t>
            </a:r>
          </a:p>
        </p:txBody>
      </p:sp>
      <p:sp>
        <p:nvSpPr>
          <p:cNvPr id="13" name="Freeform 13"/>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pic>
        <p:nvPicPr>
          <p:cNvPr id="19" name="Picture 18">
            <a:extLst>
              <a:ext uri="{FF2B5EF4-FFF2-40B4-BE49-F238E27FC236}">
                <a16:creationId xmlns:a16="http://schemas.microsoft.com/office/drawing/2014/main" id="{B7244383-4207-41FA-9679-9B21B438F31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7470" y="2297002"/>
            <a:ext cx="6350329" cy="3572060"/>
          </a:xfrm>
          <a:prstGeom prst="rect">
            <a:avLst/>
          </a:prstGeom>
        </p:spPr>
      </p:pic>
      <p:pic>
        <p:nvPicPr>
          <p:cNvPr id="21" name="Picture 20">
            <a:extLst>
              <a:ext uri="{FF2B5EF4-FFF2-40B4-BE49-F238E27FC236}">
                <a16:creationId xmlns:a16="http://schemas.microsoft.com/office/drawing/2014/main" id="{87FDD712-245A-49E3-A017-27F9B534E97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13883" y="5944607"/>
            <a:ext cx="6253917" cy="3517829"/>
          </a:xfrm>
          <a:prstGeom prst="rect">
            <a:avLst/>
          </a:prstGeom>
        </p:spPr>
      </p:pic>
      <p:pic>
        <p:nvPicPr>
          <p:cNvPr id="23" name="Picture 22">
            <a:extLst>
              <a:ext uri="{FF2B5EF4-FFF2-40B4-BE49-F238E27FC236}">
                <a16:creationId xmlns:a16="http://schemas.microsoft.com/office/drawing/2014/main" id="{3BC11EB0-5D00-4D94-AD24-2420E85B7F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64324" y="2214298"/>
            <a:ext cx="6350329" cy="3572060"/>
          </a:xfrm>
          <a:prstGeom prst="rect">
            <a:avLst/>
          </a:prstGeom>
        </p:spPr>
      </p:pic>
      <p:pic>
        <p:nvPicPr>
          <p:cNvPr id="25" name="Picture 24">
            <a:extLst>
              <a:ext uri="{FF2B5EF4-FFF2-40B4-BE49-F238E27FC236}">
                <a16:creationId xmlns:a16="http://schemas.microsoft.com/office/drawing/2014/main" id="{40136642-1A2D-4AF2-A108-FBAFC7AAFE0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475975" y="6056347"/>
            <a:ext cx="6253918" cy="35178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92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TextBox 3"/>
          <p:cNvSpPr txBox="1"/>
          <p:nvPr/>
        </p:nvSpPr>
        <p:spPr>
          <a:xfrm>
            <a:off x="476250" y="-238125"/>
            <a:ext cx="12804089"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Conclusion</a:t>
            </a:r>
          </a:p>
        </p:txBody>
      </p:sp>
      <p:sp>
        <p:nvSpPr>
          <p:cNvPr id="4" name="AutoShape 4"/>
          <p:cNvSpPr/>
          <p:nvPr/>
        </p:nvSpPr>
        <p:spPr>
          <a:xfrm>
            <a:off x="0" y="1468737"/>
            <a:ext cx="7658117" cy="0"/>
          </a:xfrm>
          <a:prstGeom prst="line">
            <a:avLst/>
          </a:prstGeom>
          <a:ln w="57150" cap="flat">
            <a:solidFill>
              <a:srgbClr val="FFFFFF"/>
            </a:solidFill>
            <a:prstDash val="solid"/>
            <a:headEnd type="none" w="sm" len="sm"/>
            <a:tailEnd type="diamond" w="lg" len="lg"/>
          </a:ln>
        </p:spPr>
      </p:sp>
      <p:sp>
        <p:nvSpPr>
          <p:cNvPr id="5" name="AutoShape 5"/>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6" name="AutoShape 6"/>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7" name="AutoShape 7"/>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8" name="AutoShape 8"/>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
        <p:nvSpPr>
          <p:cNvPr id="13" name="TextBox 12">
            <a:extLst>
              <a:ext uri="{FF2B5EF4-FFF2-40B4-BE49-F238E27FC236}">
                <a16:creationId xmlns:a16="http://schemas.microsoft.com/office/drawing/2014/main" id="{0B90F9E4-F1BB-46F6-A713-A5A6C0D3BDAB}"/>
              </a:ext>
            </a:extLst>
          </p:cNvPr>
          <p:cNvSpPr txBox="1"/>
          <p:nvPr/>
        </p:nvSpPr>
        <p:spPr>
          <a:xfrm>
            <a:off x="2133600" y="2400300"/>
            <a:ext cx="13639798" cy="6863417"/>
          </a:xfrm>
          <a:prstGeom prst="rect">
            <a:avLst/>
          </a:prstGeom>
          <a:noFill/>
        </p:spPr>
        <p:txBody>
          <a:bodyPr wrap="square" rtlCol="0">
            <a:spAutoFit/>
          </a:bodyPr>
          <a:lstStyle/>
          <a:p>
            <a:r>
              <a:rPr lang="en-US" sz="4000" dirty="0">
                <a:solidFill>
                  <a:schemeClr val="bg1">
                    <a:lumMod val="95000"/>
                  </a:schemeClr>
                </a:solidFill>
              </a:rPr>
              <a:t>Given the unique challenges and requirements of the startup ecosystem, utilizing a startup-focused social media platform can lead to more meaningful connections, relevant resources, and supportive communities. While LinkedIn and similar platforms have their place in professional networking, startup founders seeking mentorship, guidance, and a thriving ecosystem may find more value in platforms designed with their specific needs in mind. Ultimately, the choice of platform should align with the goals and stage of development of the startup, ensuring it provides the right balance of resources, community, and collaborative tools with </a:t>
            </a:r>
            <a:r>
              <a:rPr lang="en-US" sz="4000" b="1" dirty="0">
                <a:solidFill>
                  <a:schemeClr val="bg1">
                    <a:lumMod val="95000"/>
                  </a:schemeClr>
                </a:solidFill>
              </a:rPr>
              <a:t>Startify</a:t>
            </a:r>
            <a:r>
              <a:rPr lang="en-US" sz="4000" dirty="0">
                <a:solidFill>
                  <a:schemeClr val="bg1">
                    <a:lumMod val="95000"/>
                  </a:schemeClr>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8716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17211675" y="1838325"/>
            <a:ext cx="0" cy="7722516"/>
          </a:xfrm>
          <a:prstGeom prst="line">
            <a:avLst/>
          </a:prstGeom>
          <a:ln w="95250" cap="flat">
            <a:solidFill>
              <a:srgbClr val="FFFFFF"/>
            </a:solidFill>
            <a:prstDash val="solid"/>
            <a:headEnd type="none" w="sm" len="sm"/>
            <a:tailEnd type="none" w="sm" len="sm"/>
          </a:ln>
        </p:spPr>
      </p:sp>
      <p:sp>
        <p:nvSpPr>
          <p:cNvPr id="4" name="AutoShape 4"/>
          <p:cNvSpPr/>
          <p:nvPr/>
        </p:nvSpPr>
        <p:spPr>
          <a:xfrm>
            <a:off x="1028700" y="1885950"/>
            <a:ext cx="11325105" cy="0"/>
          </a:xfrm>
          <a:prstGeom prst="line">
            <a:avLst/>
          </a:prstGeom>
          <a:ln w="95250" cap="flat">
            <a:solidFill>
              <a:srgbClr val="FFFFFF"/>
            </a:solidFill>
            <a:prstDash val="solid"/>
            <a:headEnd type="none" w="sm" len="sm"/>
            <a:tailEnd type="none" w="sm" len="sm"/>
          </a:ln>
        </p:spPr>
      </p:sp>
      <p:sp>
        <p:nvSpPr>
          <p:cNvPr id="5" name="TextBox 5"/>
          <p:cNvSpPr txBox="1"/>
          <p:nvPr/>
        </p:nvSpPr>
        <p:spPr>
          <a:xfrm>
            <a:off x="476250" y="-238125"/>
            <a:ext cx="6211801"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Abstract</a:t>
            </a:r>
          </a:p>
        </p:txBody>
      </p:sp>
      <p:sp>
        <p:nvSpPr>
          <p:cNvPr id="6" name="AutoShape 6"/>
          <p:cNvSpPr/>
          <p:nvPr/>
        </p:nvSpPr>
        <p:spPr>
          <a:xfrm>
            <a:off x="-440340" y="1468737"/>
            <a:ext cx="6492240" cy="0"/>
          </a:xfrm>
          <a:prstGeom prst="line">
            <a:avLst/>
          </a:prstGeom>
          <a:ln w="57150" cap="flat">
            <a:solidFill>
              <a:srgbClr val="FFFFFF"/>
            </a:solidFill>
            <a:prstDash val="solid"/>
            <a:headEnd type="none" w="sm" len="sm"/>
            <a:tailEnd type="diamond" w="lg" len="lg"/>
          </a:ln>
        </p:spPr>
      </p:sp>
      <p:sp>
        <p:nvSpPr>
          <p:cNvPr id="7" name="TextBox 7"/>
          <p:cNvSpPr txBox="1"/>
          <p:nvPr/>
        </p:nvSpPr>
        <p:spPr>
          <a:xfrm>
            <a:off x="1590864" y="1740965"/>
            <a:ext cx="15011397" cy="7335341"/>
          </a:xfrm>
          <a:prstGeom prst="rect">
            <a:avLst/>
          </a:prstGeom>
        </p:spPr>
        <p:txBody>
          <a:bodyPr wrap="square" lIns="0" tIns="0" rIns="0" bIns="0" rtlCol="0" anchor="t">
            <a:spAutoFit/>
          </a:bodyPr>
          <a:lstStyle/>
          <a:p>
            <a:pPr>
              <a:lnSpc>
                <a:spcPts val="4399"/>
              </a:lnSpc>
            </a:pPr>
            <a:endParaRPr lang="en-US" sz="3999" dirty="0">
              <a:solidFill>
                <a:srgbClr val="FFFFFF"/>
              </a:solidFill>
            </a:endParaRPr>
          </a:p>
          <a:p>
            <a:pPr>
              <a:lnSpc>
                <a:spcPts val="4399"/>
              </a:lnSpc>
            </a:pPr>
            <a:r>
              <a:rPr lang="en-IN" sz="3800" dirty="0">
                <a:solidFill>
                  <a:schemeClr val="bg1"/>
                </a:solidFill>
              </a:rPr>
              <a:t>The core idea of our project is that we are trying to solve the problems faced by </a:t>
            </a:r>
            <a:r>
              <a:rPr lang="en-IN" sz="3800" b="1" dirty="0">
                <a:solidFill>
                  <a:schemeClr val="bg1"/>
                </a:solidFill>
              </a:rPr>
              <a:t>budding Entrepreneurs</a:t>
            </a:r>
            <a:r>
              <a:rPr lang="en-IN" sz="3800" dirty="0">
                <a:solidFill>
                  <a:schemeClr val="bg1"/>
                </a:solidFill>
              </a:rPr>
              <a:t> by connecting them </a:t>
            </a:r>
            <a:r>
              <a:rPr lang="en-IN" sz="3800" b="1" dirty="0">
                <a:solidFill>
                  <a:schemeClr val="bg1"/>
                </a:solidFill>
              </a:rPr>
              <a:t>with top VCs, Business coaches</a:t>
            </a:r>
            <a:r>
              <a:rPr lang="en-IN" sz="3800" dirty="0">
                <a:solidFill>
                  <a:schemeClr val="bg1"/>
                </a:solidFill>
              </a:rPr>
              <a:t>, </a:t>
            </a:r>
            <a:r>
              <a:rPr lang="en-IN" sz="3800" b="1" dirty="0">
                <a:solidFill>
                  <a:schemeClr val="bg1"/>
                </a:solidFill>
              </a:rPr>
              <a:t>Finance Leaders</a:t>
            </a:r>
            <a:r>
              <a:rPr lang="en-IN" sz="3800" dirty="0">
                <a:solidFill>
                  <a:schemeClr val="bg1"/>
                </a:solidFill>
              </a:rPr>
              <a:t>, in a single web</a:t>
            </a:r>
            <a:r>
              <a:rPr lang="en-IN" sz="3800" b="1" dirty="0">
                <a:solidFill>
                  <a:schemeClr val="bg1"/>
                </a:solidFill>
              </a:rPr>
              <a:t> </a:t>
            </a:r>
            <a:r>
              <a:rPr lang="en-IN" sz="3800" dirty="0">
                <a:solidFill>
                  <a:schemeClr val="bg1"/>
                </a:solidFill>
              </a:rPr>
              <a:t>and app platform to help each other in building India as the modern </a:t>
            </a:r>
            <a:r>
              <a:rPr lang="en-IN" sz="3800" b="1" dirty="0">
                <a:solidFill>
                  <a:schemeClr val="bg1"/>
                </a:solidFill>
              </a:rPr>
              <a:t>Entrepreneurship capital</a:t>
            </a:r>
            <a:r>
              <a:rPr lang="en-IN" sz="3800" dirty="0">
                <a:solidFill>
                  <a:schemeClr val="bg1"/>
                </a:solidFill>
              </a:rPr>
              <a:t>. India having a strong </a:t>
            </a:r>
            <a:r>
              <a:rPr lang="en-IN" sz="3800" b="1" dirty="0">
                <a:solidFill>
                  <a:schemeClr val="bg1"/>
                </a:solidFill>
              </a:rPr>
              <a:t>demographical dividend</a:t>
            </a:r>
            <a:r>
              <a:rPr lang="en-IN" sz="3800" dirty="0">
                <a:solidFill>
                  <a:schemeClr val="bg1"/>
                </a:solidFill>
              </a:rPr>
              <a:t> on factors like </a:t>
            </a:r>
            <a:r>
              <a:rPr lang="en-IN" sz="3800" b="1" dirty="0">
                <a:solidFill>
                  <a:schemeClr val="bg1"/>
                </a:solidFill>
              </a:rPr>
              <a:t>Less median age, large workforce, lower dependency ratio</a:t>
            </a:r>
            <a:r>
              <a:rPr lang="en-IN" sz="3800" dirty="0">
                <a:solidFill>
                  <a:schemeClr val="bg1"/>
                </a:solidFill>
              </a:rPr>
              <a:t> it has a huge potential to</a:t>
            </a:r>
            <a:r>
              <a:rPr lang="en-IN" sz="3800" b="1" dirty="0">
                <a:solidFill>
                  <a:schemeClr val="bg1"/>
                </a:solidFill>
              </a:rPr>
              <a:t> </a:t>
            </a:r>
            <a:r>
              <a:rPr lang="en-IN" sz="3800" dirty="0">
                <a:solidFill>
                  <a:schemeClr val="bg1"/>
                </a:solidFill>
              </a:rPr>
              <a:t>climb up the ladders to be the next superpower. We as a team TechHub Bharat want to elevate the </a:t>
            </a:r>
            <a:r>
              <a:rPr lang="en-IN" sz="3800" b="1" dirty="0">
                <a:solidFill>
                  <a:schemeClr val="bg1"/>
                </a:solidFill>
              </a:rPr>
              <a:t>Startup India</a:t>
            </a:r>
            <a:r>
              <a:rPr lang="en-IN" sz="3800" dirty="0">
                <a:solidFill>
                  <a:schemeClr val="bg1"/>
                </a:solidFill>
              </a:rPr>
              <a:t> concept to the next level by leveraging the power of </a:t>
            </a:r>
            <a:r>
              <a:rPr lang="en-IN" sz="3800" b="1" dirty="0">
                <a:solidFill>
                  <a:schemeClr val="bg1"/>
                </a:solidFill>
              </a:rPr>
              <a:t>modern Tech stack</a:t>
            </a:r>
            <a:r>
              <a:rPr lang="en-IN" sz="3800" dirty="0">
                <a:solidFill>
                  <a:schemeClr val="bg1"/>
                </a:solidFill>
              </a:rPr>
              <a:t> and </a:t>
            </a:r>
            <a:r>
              <a:rPr lang="en-IN" sz="3800" b="1" dirty="0">
                <a:solidFill>
                  <a:schemeClr val="bg1"/>
                </a:solidFill>
              </a:rPr>
              <a:t>AI/ML</a:t>
            </a:r>
            <a:r>
              <a:rPr lang="en-IN" sz="3800" dirty="0">
                <a:solidFill>
                  <a:schemeClr val="bg1"/>
                </a:solidFill>
              </a:rPr>
              <a:t>. We as a team do believe that technology is the way which</a:t>
            </a:r>
            <a:r>
              <a:rPr lang="en-IN" sz="3800" b="1" dirty="0">
                <a:solidFill>
                  <a:schemeClr val="bg1"/>
                </a:solidFill>
              </a:rPr>
              <a:t> </a:t>
            </a:r>
            <a:r>
              <a:rPr lang="en-IN" sz="3800" dirty="0">
                <a:solidFill>
                  <a:schemeClr val="bg1"/>
                </a:solidFill>
              </a:rPr>
              <a:t>can bring change and </a:t>
            </a:r>
            <a:r>
              <a:rPr lang="en-IN" sz="3800" b="1" dirty="0">
                <a:solidFill>
                  <a:schemeClr val="bg1"/>
                </a:solidFill>
              </a:rPr>
              <a:t>revolutionize</a:t>
            </a:r>
            <a:r>
              <a:rPr lang="en-IN" sz="3800" dirty="0">
                <a:solidFill>
                  <a:schemeClr val="bg1"/>
                </a:solidFill>
              </a:rPr>
              <a:t> the entrepreneurial Landscape of our country.</a:t>
            </a:r>
          </a:p>
          <a:p>
            <a:pPr algn="l">
              <a:lnSpc>
                <a:spcPts val="4399"/>
              </a:lnSpc>
            </a:pPr>
            <a:endParaRPr lang="en-US" sz="3999" dirty="0">
              <a:solidFill>
                <a:srgbClr val="FFFFFF"/>
              </a:solidFill>
              <a:latin typeface="Noto Serif Ethiopic Condensed Semi-Bold"/>
            </a:endParaRPr>
          </a:p>
        </p:txBody>
      </p:sp>
      <p:sp>
        <p:nvSpPr>
          <p:cNvPr id="8" name="Freeform 8"/>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AutoShape 9"/>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10" name="AutoShape 10"/>
          <p:cNvSpPr/>
          <p:nvPr/>
        </p:nvSpPr>
        <p:spPr>
          <a:xfrm flipH="1" flipV="1">
            <a:off x="1076325" y="1838325"/>
            <a:ext cx="0" cy="7781925"/>
          </a:xfrm>
          <a:prstGeom prst="line">
            <a:avLst/>
          </a:prstGeom>
          <a:ln w="95250" cap="flat">
            <a:solidFill>
              <a:srgbClr val="FFFFFF"/>
            </a:solidFill>
            <a:prstDash val="solid"/>
            <a:headEnd type="none" w="sm" len="sm"/>
            <a:tailEnd type="none" w="sm" len="sm"/>
          </a:ln>
        </p:spPr>
      </p:sp>
      <p:sp>
        <p:nvSpPr>
          <p:cNvPr id="11" name="Freeform 11"/>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3431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Problem Statement</a:t>
            </a:r>
          </a:p>
        </p:txBody>
      </p:sp>
      <p:sp>
        <p:nvSpPr>
          <p:cNvPr id="8" name="AutoShape 8"/>
          <p:cNvSpPr/>
          <p:nvPr/>
        </p:nvSpPr>
        <p:spPr>
          <a:xfrm>
            <a:off x="-440340" y="1468737"/>
            <a:ext cx="12979572"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623346" y="1893377"/>
            <a:ext cx="14382749" cy="7766229"/>
          </a:xfrm>
          <a:prstGeom prst="rect">
            <a:avLst/>
          </a:prstGeom>
        </p:spPr>
        <p:txBody>
          <a:bodyPr wrap="square" lIns="0" tIns="0" rIns="0" bIns="0" rtlCol="0" anchor="t">
            <a:spAutoFit/>
          </a:bodyPr>
          <a:lstStyle/>
          <a:p>
            <a:endParaRPr lang="en-IN" sz="3600" dirty="0">
              <a:solidFill>
                <a:schemeClr val="bg1"/>
              </a:solidFill>
            </a:endParaRPr>
          </a:p>
          <a:p>
            <a:r>
              <a:rPr lang="en-IN" sz="3600" dirty="0">
                <a:solidFill>
                  <a:schemeClr val="bg1"/>
                </a:solidFill>
              </a:rPr>
              <a:t>Startup activity has </a:t>
            </a:r>
            <a:r>
              <a:rPr lang="en-IN" sz="3600" b="1" dirty="0">
                <a:solidFill>
                  <a:schemeClr val="bg1"/>
                </a:solidFill>
              </a:rPr>
              <a:t>increased by 45%</a:t>
            </a:r>
            <a:r>
              <a:rPr lang="en-IN" sz="3600" dirty="0">
                <a:solidFill>
                  <a:schemeClr val="bg1"/>
                </a:solidFill>
              </a:rPr>
              <a:t> in comparison to FY2022</a:t>
            </a:r>
            <a:r>
              <a:rPr lang="en-IN" sz="3600" b="1" dirty="0">
                <a:solidFill>
                  <a:schemeClr val="bg1"/>
                </a:solidFill>
              </a:rPr>
              <a:t>, but only 15%</a:t>
            </a:r>
            <a:r>
              <a:rPr lang="en-IN" sz="3600" dirty="0">
                <a:solidFill>
                  <a:schemeClr val="bg1"/>
                </a:solidFill>
              </a:rPr>
              <a:t> </a:t>
            </a:r>
          </a:p>
          <a:p>
            <a:r>
              <a:rPr lang="en-IN" sz="3600" dirty="0">
                <a:solidFill>
                  <a:schemeClr val="bg1"/>
                </a:solidFill>
              </a:rPr>
              <a:t>of these ventures manage to secure </a:t>
            </a:r>
            <a:r>
              <a:rPr lang="en-IN" sz="3600" b="1" dirty="0">
                <a:solidFill>
                  <a:schemeClr val="bg1"/>
                </a:solidFill>
              </a:rPr>
              <a:t>venture capita</a:t>
            </a:r>
            <a:r>
              <a:rPr lang="en-IN" sz="3600" dirty="0">
                <a:solidFill>
                  <a:schemeClr val="bg1"/>
                </a:solidFill>
              </a:rPr>
              <a:t>l funding as well as building a robust </a:t>
            </a:r>
            <a:r>
              <a:rPr lang="en-IN" sz="3600" b="1" dirty="0">
                <a:solidFill>
                  <a:schemeClr val="bg1"/>
                </a:solidFill>
              </a:rPr>
              <a:t>marketing and sales pipeline</a:t>
            </a:r>
            <a:r>
              <a:rPr lang="en-IN" sz="3600" dirty="0">
                <a:solidFill>
                  <a:schemeClr val="bg1"/>
                </a:solidFill>
              </a:rPr>
              <a:t> with robust </a:t>
            </a:r>
            <a:r>
              <a:rPr lang="en-IN" sz="3600" b="1" dirty="0">
                <a:solidFill>
                  <a:schemeClr val="bg1"/>
                </a:solidFill>
              </a:rPr>
              <a:t>financial analysis</a:t>
            </a:r>
            <a:r>
              <a:rPr lang="en-IN" sz="3600" dirty="0">
                <a:solidFill>
                  <a:schemeClr val="bg1"/>
                </a:solidFill>
              </a:rPr>
              <a:t> indicating a substantial gap in resources and support. Our</a:t>
            </a:r>
            <a:r>
              <a:rPr lang="en-IN" sz="3600" b="1" dirty="0">
                <a:solidFill>
                  <a:schemeClr val="bg1"/>
                </a:solidFill>
              </a:rPr>
              <a:t> </a:t>
            </a:r>
            <a:r>
              <a:rPr lang="en-IN" sz="3600" dirty="0">
                <a:solidFill>
                  <a:schemeClr val="bg1"/>
                </a:solidFill>
              </a:rPr>
              <a:t>tech-focused ecosystem aims to bridge this divide by connecting new startups with </a:t>
            </a:r>
            <a:r>
              <a:rPr lang="en-IN" sz="3600" b="1" dirty="0">
                <a:solidFill>
                  <a:schemeClr val="bg1"/>
                </a:solidFill>
              </a:rPr>
              <a:t>established venture capitalists</a:t>
            </a:r>
            <a:r>
              <a:rPr lang="en-IN" sz="3600" dirty="0">
                <a:solidFill>
                  <a:schemeClr val="bg1"/>
                </a:solidFill>
              </a:rPr>
              <a:t>, </a:t>
            </a:r>
            <a:r>
              <a:rPr lang="en-IN" sz="3600" b="1" dirty="0">
                <a:solidFill>
                  <a:schemeClr val="bg1"/>
                </a:solidFill>
              </a:rPr>
              <a:t>successful business</a:t>
            </a:r>
            <a:r>
              <a:rPr lang="en-IN" sz="3600" dirty="0">
                <a:solidFill>
                  <a:schemeClr val="bg1"/>
                </a:solidFill>
              </a:rPr>
              <a:t> </a:t>
            </a:r>
            <a:r>
              <a:rPr lang="en-IN" sz="3600" b="1" dirty="0">
                <a:solidFill>
                  <a:schemeClr val="bg1"/>
                </a:solidFill>
              </a:rPr>
              <a:t>leaders, experienced coaches,</a:t>
            </a:r>
            <a:r>
              <a:rPr lang="en-IN" sz="3600" dirty="0">
                <a:solidFill>
                  <a:schemeClr val="bg1"/>
                </a:solidFill>
              </a:rPr>
              <a:t> and </a:t>
            </a:r>
            <a:r>
              <a:rPr lang="en-IN" sz="3600" b="1" dirty="0">
                <a:solidFill>
                  <a:schemeClr val="bg1"/>
                </a:solidFill>
              </a:rPr>
              <a:t>financial experts</a:t>
            </a:r>
            <a:r>
              <a:rPr lang="en-IN" sz="3600" dirty="0">
                <a:solidFill>
                  <a:schemeClr val="bg1"/>
                </a:solidFill>
              </a:rPr>
              <a:t> to build, grow,</a:t>
            </a:r>
          </a:p>
          <a:p>
            <a:r>
              <a:rPr lang="en-IN" sz="3600" b="1" dirty="0">
                <a:solidFill>
                  <a:schemeClr val="bg1"/>
                </a:solidFill>
              </a:rPr>
              <a:t>run, buy/sell a business.</a:t>
            </a:r>
            <a:endParaRPr lang="en-IN" sz="3600" dirty="0">
              <a:solidFill>
                <a:schemeClr val="bg1"/>
              </a:solidFill>
            </a:endParaRPr>
          </a:p>
          <a:p>
            <a:r>
              <a:rPr lang="en-IN" sz="3600" dirty="0">
                <a:solidFill>
                  <a:schemeClr val="bg1"/>
                </a:solidFill>
              </a:rPr>
              <a:t>One of the leading causes of startup failure is a lack of mentorship and funding, contributing to </a:t>
            </a:r>
            <a:r>
              <a:rPr lang="en-IN" sz="3600" b="1" dirty="0">
                <a:solidFill>
                  <a:schemeClr val="bg1"/>
                </a:solidFill>
              </a:rPr>
              <a:t>an estimated 70% failure</a:t>
            </a:r>
            <a:r>
              <a:rPr lang="en-IN" sz="3600" dirty="0">
                <a:solidFill>
                  <a:schemeClr val="bg1"/>
                </a:solidFill>
              </a:rPr>
              <a:t> rate within the first </a:t>
            </a:r>
            <a:r>
              <a:rPr lang="en-IN" sz="3600" b="1" dirty="0">
                <a:solidFill>
                  <a:schemeClr val="bg1"/>
                </a:solidFill>
              </a:rPr>
              <a:t>three </a:t>
            </a:r>
            <a:r>
              <a:rPr lang="en-IN" sz="3600" dirty="0">
                <a:solidFill>
                  <a:schemeClr val="bg1"/>
                </a:solidFill>
              </a:rPr>
              <a:t>years.</a:t>
            </a:r>
            <a:r>
              <a:rPr lang="en-IN" sz="3600" b="1" dirty="0">
                <a:solidFill>
                  <a:schemeClr val="bg1"/>
                </a:solidFill>
              </a:rPr>
              <a:t> From Times Of India (TOI)</a:t>
            </a:r>
            <a:r>
              <a:rPr lang="en-IN" sz="3600" dirty="0">
                <a:solidFill>
                  <a:schemeClr val="bg1"/>
                </a:solidFill>
              </a:rPr>
              <a:t> Report “</a:t>
            </a:r>
            <a:r>
              <a:rPr lang="en-IN" sz="3600" b="1" dirty="0">
                <a:solidFill>
                  <a:schemeClr val="bg1"/>
                </a:solidFill>
              </a:rPr>
              <a:t>95% startups fail</a:t>
            </a:r>
            <a:r>
              <a:rPr lang="en-IN" sz="3600" dirty="0">
                <a:solidFill>
                  <a:schemeClr val="bg1"/>
                </a:solidFill>
              </a:rPr>
              <a:t> due to lack of mentors”</a:t>
            </a:r>
          </a:p>
          <a:p>
            <a:pPr algn="l">
              <a:lnSpc>
                <a:spcPts val="4399"/>
              </a:lnSpc>
            </a:pPr>
            <a:endParaRPr lang="en-US" sz="3999" dirty="0">
              <a:solidFill>
                <a:srgbClr val="FFFFFF"/>
              </a:solidFill>
              <a:latin typeface="Noto Serif Ethiopic Condensed Semi-Bold"/>
            </a:endParaRPr>
          </a:p>
        </p:txBody>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Proposed Solution</a:t>
            </a:r>
          </a:p>
        </p:txBody>
      </p:sp>
      <p:sp>
        <p:nvSpPr>
          <p:cNvPr id="8" name="AutoShape 8"/>
          <p:cNvSpPr/>
          <p:nvPr/>
        </p:nvSpPr>
        <p:spPr>
          <a:xfrm>
            <a:off x="-630840" y="1468737"/>
            <a:ext cx="12979572"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557128" y="1661341"/>
            <a:ext cx="15447480" cy="7827656"/>
          </a:xfrm>
          <a:prstGeom prst="rect">
            <a:avLst/>
          </a:prstGeom>
        </p:spPr>
        <p:txBody>
          <a:bodyPr wrap="square" lIns="0" tIns="0" rIns="0" bIns="0" rtlCol="0" anchor="t">
            <a:spAutoFit/>
          </a:bodyPr>
          <a:lstStyle/>
          <a:p>
            <a:endParaRPr lang="en-US" sz="3999" dirty="0">
              <a:solidFill>
                <a:srgbClr val="FFFFFF"/>
              </a:solidFill>
              <a:latin typeface="Noto Serif Ethiopic Condensed Semi-Bold"/>
            </a:endParaRPr>
          </a:p>
          <a:p>
            <a:r>
              <a:rPr lang="en-US" sz="3999" dirty="0">
                <a:solidFill>
                  <a:srgbClr val="FFFFFF"/>
                </a:solidFill>
                <a:latin typeface="Noto Serif Ethiopic Condensed Semi-Bold"/>
              </a:rPr>
              <a:t> </a:t>
            </a:r>
            <a:r>
              <a:rPr lang="en-IN" sz="3600" dirty="0">
                <a:solidFill>
                  <a:schemeClr val="bg1"/>
                </a:solidFill>
              </a:rPr>
              <a:t>Startify creates a </a:t>
            </a:r>
            <a:r>
              <a:rPr lang="en-IN" sz="3600" b="1" dirty="0">
                <a:solidFill>
                  <a:schemeClr val="bg1"/>
                </a:solidFill>
              </a:rPr>
              <a:t>synergistic ecosystem</a:t>
            </a:r>
            <a:r>
              <a:rPr lang="en-IN" sz="3600" dirty="0">
                <a:solidFill>
                  <a:schemeClr val="bg1"/>
                </a:solidFill>
              </a:rPr>
              <a:t> designed to </a:t>
            </a:r>
            <a:r>
              <a:rPr lang="en-IN" sz="3600" b="1" dirty="0">
                <a:solidFill>
                  <a:schemeClr val="bg1"/>
                </a:solidFill>
              </a:rPr>
              <a:t>connect</a:t>
            </a:r>
            <a:r>
              <a:rPr lang="en-IN" sz="3600" dirty="0">
                <a:solidFill>
                  <a:schemeClr val="bg1"/>
                </a:solidFill>
              </a:rPr>
              <a:t> startups</a:t>
            </a:r>
          </a:p>
          <a:p>
            <a:r>
              <a:rPr lang="en-IN" sz="3600" b="1" dirty="0">
                <a:solidFill>
                  <a:schemeClr val="bg1"/>
                </a:solidFill>
              </a:rPr>
              <a:t>with venture capitalists, business coaches, and finance leaders</a:t>
            </a:r>
            <a:r>
              <a:rPr lang="en-IN" sz="3600" dirty="0">
                <a:solidFill>
                  <a:schemeClr val="bg1"/>
                </a:solidFill>
              </a:rPr>
              <a:t> through </a:t>
            </a:r>
            <a:r>
              <a:rPr lang="en-IN" sz="3600" b="1" dirty="0">
                <a:solidFill>
                  <a:schemeClr val="bg1"/>
                </a:solidFill>
              </a:rPr>
              <a:t>AI-driven</a:t>
            </a:r>
            <a:r>
              <a:rPr lang="en-IN" sz="3600" dirty="0">
                <a:solidFill>
                  <a:schemeClr val="bg1"/>
                </a:solidFill>
              </a:rPr>
              <a:t> suggestions. The web &amp; app platform </a:t>
            </a:r>
            <a:r>
              <a:rPr lang="en-IN" sz="3600" b="1" dirty="0">
                <a:solidFill>
                  <a:schemeClr val="bg1"/>
                </a:solidFill>
              </a:rPr>
              <a:t>optimizes deal flow</a:t>
            </a:r>
            <a:r>
              <a:rPr lang="en-IN" sz="3600" dirty="0">
                <a:solidFill>
                  <a:schemeClr val="bg1"/>
                </a:solidFill>
              </a:rPr>
              <a:t>, enhancing </a:t>
            </a:r>
            <a:r>
              <a:rPr lang="en-IN" sz="3600" b="1" dirty="0">
                <a:solidFill>
                  <a:schemeClr val="bg1"/>
                </a:solidFill>
              </a:rPr>
              <a:t>funding</a:t>
            </a:r>
            <a:r>
              <a:rPr lang="en-IN" sz="3600" dirty="0">
                <a:solidFill>
                  <a:schemeClr val="bg1"/>
                </a:solidFill>
              </a:rPr>
              <a:t> </a:t>
            </a:r>
            <a:r>
              <a:rPr lang="en-IN" sz="3600" b="1" dirty="0">
                <a:solidFill>
                  <a:schemeClr val="bg1"/>
                </a:solidFill>
              </a:rPr>
              <a:t>prospects</a:t>
            </a:r>
            <a:r>
              <a:rPr lang="en-IN" sz="3600" dirty="0">
                <a:solidFill>
                  <a:schemeClr val="bg1"/>
                </a:solidFill>
              </a:rPr>
              <a:t> for entrepreneurs. Real-time chat functionality </a:t>
            </a:r>
            <a:r>
              <a:rPr lang="en-IN" sz="3600" b="1" dirty="0">
                <a:solidFill>
                  <a:schemeClr val="bg1"/>
                </a:solidFill>
              </a:rPr>
              <a:t>fosters seamless communication</a:t>
            </a:r>
            <a:r>
              <a:rPr lang="en-IN" sz="3600" dirty="0">
                <a:solidFill>
                  <a:schemeClr val="bg1"/>
                </a:solidFill>
              </a:rPr>
              <a:t>, enabling </a:t>
            </a:r>
            <a:r>
              <a:rPr lang="en-IN" sz="3600" b="1" dirty="0">
                <a:solidFill>
                  <a:schemeClr val="bg1"/>
                </a:solidFill>
              </a:rPr>
              <a:t>dynamic</a:t>
            </a:r>
            <a:r>
              <a:rPr lang="en-IN" sz="3600" dirty="0">
                <a:solidFill>
                  <a:schemeClr val="bg1"/>
                </a:solidFill>
              </a:rPr>
              <a:t> </a:t>
            </a:r>
            <a:r>
              <a:rPr lang="en-IN" sz="3600" b="1" dirty="0">
                <a:solidFill>
                  <a:schemeClr val="bg1"/>
                </a:solidFill>
              </a:rPr>
              <a:t>networking</a:t>
            </a:r>
            <a:r>
              <a:rPr lang="en-IN" sz="3600" dirty="0">
                <a:solidFill>
                  <a:schemeClr val="bg1"/>
                </a:solidFill>
              </a:rPr>
              <a:t> and </a:t>
            </a:r>
            <a:r>
              <a:rPr lang="en-IN" sz="3600" b="1" dirty="0">
                <a:solidFill>
                  <a:schemeClr val="bg1"/>
                </a:solidFill>
              </a:rPr>
              <a:t>rapid information exchange</a:t>
            </a:r>
            <a:r>
              <a:rPr lang="en-IN" sz="3600" dirty="0">
                <a:solidFill>
                  <a:schemeClr val="bg1"/>
                </a:solidFill>
              </a:rPr>
              <a:t>. Users can see and follow the </a:t>
            </a:r>
            <a:r>
              <a:rPr lang="en-IN" sz="3600" b="1" dirty="0">
                <a:solidFill>
                  <a:schemeClr val="bg1"/>
                </a:solidFill>
              </a:rPr>
              <a:t>posts</a:t>
            </a:r>
            <a:r>
              <a:rPr lang="en-IN" sz="3600" dirty="0">
                <a:solidFill>
                  <a:schemeClr val="bg1"/>
                </a:solidFill>
              </a:rPr>
              <a:t> made by the other </a:t>
            </a:r>
            <a:r>
              <a:rPr lang="en-IN" sz="3600" b="1" dirty="0">
                <a:solidFill>
                  <a:schemeClr val="bg1"/>
                </a:solidFill>
              </a:rPr>
              <a:t>fellow users they follow</a:t>
            </a:r>
            <a:r>
              <a:rPr lang="en-IN" sz="3600" dirty="0">
                <a:solidFill>
                  <a:schemeClr val="bg1"/>
                </a:solidFill>
              </a:rPr>
              <a:t> in our platform regarding their </a:t>
            </a:r>
            <a:r>
              <a:rPr lang="en-IN" sz="3600" b="1" dirty="0">
                <a:solidFill>
                  <a:schemeClr val="bg1"/>
                </a:solidFill>
              </a:rPr>
              <a:t>business and work-culture</a:t>
            </a:r>
            <a:r>
              <a:rPr lang="en-IN" sz="3600" dirty="0">
                <a:solidFill>
                  <a:schemeClr val="bg1"/>
                </a:solidFill>
              </a:rPr>
              <a:t>. Our </a:t>
            </a:r>
            <a:r>
              <a:rPr lang="en-IN" sz="3600" b="1" dirty="0">
                <a:solidFill>
                  <a:schemeClr val="bg1"/>
                </a:solidFill>
              </a:rPr>
              <a:t>subscription model </a:t>
            </a:r>
            <a:r>
              <a:rPr lang="en-IN" sz="3600" dirty="0">
                <a:solidFill>
                  <a:schemeClr val="bg1"/>
                </a:solidFill>
              </a:rPr>
              <a:t>provides stable cash flow, allowing for continuous platform improvements. </a:t>
            </a:r>
            <a:r>
              <a:rPr lang="en-IN" sz="3600" dirty="0" err="1">
                <a:solidFill>
                  <a:schemeClr val="bg1"/>
                </a:solidFill>
              </a:rPr>
              <a:t>Startify's</a:t>
            </a:r>
            <a:r>
              <a:rPr lang="en-IN" sz="3600" dirty="0">
                <a:solidFill>
                  <a:schemeClr val="bg1"/>
                </a:solidFill>
              </a:rPr>
              <a:t> focus on value creation through s</a:t>
            </a:r>
            <a:r>
              <a:rPr lang="en-IN" sz="3600" b="1" dirty="0">
                <a:solidFill>
                  <a:schemeClr val="bg1"/>
                </a:solidFill>
              </a:rPr>
              <a:t>trategic</a:t>
            </a:r>
            <a:r>
              <a:rPr lang="en-IN" sz="3600" dirty="0">
                <a:solidFill>
                  <a:schemeClr val="bg1"/>
                </a:solidFill>
              </a:rPr>
              <a:t> </a:t>
            </a:r>
            <a:r>
              <a:rPr lang="en-IN" sz="3600" b="1" dirty="0">
                <a:solidFill>
                  <a:schemeClr val="bg1"/>
                </a:solidFill>
              </a:rPr>
              <a:t>partnerships</a:t>
            </a:r>
            <a:r>
              <a:rPr lang="en-IN" sz="3600" dirty="0">
                <a:solidFill>
                  <a:schemeClr val="bg1"/>
                </a:solidFill>
              </a:rPr>
              <a:t> and </a:t>
            </a:r>
            <a:r>
              <a:rPr lang="en-IN" sz="3600" b="1" dirty="0">
                <a:solidFill>
                  <a:schemeClr val="bg1"/>
                </a:solidFill>
              </a:rPr>
              <a:t>knowledge transfer</a:t>
            </a:r>
            <a:r>
              <a:rPr lang="en-IN" sz="3600" dirty="0">
                <a:solidFill>
                  <a:schemeClr val="bg1"/>
                </a:solidFill>
              </a:rPr>
              <a:t> positions it as a </a:t>
            </a:r>
            <a:r>
              <a:rPr lang="en-IN" sz="3600" b="1" dirty="0">
                <a:solidFill>
                  <a:schemeClr val="bg1"/>
                </a:solidFill>
              </a:rPr>
              <a:t>pivotal</a:t>
            </a:r>
            <a:r>
              <a:rPr lang="en-IN" sz="3600" dirty="0">
                <a:solidFill>
                  <a:schemeClr val="bg1"/>
                </a:solidFill>
              </a:rPr>
              <a:t> resource for </a:t>
            </a:r>
            <a:r>
              <a:rPr lang="en-IN" sz="3600" b="1" dirty="0">
                <a:solidFill>
                  <a:schemeClr val="bg1"/>
                </a:solidFill>
              </a:rPr>
              <a:t>startups</a:t>
            </a:r>
            <a:r>
              <a:rPr lang="en-IN" sz="3600" dirty="0">
                <a:solidFill>
                  <a:schemeClr val="bg1"/>
                </a:solidFill>
              </a:rPr>
              <a:t> aiming to </a:t>
            </a:r>
            <a:r>
              <a:rPr lang="en-IN" sz="3600" b="1" dirty="0">
                <a:solidFill>
                  <a:schemeClr val="bg1"/>
                </a:solidFill>
              </a:rPr>
              <a:t>scale</a:t>
            </a:r>
            <a:r>
              <a:rPr lang="en-IN" sz="3600" dirty="0">
                <a:solidFill>
                  <a:schemeClr val="bg1"/>
                </a:solidFill>
              </a:rPr>
              <a:t> and </a:t>
            </a:r>
            <a:r>
              <a:rPr lang="en-IN" sz="3600" b="1" dirty="0">
                <a:solidFill>
                  <a:schemeClr val="bg1"/>
                </a:solidFill>
              </a:rPr>
              <a:t>secure investment. </a:t>
            </a:r>
            <a:r>
              <a:rPr lang="en-IN" sz="3600" dirty="0">
                <a:solidFill>
                  <a:schemeClr val="bg1"/>
                </a:solidFill>
              </a:rPr>
              <a:t>Our platform intends to </a:t>
            </a:r>
            <a:r>
              <a:rPr lang="en-IN" sz="3600" b="1" dirty="0">
                <a:solidFill>
                  <a:schemeClr val="bg1"/>
                </a:solidFill>
              </a:rPr>
              <a:t>solve the problem</a:t>
            </a:r>
            <a:r>
              <a:rPr lang="en-IN" sz="3600" dirty="0">
                <a:solidFill>
                  <a:schemeClr val="bg1"/>
                </a:solidFill>
              </a:rPr>
              <a:t> for startups to </a:t>
            </a:r>
            <a:r>
              <a:rPr lang="en-IN" sz="3600" b="1" dirty="0">
                <a:solidFill>
                  <a:schemeClr val="bg1"/>
                </a:solidFill>
              </a:rPr>
              <a:t>grow and scale</a:t>
            </a:r>
            <a:r>
              <a:rPr lang="en-IN" sz="3600" dirty="0">
                <a:solidFill>
                  <a:schemeClr val="bg1"/>
                </a:solidFill>
              </a:rPr>
              <a:t> by providing them </a:t>
            </a:r>
            <a:r>
              <a:rPr lang="en-IN" sz="3600" b="1" dirty="0">
                <a:solidFill>
                  <a:schemeClr val="bg1"/>
                </a:solidFill>
              </a:rPr>
              <a:t>quality networks and business partnership</a:t>
            </a:r>
            <a:r>
              <a:rPr lang="en-IN" sz="3600" dirty="0">
                <a:solidFill>
                  <a:schemeClr val="bg1"/>
                </a:solidFill>
              </a:rPr>
              <a:t> opportunities</a:t>
            </a:r>
            <a:r>
              <a:rPr lang="en-IN" sz="3600" b="1" dirty="0">
                <a:solidFill>
                  <a:schemeClr val="bg1"/>
                </a:solidFill>
              </a:rPr>
              <a:t>.</a:t>
            </a:r>
            <a:endParaRPr lang="en-IN" sz="3600" dirty="0">
              <a:solidFill>
                <a:schemeClr val="bg1"/>
              </a:solidFill>
            </a:endParaRPr>
          </a:p>
          <a:p>
            <a:pPr algn="l">
              <a:lnSpc>
                <a:spcPts val="4399"/>
              </a:lnSpc>
            </a:pPr>
            <a:endParaRPr lang="en-US" sz="3999" dirty="0">
              <a:solidFill>
                <a:srgbClr val="FFFFFF"/>
              </a:solidFill>
              <a:latin typeface="Noto Serif Ethiopic Condensed Semi-Bold"/>
            </a:endParaRPr>
          </a:p>
        </p:txBody>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97726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0203251"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Tech Stack Used</a:t>
            </a:r>
          </a:p>
        </p:txBody>
      </p:sp>
      <p:sp>
        <p:nvSpPr>
          <p:cNvPr id="8" name="AutoShape 8"/>
          <p:cNvSpPr/>
          <p:nvPr/>
        </p:nvSpPr>
        <p:spPr>
          <a:xfrm>
            <a:off x="-63113" y="1468737"/>
            <a:ext cx="10742614"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524000" y="2065769"/>
            <a:ext cx="15239999" cy="7212231"/>
          </a:xfrm>
          <a:prstGeom prst="rect">
            <a:avLst/>
          </a:prstGeom>
        </p:spPr>
        <p:txBody>
          <a:bodyPr wrap="square" lIns="0" tIns="0" rIns="0" bIns="0" rtlCol="0" anchor="t">
            <a:spAutoFit/>
          </a:bodyPr>
          <a:lstStyle/>
          <a:p>
            <a:endParaRPr lang="en-IN" sz="3800" dirty="0">
              <a:solidFill>
                <a:schemeClr val="bg1"/>
              </a:solidFill>
            </a:endParaRPr>
          </a:p>
          <a:p>
            <a:r>
              <a:rPr lang="en-IN" sz="3800" dirty="0">
                <a:solidFill>
                  <a:schemeClr val="bg1"/>
                </a:solidFill>
              </a:rPr>
              <a:t>While building </a:t>
            </a:r>
            <a:r>
              <a:rPr lang="en-IN" sz="4100" b="1" dirty="0">
                <a:solidFill>
                  <a:schemeClr val="bg1"/>
                </a:solidFill>
              </a:rPr>
              <a:t>Startify</a:t>
            </a:r>
            <a:r>
              <a:rPr lang="en-IN" sz="3800" dirty="0">
                <a:solidFill>
                  <a:schemeClr val="bg1"/>
                </a:solidFill>
              </a:rPr>
              <a:t> the technologies and tech stack used are:</a:t>
            </a:r>
          </a:p>
          <a:p>
            <a:pPr lvl="0"/>
            <a:r>
              <a:rPr lang="en-IN" sz="4200" b="1" dirty="0">
                <a:solidFill>
                  <a:schemeClr val="bg1"/>
                </a:solidFill>
              </a:rPr>
              <a:t>Frontend</a:t>
            </a:r>
            <a:r>
              <a:rPr lang="en-IN" sz="4200" dirty="0">
                <a:solidFill>
                  <a:schemeClr val="bg1"/>
                </a:solidFill>
              </a:rPr>
              <a:t>:</a:t>
            </a:r>
          </a:p>
          <a:p>
            <a:r>
              <a:rPr lang="en-IN" sz="3800" dirty="0">
                <a:solidFill>
                  <a:schemeClr val="bg1"/>
                </a:solidFill>
              </a:rPr>
              <a:t>HTML, CSS, JS, Tailwind CSS, React.js </a:t>
            </a:r>
          </a:p>
          <a:p>
            <a:pPr lvl="0"/>
            <a:r>
              <a:rPr lang="en-IN" sz="4200" b="1" dirty="0">
                <a:solidFill>
                  <a:schemeClr val="bg1"/>
                </a:solidFill>
              </a:rPr>
              <a:t>Backend</a:t>
            </a:r>
            <a:r>
              <a:rPr lang="en-IN" sz="4200" dirty="0">
                <a:solidFill>
                  <a:schemeClr val="bg1"/>
                </a:solidFill>
              </a:rPr>
              <a:t>:</a:t>
            </a:r>
          </a:p>
          <a:p>
            <a:r>
              <a:rPr lang="en-IN" sz="3800" dirty="0">
                <a:solidFill>
                  <a:schemeClr val="bg1"/>
                </a:solidFill>
              </a:rPr>
              <a:t>Django, Django REST Frameworks (REST APIs), Chat Socket, SQLite Database/MYSQL, Joblib.</a:t>
            </a:r>
          </a:p>
          <a:p>
            <a:pPr lvl="0"/>
            <a:r>
              <a:rPr lang="en-IN" sz="4200" b="1" dirty="0">
                <a:solidFill>
                  <a:schemeClr val="bg1"/>
                </a:solidFill>
              </a:rPr>
              <a:t>AI/ML:</a:t>
            </a:r>
            <a:endParaRPr lang="en-IN" sz="4200" dirty="0">
              <a:solidFill>
                <a:schemeClr val="bg1"/>
              </a:solidFill>
            </a:endParaRPr>
          </a:p>
          <a:p>
            <a:r>
              <a:rPr lang="en-IN" sz="3800" dirty="0">
                <a:solidFill>
                  <a:schemeClr val="bg1"/>
                </a:solidFill>
              </a:rPr>
              <a:t>Classification and Regression based ML Models – for suggestions and AI backed features, Jupyter Notebook, Image Processing (by OpenCV), NLP – for not suitable/harmful text content detection in platform.</a:t>
            </a:r>
          </a:p>
          <a:p>
            <a:pPr algn="l">
              <a:lnSpc>
                <a:spcPts val="4399"/>
              </a:lnSpc>
            </a:pPr>
            <a:endParaRPr lang="en-US" sz="3999" dirty="0">
              <a:solidFill>
                <a:srgbClr val="FFFFFF"/>
              </a:solidFill>
              <a:latin typeface="Noto Serif Ethiopic Condensed Semi-Bold"/>
            </a:endParaRPr>
          </a:p>
        </p:txBody>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 y="7002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US" dirty="0"/>
          </a:p>
        </p:txBody>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1594283"/>
          </a:xfrm>
          <a:prstGeom prst="rect">
            <a:avLst/>
          </a:prstGeom>
        </p:spPr>
        <p:txBody>
          <a:bodyPr lIns="0" tIns="0" rIns="0" bIns="0" rtlCol="0" anchor="t">
            <a:spAutoFit/>
          </a:bodyPr>
          <a:lstStyle/>
          <a:p>
            <a:pPr algn="l">
              <a:lnSpc>
                <a:spcPts val="14400"/>
              </a:lnSpc>
            </a:pPr>
            <a:r>
              <a:rPr lang="en-US" sz="6000" dirty="0">
                <a:solidFill>
                  <a:srgbClr val="FFFFFF"/>
                </a:solidFill>
                <a:latin typeface="Copperplate Gothic 29 BC Bold"/>
              </a:rPr>
              <a:t>Target Audience</a:t>
            </a:r>
          </a:p>
        </p:txBody>
      </p:sp>
      <p:sp>
        <p:nvSpPr>
          <p:cNvPr id="8" name="AutoShape 8"/>
          <p:cNvSpPr/>
          <p:nvPr/>
        </p:nvSpPr>
        <p:spPr>
          <a:xfrm flipV="1">
            <a:off x="0" y="1468736"/>
            <a:ext cx="10824731" cy="61553"/>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
        <p:nvSpPr>
          <p:cNvPr id="13" name="TextBox 12">
            <a:extLst>
              <a:ext uri="{FF2B5EF4-FFF2-40B4-BE49-F238E27FC236}">
                <a16:creationId xmlns:a16="http://schemas.microsoft.com/office/drawing/2014/main" id="{00C30E1A-9057-457C-B244-DE0AAA769D7E}"/>
              </a:ext>
            </a:extLst>
          </p:cNvPr>
          <p:cNvSpPr txBox="1"/>
          <p:nvPr/>
        </p:nvSpPr>
        <p:spPr>
          <a:xfrm>
            <a:off x="1447800" y="2857499"/>
            <a:ext cx="14935199" cy="369332"/>
          </a:xfrm>
          <a:prstGeom prst="rect">
            <a:avLst/>
          </a:prstGeom>
          <a:noFill/>
        </p:spPr>
        <p:txBody>
          <a:bodyPr wrap="square" rtlCol="0">
            <a:spAutoFit/>
          </a:bodyPr>
          <a:lstStyle/>
          <a:p>
            <a:r>
              <a:rPr lang="en-US" dirty="0"/>
              <a:t>Th</a:t>
            </a:r>
          </a:p>
        </p:txBody>
      </p:sp>
      <p:sp>
        <p:nvSpPr>
          <p:cNvPr id="14" name="TextBox 13">
            <a:extLst>
              <a:ext uri="{FF2B5EF4-FFF2-40B4-BE49-F238E27FC236}">
                <a16:creationId xmlns:a16="http://schemas.microsoft.com/office/drawing/2014/main" id="{25C82636-2C42-44B3-821A-C7152BC920B9}"/>
              </a:ext>
            </a:extLst>
          </p:cNvPr>
          <p:cNvSpPr txBox="1"/>
          <p:nvPr/>
        </p:nvSpPr>
        <p:spPr>
          <a:xfrm>
            <a:off x="1447800" y="2552700"/>
            <a:ext cx="15716250" cy="6863417"/>
          </a:xfrm>
          <a:prstGeom prst="rect">
            <a:avLst/>
          </a:prstGeom>
          <a:noFill/>
        </p:spPr>
        <p:txBody>
          <a:bodyPr wrap="square" rtlCol="0">
            <a:spAutoFit/>
          </a:bodyPr>
          <a:lstStyle/>
          <a:p>
            <a:r>
              <a:rPr lang="en-US" sz="4400" dirty="0">
                <a:solidFill>
                  <a:schemeClr val="bg1">
                    <a:lumMod val="95000"/>
                  </a:schemeClr>
                </a:solidFill>
              </a:rPr>
              <a:t>The target audience of startup-focused social media platforms typically includes:- Entrepreneurs and founders looking for resources, support, and networking opportunities- Investors seeking promising startup ventures to invest in- Professionals interested in joining startup teams or providing services to startups (e.g., developers, marketers, designers)- Startup enthusiasts and individuals interested in entrepreneurship and innovation- Incubators, accelerators, and startup support organizations offering guidance and resources- Potential customers or users of startup products or services, depending on the platform's focus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2066925"/>
          </a:xfrm>
          <a:prstGeom prst="rect">
            <a:avLst/>
          </a:prstGeom>
        </p:spPr>
        <p:txBody>
          <a:bodyPr lIns="0" tIns="0" rIns="0" bIns="0" rtlCol="0" anchor="t">
            <a:spAutoFit/>
          </a:bodyPr>
          <a:lstStyle/>
          <a:p>
            <a:pPr algn="l">
              <a:lnSpc>
                <a:spcPts val="14400"/>
              </a:lnSpc>
            </a:pPr>
            <a:r>
              <a:rPr lang="en-US" sz="12000">
                <a:solidFill>
                  <a:srgbClr val="FFFFFF"/>
                </a:solidFill>
                <a:latin typeface="Copperplate Gothic 29 BC Bold"/>
              </a:rPr>
              <a:t>Future Scope</a:t>
            </a:r>
          </a:p>
        </p:txBody>
      </p:sp>
      <p:sp>
        <p:nvSpPr>
          <p:cNvPr id="8" name="AutoShape 8"/>
          <p:cNvSpPr/>
          <p:nvPr/>
        </p:nvSpPr>
        <p:spPr>
          <a:xfrm>
            <a:off x="0" y="1468737"/>
            <a:ext cx="8921024"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316514" y="2065768"/>
            <a:ext cx="15676081" cy="7302640"/>
          </a:xfrm>
          <a:prstGeom prst="rect">
            <a:avLst/>
          </a:prstGeom>
        </p:spPr>
        <p:txBody>
          <a:bodyPr wrap="square" lIns="0" tIns="0" rIns="0" bIns="0" rtlCol="0" anchor="t">
            <a:spAutoFit/>
          </a:bodyPr>
          <a:lstStyle/>
          <a:p>
            <a:pPr>
              <a:lnSpc>
                <a:spcPts val="4399"/>
              </a:lnSpc>
            </a:pPr>
            <a:r>
              <a:rPr lang="en-US" sz="3200" dirty="0">
                <a:solidFill>
                  <a:srgbClr val="FFFFFF"/>
                </a:solidFill>
                <a:latin typeface="+mj-lt"/>
              </a:rPr>
              <a:t>1. Enhanced Networking: Improved algorithms for connecting startup founders, investors, and mentors.</a:t>
            </a:r>
          </a:p>
          <a:p>
            <a:pPr>
              <a:lnSpc>
                <a:spcPts val="4399"/>
              </a:lnSpc>
            </a:pPr>
            <a:r>
              <a:rPr lang="en-US" sz="3200" dirty="0">
                <a:solidFill>
                  <a:srgbClr val="FFFFFF"/>
                </a:solidFill>
                <a:latin typeface="+mj-lt"/>
              </a:rPr>
              <a:t>2. AI-Driven Insights: Machine learning for personalized mentorship and investment recommendations.</a:t>
            </a:r>
          </a:p>
          <a:p>
            <a:pPr>
              <a:lnSpc>
                <a:spcPts val="4399"/>
              </a:lnSpc>
            </a:pPr>
            <a:r>
              <a:rPr lang="en-US" sz="3200" dirty="0">
                <a:solidFill>
                  <a:srgbClr val="FFFFFF"/>
                </a:solidFill>
                <a:latin typeface="+mj-lt"/>
              </a:rPr>
              <a:t>3. Cross-Platform Integration: Integration with productivity and project management tools for seamless workflow.</a:t>
            </a:r>
          </a:p>
          <a:p>
            <a:pPr>
              <a:lnSpc>
                <a:spcPts val="4399"/>
              </a:lnSpc>
            </a:pPr>
            <a:r>
              <a:rPr lang="en-US" sz="3200" dirty="0">
                <a:solidFill>
                  <a:srgbClr val="FFFFFF"/>
                </a:solidFill>
                <a:latin typeface="+mj-lt"/>
              </a:rPr>
              <a:t>4. Global Collaboration: Tools that enable real-time global collaboration among startups.</a:t>
            </a:r>
          </a:p>
          <a:p>
            <a:pPr>
              <a:lnSpc>
                <a:spcPts val="4399"/>
              </a:lnSpc>
            </a:pPr>
            <a:r>
              <a:rPr lang="en-US" sz="3200" dirty="0">
                <a:solidFill>
                  <a:srgbClr val="FFFFFF"/>
                </a:solidFill>
                <a:latin typeface="+mj-lt"/>
              </a:rPr>
              <a:t>5. Diverse Resource Libraries: Expanding access to startup-focused resources and educational content.</a:t>
            </a:r>
          </a:p>
          <a:p>
            <a:pPr>
              <a:lnSpc>
                <a:spcPts val="4399"/>
              </a:lnSpc>
            </a:pPr>
            <a:r>
              <a:rPr lang="en-US" sz="3200" dirty="0">
                <a:solidFill>
                  <a:srgbClr val="FFFFFF"/>
                </a:solidFill>
                <a:latin typeface="+mj-lt"/>
              </a:rPr>
              <a:t>6. Gamification and Incentives: Incorporating elements to encourage engagement and innovation.</a:t>
            </a:r>
          </a:p>
          <a:p>
            <a:pPr>
              <a:lnSpc>
                <a:spcPts val="4399"/>
              </a:lnSpc>
            </a:pPr>
            <a:r>
              <a:rPr lang="en-US" sz="3200" dirty="0">
                <a:solidFill>
                  <a:srgbClr val="FFFFFF"/>
                </a:solidFill>
                <a:latin typeface="+mj-lt"/>
              </a:rPr>
              <a:t>7. Blockchain and Security: Secure data and transaction systems for funding and collaborations.</a:t>
            </a:r>
          </a:p>
        </p:txBody>
      </p:sp>
      <p:sp>
        <p:nvSpPr>
          <p:cNvPr id="12" name="Freeform 12"/>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64309"/>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US" dirty="0"/>
          </a:p>
        </p:txBody>
      </p:sp>
      <p:sp>
        <p:nvSpPr>
          <p:cNvPr id="3" name="AutoShape 3"/>
          <p:cNvSpPr/>
          <p:nvPr/>
        </p:nvSpPr>
        <p:spPr>
          <a:xfrm flipV="1">
            <a:off x="6688051" y="9560841"/>
            <a:ext cx="10571249" cy="49884"/>
          </a:xfrm>
          <a:prstGeom prst="line">
            <a:avLst/>
          </a:prstGeom>
          <a:ln w="95250" cap="flat">
            <a:solidFill>
              <a:srgbClr val="FFFFFF"/>
            </a:solidFill>
            <a:prstDash val="solid"/>
            <a:headEnd type="none" w="sm" len="sm"/>
            <a:tailEnd type="none" w="sm" len="sm"/>
          </a:ln>
        </p:spPr>
      </p:sp>
      <p:sp>
        <p:nvSpPr>
          <p:cNvPr id="4" name="AutoShape 4"/>
          <p:cNvSpPr/>
          <p:nvPr/>
        </p:nvSpPr>
        <p:spPr>
          <a:xfrm flipV="1">
            <a:off x="17211675" y="1828800"/>
            <a:ext cx="0" cy="7781925"/>
          </a:xfrm>
          <a:prstGeom prst="line">
            <a:avLst/>
          </a:prstGeom>
          <a:ln w="95250" cap="flat">
            <a:solidFill>
              <a:srgbClr val="FFFFFF"/>
            </a:solidFill>
            <a:prstDash val="solid"/>
            <a:headEnd type="none" w="sm" len="sm"/>
            <a:tailEnd type="none" w="sm" len="sm"/>
          </a:ln>
        </p:spPr>
      </p:sp>
      <p:sp>
        <p:nvSpPr>
          <p:cNvPr id="5" name="AutoShape 5"/>
          <p:cNvSpPr/>
          <p:nvPr/>
        </p:nvSpPr>
        <p:spPr>
          <a:xfrm flipH="1" flipV="1">
            <a:off x="1076325" y="1828800"/>
            <a:ext cx="0" cy="7781925"/>
          </a:xfrm>
          <a:prstGeom prst="line">
            <a:avLst/>
          </a:prstGeom>
          <a:ln w="95250" cap="flat">
            <a:solidFill>
              <a:srgbClr val="FFFFFF"/>
            </a:solidFill>
            <a:prstDash val="solid"/>
            <a:headEnd type="none" w="sm" len="sm"/>
            <a:tailEnd type="none" w="sm" len="sm"/>
          </a:ln>
        </p:spPr>
      </p:sp>
      <p:sp>
        <p:nvSpPr>
          <p:cNvPr id="6" name="AutoShape 6"/>
          <p:cNvSpPr/>
          <p:nvPr/>
        </p:nvSpPr>
        <p:spPr>
          <a:xfrm>
            <a:off x="1028700" y="1876425"/>
            <a:ext cx="10163263" cy="0"/>
          </a:xfrm>
          <a:prstGeom prst="line">
            <a:avLst/>
          </a:prstGeom>
          <a:ln w="95250" cap="flat">
            <a:solidFill>
              <a:srgbClr val="FFFFFF"/>
            </a:solidFill>
            <a:prstDash val="solid"/>
            <a:headEnd type="none" w="sm" len="sm"/>
            <a:tailEnd type="none" w="sm" len="sm"/>
          </a:ln>
        </p:spPr>
      </p:sp>
      <p:sp>
        <p:nvSpPr>
          <p:cNvPr id="7" name="TextBox 7"/>
          <p:cNvSpPr txBox="1"/>
          <p:nvPr/>
        </p:nvSpPr>
        <p:spPr>
          <a:xfrm>
            <a:off x="476250" y="-238125"/>
            <a:ext cx="12804089" cy="1846659"/>
          </a:xfrm>
          <a:prstGeom prst="rect">
            <a:avLst/>
          </a:prstGeom>
        </p:spPr>
        <p:txBody>
          <a:bodyPr lIns="0" tIns="0" rIns="0" bIns="0" rtlCol="0" anchor="t">
            <a:spAutoFit/>
          </a:bodyPr>
          <a:lstStyle/>
          <a:p>
            <a:pPr algn="l">
              <a:lnSpc>
                <a:spcPts val="14400"/>
              </a:lnSpc>
            </a:pPr>
            <a:r>
              <a:rPr lang="en-US" sz="12000" dirty="0">
                <a:solidFill>
                  <a:srgbClr val="FFFFFF"/>
                </a:solidFill>
                <a:latin typeface="Copperplate Gothic 29 BC Bold"/>
              </a:rPr>
              <a:t>Uniqueness</a:t>
            </a:r>
          </a:p>
        </p:txBody>
      </p:sp>
      <p:sp>
        <p:nvSpPr>
          <p:cNvPr id="8" name="AutoShape 8"/>
          <p:cNvSpPr/>
          <p:nvPr/>
        </p:nvSpPr>
        <p:spPr>
          <a:xfrm>
            <a:off x="0" y="1468737"/>
            <a:ext cx="11160806" cy="0"/>
          </a:xfrm>
          <a:prstGeom prst="line">
            <a:avLst/>
          </a:prstGeom>
          <a:ln w="57150" cap="flat">
            <a:solidFill>
              <a:srgbClr val="FFFFFF"/>
            </a:solidFill>
            <a:prstDash val="solid"/>
            <a:headEnd type="none" w="sm" len="sm"/>
            <a:tailEnd type="diamond" w="lg" len="lg"/>
          </a:ln>
        </p:spPr>
      </p:sp>
      <p:sp>
        <p:nvSpPr>
          <p:cNvPr id="9" name="Freeform 9"/>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flipH="1">
            <a:off x="10972800" y="1652397"/>
            <a:ext cx="7315200" cy="448056"/>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316514" y="2065769"/>
            <a:ext cx="7404485" cy="565150"/>
          </a:xfrm>
          <a:prstGeom prst="rect">
            <a:avLst/>
          </a:prstGeom>
        </p:spPr>
        <p:txBody>
          <a:bodyPr lIns="0" tIns="0" rIns="0" bIns="0" rtlCol="0" anchor="t">
            <a:spAutoFit/>
          </a:bodyPr>
          <a:lstStyle/>
          <a:p>
            <a:pPr algn="l">
              <a:lnSpc>
                <a:spcPts val="4399"/>
              </a:lnSpc>
            </a:pPr>
            <a:endParaRPr lang="en-US" sz="3999" dirty="0">
              <a:solidFill>
                <a:srgbClr val="FFFFFF"/>
              </a:solidFill>
              <a:latin typeface="Noto Serif Ethiopic Condensed Semi-Bold"/>
            </a:endParaRPr>
          </a:p>
        </p:txBody>
      </p:sp>
      <p:sp>
        <p:nvSpPr>
          <p:cNvPr id="12" name="TextBox 12"/>
          <p:cNvSpPr txBox="1"/>
          <p:nvPr/>
        </p:nvSpPr>
        <p:spPr>
          <a:xfrm>
            <a:off x="11160806" y="1030587"/>
            <a:ext cx="2172990" cy="676275"/>
          </a:xfrm>
          <a:prstGeom prst="rect">
            <a:avLst/>
          </a:prstGeom>
        </p:spPr>
        <p:txBody>
          <a:bodyPr lIns="0" tIns="0" rIns="0" bIns="0" rtlCol="0" anchor="t">
            <a:spAutoFit/>
          </a:bodyPr>
          <a:lstStyle/>
          <a:p>
            <a:pPr algn="ctr">
              <a:lnSpc>
                <a:spcPts val="4799"/>
              </a:lnSpc>
              <a:spcBef>
                <a:spcPct val="0"/>
              </a:spcBef>
            </a:pPr>
            <a:r>
              <a:rPr lang="en-US" sz="3999">
                <a:solidFill>
                  <a:srgbClr val="FFFFFF"/>
                </a:solidFill>
                <a:latin typeface="Copperplate Gothic 29 BC Bold"/>
              </a:rPr>
              <a:t>(Optional)</a:t>
            </a:r>
          </a:p>
        </p:txBody>
      </p:sp>
      <p:sp>
        <p:nvSpPr>
          <p:cNvPr id="13" name="Freeform 13"/>
          <p:cNvSpPr/>
          <p:nvPr/>
        </p:nvSpPr>
        <p:spPr>
          <a:xfrm>
            <a:off x="15129878" y="64309"/>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5"/>
            <a:stretch>
              <a:fillRect l="-1696" t="-55485" r="-7210" b="-57141"/>
            </a:stretch>
          </a:blipFill>
        </p:spPr>
      </p:sp>
      <p:sp>
        <p:nvSpPr>
          <p:cNvPr id="14" name="TextBox 13">
            <a:extLst>
              <a:ext uri="{FF2B5EF4-FFF2-40B4-BE49-F238E27FC236}">
                <a16:creationId xmlns:a16="http://schemas.microsoft.com/office/drawing/2014/main" id="{D7C46511-EBBA-4351-A171-96564AA9E617}"/>
              </a:ext>
            </a:extLst>
          </p:cNvPr>
          <p:cNvSpPr txBox="1"/>
          <p:nvPr/>
        </p:nvSpPr>
        <p:spPr>
          <a:xfrm>
            <a:off x="1888042" y="2908206"/>
            <a:ext cx="14782797" cy="5509200"/>
          </a:xfrm>
          <a:prstGeom prst="rect">
            <a:avLst/>
          </a:prstGeom>
          <a:noFill/>
        </p:spPr>
        <p:txBody>
          <a:bodyPr wrap="square" rtlCol="0">
            <a:spAutoFit/>
          </a:bodyPr>
          <a:lstStyle/>
          <a:p>
            <a:pPr marL="285750" indent="-285750">
              <a:buFont typeface="Arial" panose="020B0604020202020204" pitchFamily="34" charset="0"/>
              <a:buChar char="•"/>
            </a:pPr>
            <a:r>
              <a:rPr lang="en-US" sz="4400" dirty="0">
                <a:solidFill>
                  <a:schemeClr val="bg1">
                    <a:lumMod val="95000"/>
                  </a:schemeClr>
                </a:solidFill>
              </a:rPr>
              <a:t>Personalized Startup specific social platform</a:t>
            </a:r>
          </a:p>
          <a:p>
            <a:pPr marL="285750" indent="-285750">
              <a:buFont typeface="Arial" panose="020B0604020202020204" pitchFamily="34" charset="0"/>
              <a:buChar char="•"/>
            </a:pPr>
            <a:r>
              <a:rPr lang="en-US" sz="4400" dirty="0">
                <a:solidFill>
                  <a:schemeClr val="bg1">
                    <a:lumMod val="95000"/>
                  </a:schemeClr>
                </a:solidFill>
              </a:rPr>
              <a:t>Mentorship and guidance on AI suggestions</a:t>
            </a:r>
          </a:p>
          <a:p>
            <a:pPr marL="285750" indent="-285750">
              <a:buFont typeface="Arial" panose="020B0604020202020204" pitchFamily="34" charset="0"/>
              <a:buChar char="•"/>
            </a:pPr>
            <a:r>
              <a:rPr lang="en-US" sz="4400" dirty="0">
                <a:solidFill>
                  <a:schemeClr val="bg1">
                    <a:lumMod val="95000"/>
                  </a:schemeClr>
                </a:solidFill>
              </a:rPr>
              <a:t>Easy UI/UX of the software</a:t>
            </a:r>
          </a:p>
          <a:p>
            <a:pPr marL="285750" indent="-285750">
              <a:buFont typeface="Arial" panose="020B0604020202020204" pitchFamily="34" charset="0"/>
              <a:buChar char="•"/>
            </a:pPr>
            <a:r>
              <a:rPr lang="en-US" sz="4400" dirty="0">
                <a:solidFill>
                  <a:schemeClr val="bg1">
                    <a:lumMod val="95000"/>
                  </a:schemeClr>
                </a:solidFill>
              </a:rPr>
              <a:t>Plethora of startup related resources</a:t>
            </a:r>
          </a:p>
          <a:p>
            <a:pPr marL="285750" indent="-285750">
              <a:buFont typeface="Arial" panose="020B0604020202020204" pitchFamily="34" charset="0"/>
              <a:buChar char="•"/>
            </a:pPr>
            <a:r>
              <a:rPr lang="en-US" sz="4400" dirty="0">
                <a:solidFill>
                  <a:schemeClr val="bg1">
                    <a:lumMod val="95000"/>
                  </a:schemeClr>
                </a:solidFill>
              </a:rPr>
              <a:t>Lower Cost in comparison to other platforms</a:t>
            </a:r>
          </a:p>
          <a:p>
            <a:pPr marL="285750" indent="-285750">
              <a:buFont typeface="Arial" panose="020B0604020202020204" pitchFamily="34" charset="0"/>
              <a:buChar char="•"/>
            </a:pPr>
            <a:r>
              <a:rPr lang="en-US" sz="4400" dirty="0">
                <a:solidFill>
                  <a:schemeClr val="bg1">
                    <a:lumMod val="95000"/>
                  </a:schemeClr>
                </a:solidFill>
              </a:rPr>
              <a:t>Specialized Chat feature for interest oriented people and business partners</a:t>
            </a:r>
          </a:p>
          <a:p>
            <a:pPr marL="285750" indent="-285750">
              <a:buFont typeface="Arial" panose="020B0604020202020204" pitchFamily="34" charset="0"/>
              <a:buChar char="•"/>
            </a:pPr>
            <a:endParaRPr lang="en-US" sz="4400" dirty="0">
              <a:solidFill>
                <a:schemeClr val="bg1">
                  <a:lumMod val="9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83B03D0A-67BD-459A-BFAC-E5C95F3A54F9}"/>
              </a:ext>
            </a:extLst>
          </p:cNvPr>
          <p:cNvSpPr/>
          <p:nvPr/>
        </p:nvSpPr>
        <p:spPr>
          <a:xfrm>
            <a:off x="-213360" y="-15240"/>
            <a:ext cx="18516600" cy="1029462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a:endParaRPr lang="en-US" dirty="0"/>
          </a:p>
        </p:txBody>
      </p:sp>
      <p:sp>
        <p:nvSpPr>
          <p:cNvPr id="3" name="AutoShape 6">
            <a:extLst>
              <a:ext uri="{FF2B5EF4-FFF2-40B4-BE49-F238E27FC236}">
                <a16:creationId xmlns:a16="http://schemas.microsoft.com/office/drawing/2014/main" id="{429C79BE-011E-4511-9D56-445C3F60478D}"/>
              </a:ext>
            </a:extLst>
          </p:cNvPr>
          <p:cNvSpPr/>
          <p:nvPr/>
        </p:nvSpPr>
        <p:spPr>
          <a:xfrm>
            <a:off x="381000" y="1943100"/>
            <a:ext cx="10163263" cy="0"/>
          </a:xfrm>
          <a:prstGeom prst="line">
            <a:avLst/>
          </a:prstGeom>
          <a:ln w="95250" cap="flat">
            <a:solidFill>
              <a:srgbClr val="FFFFFF"/>
            </a:solidFill>
            <a:prstDash val="solid"/>
            <a:headEnd type="none" w="sm" len="sm"/>
            <a:tailEnd type="none" w="sm" len="sm"/>
          </a:ln>
        </p:spPr>
      </p:sp>
      <p:sp>
        <p:nvSpPr>
          <p:cNvPr id="4" name="AutoShape 4">
            <a:extLst>
              <a:ext uri="{FF2B5EF4-FFF2-40B4-BE49-F238E27FC236}">
                <a16:creationId xmlns:a16="http://schemas.microsoft.com/office/drawing/2014/main" id="{AC34B1B6-573C-427E-BBA9-51EC866B65BD}"/>
              </a:ext>
            </a:extLst>
          </p:cNvPr>
          <p:cNvSpPr/>
          <p:nvPr/>
        </p:nvSpPr>
        <p:spPr>
          <a:xfrm flipV="1">
            <a:off x="17596117" y="1803858"/>
            <a:ext cx="0" cy="7781925"/>
          </a:xfrm>
          <a:prstGeom prst="line">
            <a:avLst/>
          </a:prstGeom>
          <a:ln w="95250" cap="flat">
            <a:solidFill>
              <a:srgbClr val="FFFFFF"/>
            </a:solidFill>
            <a:prstDash val="solid"/>
            <a:headEnd type="none" w="sm" len="sm"/>
            <a:tailEnd type="none" w="sm" len="sm"/>
          </a:ln>
        </p:spPr>
      </p:sp>
      <p:sp>
        <p:nvSpPr>
          <p:cNvPr id="5" name="AutoShape 3">
            <a:extLst>
              <a:ext uri="{FF2B5EF4-FFF2-40B4-BE49-F238E27FC236}">
                <a16:creationId xmlns:a16="http://schemas.microsoft.com/office/drawing/2014/main" id="{5A616992-387A-41C0-AAA2-2A009A18E94E}"/>
              </a:ext>
            </a:extLst>
          </p:cNvPr>
          <p:cNvSpPr/>
          <p:nvPr/>
        </p:nvSpPr>
        <p:spPr>
          <a:xfrm flipV="1">
            <a:off x="7315200" y="9585783"/>
            <a:ext cx="10320922" cy="0"/>
          </a:xfrm>
          <a:prstGeom prst="line">
            <a:avLst/>
          </a:prstGeom>
          <a:ln w="95250" cap="flat">
            <a:solidFill>
              <a:srgbClr val="FFFFFF"/>
            </a:solidFill>
            <a:prstDash val="solid"/>
            <a:headEnd type="none" w="sm" len="sm"/>
            <a:tailEnd type="none" w="sm" len="sm"/>
          </a:ln>
        </p:spPr>
      </p:sp>
      <p:sp>
        <p:nvSpPr>
          <p:cNvPr id="6" name="Freeform 13">
            <a:extLst>
              <a:ext uri="{FF2B5EF4-FFF2-40B4-BE49-F238E27FC236}">
                <a16:creationId xmlns:a16="http://schemas.microsoft.com/office/drawing/2014/main" id="{D08DB172-B2C0-496D-96FF-0FAD30025305}"/>
              </a:ext>
            </a:extLst>
          </p:cNvPr>
          <p:cNvSpPr/>
          <p:nvPr/>
        </p:nvSpPr>
        <p:spPr>
          <a:xfrm>
            <a:off x="14554200" y="-15240"/>
            <a:ext cx="3081922" cy="1578563"/>
          </a:xfrm>
          <a:custGeom>
            <a:avLst/>
            <a:gdLst/>
            <a:ahLst/>
            <a:cxnLst/>
            <a:rect l="l" t="t" r="r" b="b"/>
            <a:pathLst>
              <a:path w="3081922" h="1578563">
                <a:moveTo>
                  <a:pt x="0" y="0"/>
                </a:moveTo>
                <a:lnTo>
                  <a:pt x="3081922" y="0"/>
                </a:lnTo>
                <a:lnTo>
                  <a:pt x="3081922" y="1578563"/>
                </a:lnTo>
                <a:lnTo>
                  <a:pt x="0" y="1578563"/>
                </a:lnTo>
                <a:lnTo>
                  <a:pt x="0" y="0"/>
                </a:lnTo>
                <a:close/>
              </a:path>
            </a:pathLst>
          </a:custGeom>
          <a:blipFill>
            <a:blip r:embed="rId3"/>
            <a:stretch>
              <a:fillRect l="-1696" t="-55485" r="-7210" b="-57141"/>
            </a:stretch>
          </a:blipFill>
        </p:spPr>
      </p:sp>
      <p:sp>
        <p:nvSpPr>
          <p:cNvPr id="7" name="Freeform 10">
            <a:extLst>
              <a:ext uri="{FF2B5EF4-FFF2-40B4-BE49-F238E27FC236}">
                <a16:creationId xmlns:a16="http://schemas.microsoft.com/office/drawing/2014/main" id="{E5DB5494-561A-49FB-84B3-8A24083B6890}"/>
              </a:ext>
            </a:extLst>
          </p:cNvPr>
          <p:cNvSpPr/>
          <p:nvPr/>
        </p:nvSpPr>
        <p:spPr>
          <a:xfrm flipH="1">
            <a:off x="10881080" y="1647942"/>
            <a:ext cx="6581643" cy="468937"/>
          </a:xfrm>
          <a:custGeom>
            <a:avLst/>
            <a:gdLst/>
            <a:ahLst/>
            <a:cxnLst/>
            <a:rect l="l" t="t" r="r" b="b"/>
            <a:pathLst>
              <a:path w="7315200" h="448056">
                <a:moveTo>
                  <a:pt x="7315200" y="0"/>
                </a:moveTo>
                <a:lnTo>
                  <a:pt x="0" y="0"/>
                </a:lnTo>
                <a:lnTo>
                  <a:pt x="0" y="448056"/>
                </a:lnTo>
                <a:lnTo>
                  <a:pt x="7315200" y="448056"/>
                </a:lnTo>
                <a:lnTo>
                  <a:pt x="731520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9">
            <a:extLst>
              <a:ext uri="{FF2B5EF4-FFF2-40B4-BE49-F238E27FC236}">
                <a16:creationId xmlns:a16="http://schemas.microsoft.com/office/drawing/2014/main" id="{A017ACB0-8EC0-401C-838B-D3AF7C359694}"/>
              </a:ext>
            </a:extLst>
          </p:cNvPr>
          <p:cNvSpPr/>
          <p:nvPr/>
        </p:nvSpPr>
        <p:spPr>
          <a:xfrm>
            <a:off x="0" y="9386697"/>
            <a:ext cx="7315200" cy="448056"/>
          </a:xfrm>
          <a:custGeom>
            <a:avLst/>
            <a:gdLst/>
            <a:ahLst/>
            <a:cxnLst/>
            <a:rect l="l" t="t" r="r" b="b"/>
            <a:pathLst>
              <a:path w="7315200" h="448056">
                <a:moveTo>
                  <a:pt x="0" y="0"/>
                </a:moveTo>
                <a:lnTo>
                  <a:pt x="7315200" y="0"/>
                </a:lnTo>
                <a:lnTo>
                  <a:pt x="7315200" y="448056"/>
                </a:lnTo>
                <a:lnTo>
                  <a:pt x="0" y="4480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1">
            <a:extLst>
              <a:ext uri="{FF2B5EF4-FFF2-40B4-BE49-F238E27FC236}">
                <a16:creationId xmlns:a16="http://schemas.microsoft.com/office/drawing/2014/main" id="{384FE775-134F-42E2-A6F7-9B5D80C99439}"/>
              </a:ext>
            </a:extLst>
          </p:cNvPr>
          <p:cNvSpPr txBox="1"/>
          <p:nvPr/>
        </p:nvSpPr>
        <p:spPr>
          <a:xfrm>
            <a:off x="651878" y="452247"/>
            <a:ext cx="8720722" cy="1107996"/>
          </a:xfrm>
          <a:prstGeom prst="rect">
            <a:avLst/>
          </a:prstGeom>
          <a:noFill/>
        </p:spPr>
        <p:txBody>
          <a:bodyPr wrap="square" rtlCol="0">
            <a:spAutoFit/>
          </a:bodyPr>
          <a:lstStyle/>
          <a:p>
            <a:r>
              <a:rPr lang="en-US" sz="6600" b="1" dirty="0">
                <a:solidFill>
                  <a:schemeClr val="bg1">
                    <a:lumMod val="95000"/>
                  </a:schemeClr>
                </a:solidFill>
              </a:rPr>
              <a:t>Competitor Analysis</a:t>
            </a:r>
          </a:p>
        </p:txBody>
      </p:sp>
      <p:sp>
        <p:nvSpPr>
          <p:cNvPr id="13" name="TextBox 12">
            <a:extLst>
              <a:ext uri="{FF2B5EF4-FFF2-40B4-BE49-F238E27FC236}">
                <a16:creationId xmlns:a16="http://schemas.microsoft.com/office/drawing/2014/main" id="{88F51F6A-2FFC-4161-9690-679BBE49D04A}"/>
              </a:ext>
            </a:extLst>
          </p:cNvPr>
          <p:cNvSpPr txBox="1"/>
          <p:nvPr/>
        </p:nvSpPr>
        <p:spPr>
          <a:xfrm>
            <a:off x="825277" y="2476500"/>
            <a:ext cx="15633916" cy="7417415"/>
          </a:xfrm>
          <a:prstGeom prst="rect">
            <a:avLst/>
          </a:prstGeom>
          <a:noFill/>
        </p:spPr>
        <p:txBody>
          <a:bodyPr wrap="square" rtlCol="0">
            <a:spAutoFit/>
          </a:bodyPr>
          <a:lstStyle/>
          <a:p>
            <a:r>
              <a:rPr lang="en-US" sz="4400" dirty="0">
                <a:solidFill>
                  <a:schemeClr val="bg1">
                    <a:lumMod val="95000"/>
                  </a:schemeClr>
                </a:solidFill>
              </a:rPr>
              <a:t>The main competitors of our platform  and their demerit is:</a:t>
            </a:r>
          </a:p>
          <a:p>
            <a:r>
              <a:rPr lang="en-US" sz="4400" dirty="0">
                <a:solidFill>
                  <a:schemeClr val="bg1">
                    <a:lumMod val="95000"/>
                  </a:schemeClr>
                </a:solidFill>
              </a:rPr>
              <a:t>1. Slack:- </a:t>
            </a:r>
          </a:p>
          <a:p>
            <a:r>
              <a:rPr lang="en-US" sz="4400" dirty="0">
                <a:solidFill>
                  <a:schemeClr val="bg1">
                    <a:lumMod val="95000"/>
                  </a:schemeClr>
                </a:solidFill>
              </a:rPr>
              <a:t>			1.  Slack is too expensive to use by Forbes Report</a:t>
            </a:r>
          </a:p>
          <a:p>
            <a:r>
              <a:rPr lang="en-US" sz="4400" dirty="0">
                <a:solidFill>
                  <a:schemeClr val="bg1">
                    <a:lumMod val="95000"/>
                  </a:schemeClr>
                </a:solidFill>
              </a:rPr>
              <a:t>			2.  By Platform Report it lacks personal connections</a:t>
            </a:r>
          </a:p>
          <a:p>
            <a:r>
              <a:rPr lang="en-US" sz="4400" dirty="0">
                <a:solidFill>
                  <a:schemeClr val="bg1">
                    <a:lumMod val="95000"/>
                  </a:schemeClr>
                </a:solidFill>
              </a:rPr>
              <a:t>			3. Slack has a difficult UI/UX for users</a:t>
            </a:r>
          </a:p>
          <a:p>
            <a:r>
              <a:rPr lang="en-US" sz="4400" dirty="0">
                <a:solidFill>
                  <a:schemeClr val="bg1">
                    <a:lumMod val="95000"/>
                  </a:schemeClr>
                </a:solidFill>
              </a:rPr>
              <a:t> 2. LinkedIn:-</a:t>
            </a:r>
          </a:p>
          <a:p>
            <a:r>
              <a:rPr lang="en-US" sz="4400" dirty="0">
                <a:solidFill>
                  <a:schemeClr val="bg1">
                    <a:lumMod val="95000"/>
                  </a:schemeClr>
                </a:solidFill>
              </a:rPr>
              <a:t>			1. Difficult to find Specialized Industry Expertise</a:t>
            </a:r>
          </a:p>
          <a:p>
            <a:r>
              <a:rPr lang="en-US" sz="4400" dirty="0">
                <a:solidFill>
                  <a:schemeClr val="bg1">
                    <a:lumMod val="95000"/>
                  </a:schemeClr>
                </a:solidFill>
              </a:rPr>
              <a:t>			2. It adheres to be a generalized Networking platform</a:t>
            </a:r>
          </a:p>
          <a:p>
            <a:r>
              <a:rPr lang="en-US" sz="4400" dirty="0">
                <a:solidFill>
                  <a:schemeClr val="bg1">
                    <a:lumMod val="95000"/>
                  </a:schemeClr>
                </a:solidFill>
              </a:rPr>
              <a:t>			3.</a:t>
            </a:r>
            <a:r>
              <a:rPr lang="en-US" b="1" dirty="0"/>
              <a:t>  </a:t>
            </a:r>
            <a:r>
              <a:rPr lang="en-US" sz="4400" dirty="0">
                <a:solidFill>
                  <a:schemeClr val="bg1">
                    <a:lumMod val="95000"/>
                  </a:schemeClr>
                </a:solidFill>
              </a:rPr>
              <a:t>Very Limited Startup-Specific Resources</a:t>
            </a:r>
          </a:p>
          <a:p>
            <a:endParaRPr lang="en-US" sz="4400" dirty="0">
              <a:solidFill>
                <a:schemeClr val="bg1">
                  <a:lumMod val="95000"/>
                </a:schemeClr>
              </a:solidFill>
            </a:endParaRPr>
          </a:p>
          <a:p>
            <a:r>
              <a:rPr lang="en-US" dirty="0"/>
              <a:t>:</a:t>
            </a:r>
          </a:p>
          <a:p>
            <a:endParaRPr lang="en-US" dirty="0"/>
          </a:p>
        </p:txBody>
      </p:sp>
    </p:spTree>
    <p:extLst>
      <p:ext uri="{BB962C8B-B14F-4D97-AF65-F5344CB8AC3E}">
        <p14:creationId xmlns:p14="http://schemas.microsoft.com/office/powerpoint/2010/main" val="76495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992</Words>
  <Application>Microsoft Office PowerPoint</Application>
  <PresentationFormat>Custom</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Arial</vt:lpstr>
      <vt:lpstr>Noto Serif Ethiopic Condensed Heavy</vt:lpstr>
      <vt:lpstr>Noto Serif Ethiopic Condensed Semi-Bold</vt:lpstr>
      <vt:lpstr>Noto Serif Ethiopic Condensed Bold</vt:lpstr>
      <vt:lpstr>Lilita One</vt:lpstr>
      <vt:lpstr>Copperplate Gothic 29 BC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HACKBLOCKS ROUND 1</dc:title>
  <dc:creator>LENOVO</dc:creator>
  <cp:lastModifiedBy>Lenovo</cp:lastModifiedBy>
  <cp:revision>15</cp:revision>
  <dcterms:created xsi:type="dcterms:W3CDTF">2006-08-16T00:00:00Z</dcterms:created>
  <dcterms:modified xsi:type="dcterms:W3CDTF">2024-05-10T09:40:16Z</dcterms:modified>
  <dc:identifier>DAGER0QjqGg</dc:identifier>
</cp:coreProperties>
</file>