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6" r:id="rId9"/>
    <p:sldId id="264" r:id="rId10"/>
    <p:sldId id="273" r:id="rId11"/>
    <p:sldId id="274" r:id="rId12"/>
    <p:sldId id="267" r:id="rId13"/>
    <p:sldId id="268" r:id="rId14"/>
    <p:sldId id="269" r:id="rId15"/>
    <p:sldId id="270" r:id="rId16"/>
    <p:sldId id="275" r:id="rId17"/>
    <p:sldId id="276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701"/>
    <a:srgbClr val="C414C8"/>
    <a:srgbClr val="22B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611FA-EC0E-4C32-A669-3EF9B5BA6C4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702D6-756C-40C4-99BB-5D88CCA68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2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702D6-756C-40C4-99BB-5D88CCA68ED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49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4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3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933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035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79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54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208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83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86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30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86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69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51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57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60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0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F7EFFB0-4510-49E0-B08E-D294F4B43BA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00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traOfficial/Mobile-Price-Predictor-ML-App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allpaperflare.com/seoul-south-korea-apgujeong-dong-street-busy-city-architecture-wallpaper-evtis/download/1920x108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1897-5A81-6308-CB04-C50444614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936" y="1839232"/>
            <a:ext cx="5056484" cy="1828801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Mobile Phone Price Predictor using Machine Learning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E1918-DB7F-4426-9851-FBD24ADE6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60" y="3835234"/>
            <a:ext cx="6524710" cy="508812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C000"/>
                </a:solidFill>
                <a:latin typeface="Bookman Old Style" panose="02050604050505020204" pitchFamily="18" charset="0"/>
              </a:rPr>
              <a:t>Presented by – Aritra Mukherjee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C5C6EE-7E59-2FCB-697E-BA4BD0B6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1375941">
            <a:off x="7470128" y="656500"/>
            <a:ext cx="3799075" cy="524149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4168A75-AFCB-690F-1282-36CAD09EC32D}"/>
              </a:ext>
            </a:extLst>
          </p:cNvPr>
          <p:cNvSpPr/>
          <p:nvPr/>
        </p:nvSpPr>
        <p:spPr>
          <a:xfrm>
            <a:off x="1104303" y="4651263"/>
            <a:ext cx="422452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Machine Learning Intern </a:t>
            </a:r>
          </a:p>
          <a:p>
            <a:r>
              <a:rPr lang="en-IN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At - Unified Mentor </a:t>
            </a:r>
            <a:r>
              <a:rPr lang="en-IN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Pvt.</a:t>
            </a:r>
            <a:r>
              <a:rPr lang="en-IN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 Limited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818654-2D03-4B54-48DF-986BD73A5073}"/>
              </a:ext>
            </a:extLst>
          </p:cNvPr>
          <p:cNvSpPr txBox="1"/>
          <p:nvPr/>
        </p:nvSpPr>
        <p:spPr>
          <a:xfrm>
            <a:off x="1165160" y="428193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ID: UMIP270247 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DA1D8B-138E-B74A-1150-AA63CBCB93D5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1026" name="Picture 2" descr="Mobile Phone Stock Photos &amp; HD Images">
            <a:extLst>
              <a:ext uri="{FF2B5EF4-FFF2-40B4-BE49-F238E27FC236}">
                <a16:creationId xmlns:a16="http://schemas.microsoft.com/office/drawing/2014/main" id="{FE8A9A98-C636-FB39-500D-193CFBF51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433" y="714739"/>
            <a:ext cx="2974737" cy="19795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rong signals: Mobile phone output ...">
            <a:extLst>
              <a:ext uri="{FF2B5EF4-FFF2-40B4-BE49-F238E27FC236}">
                <a16:creationId xmlns:a16="http://schemas.microsoft.com/office/drawing/2014/main" id="{22A696AC-67D3-20B5-E21F-5C3E1B14E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221" y="2489593"/>
            <a:ext cx="3343840" cy="18788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Phone Reviews and Lab Tests | PCMag">
            <a:extLst>
              <a:ext uri="{FF2B5EF4-FFF2-40B4-BE49-F238E27FC236}">
                <a16:creationId xmlns:a16="http://schemas.microsoft.com/office/drawing/2014/main" id="{1E22C0BC-2233-8456-E073-956CFFC28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102" y="4137333"/>
            <a:ext cx="3355023" cy="18788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bile Phone Stock Photos &amp; HD Images">
            <a:extLst>
              <a:ext uri="{FF2B5EF4-FFF2-40B4-BE49-F238E27FC236}">
                <a16:creationId xmlns:a16="http://schemas.microsoft.com/office/drawing/2014/main" id="{7C5ADF36-116A-65BB-3662-A9E9C895A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239" y="634017"/>
            <a:ext cx="1649861" cy="20602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32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BACD1F-5238-0D94-D5D9-85FFC907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3" y="1526345"/>
            <a:ext cx="11321562" cy="41793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473428-D28C-F400-3672-8D571CC1337F}"/>
              </a:ext>
            </a:extLst>
          </p:cNvPr>
          <p:cNvSpPr/>
          <p:nvPr/>
        </p:nvSpPr>
        <p:spPr>
          <a:xfrm>
            <a:off x="193430" y="466553"/>
            <a:ext cx="11245362" cy="9485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4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The Price Different b/w 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Primary Camera (MP) &amp; Front Camera(FC)</a:t>
            </a:r>
            <a:endParaRPr lang="en-US" sz="2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r">
              <a:lnSpc>
                <a:spcPts val="3500"/>
              </a:lnSpc>
            </a:pPr>
            <a:endParaRPr lang="en-US" sz="2400" b="1" dirty="0">
              <a:solidFill>
                <a:srgbClr val="FFC000"/>
              </a:solidFill>
              <a:latin typeface="Copperplate Gothic Light" panose="020E0507020206020404" pitchFamily="34" charset="0"/>
              <a:ea typeface="Barlow Bold" pitchFamily="34" charset="-122"/>
              <a:cs typeface="Barlow Bold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40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62F393-0DEE-3EA1-8B56-A8B71D3CEC39}"/>
              </a:ext>
            </a:extLst>
          </p:cNvPr>
          <p:cNvSpPr txBox="1"/>
          <p:nvPr/>
        </p:nvSpPr>
        <p:spPr>
          <a:xfrm>
            <a:off x="547390" y="266360"/>
            <a:ext cx="60974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E06C75"/>
                </a:solidFill>
                <a:effectLst/>
                <a:latin typeface="Century Schoolbook" panose="02040604050505020304" pitchFamily="18" charset="0"/>
              </a:rPr>
              <a:t>Feature Selection and Preprocessing</a:t>
            </a:r>
            <a:endParaRPr lang="en-US" sz="2000" b="0" dirty="0">
              <a:solidFill>
                <a:srgbClr val="ABB2BF"/>
              </a:solidFill>
              <a:effectLst/>
              <a:latin typeface="Century Schoolbook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D2B5E-7094-CE02-52B1-0F7E296A8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90" y="845043"/>
            <a:ext cx="8035863" cy="1537673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9FECB1-4104-223F-859A-5465F6268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014" y="2878815"/>
            <a:ext cx="3248478" cy="781159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C13740-F7A4-17DC-6A36-0EAF0FBE1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0" y="4156074"/>
            <a:ext cx="4667901" cy="1781424"/>
          </a:xfrm>
          <a:prstGeom prst="rect">
            <a:avLst/>
          </a:prstGeom>
          <a:ln>
            <a:solidFill>
              <a:srgbClr val="FFC000"/>
            </a:solidFill>
          </a:ln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7B3AE088-6C1F-76D5-F1A4-67FE476D9DA9}"/>
              </a:ext>
            </a:extLst>
          </p:cNvPr>
          <p:cNvCxnSpPr>
            <a:stCxn id="3" idx="3"/>
            <a:endCxn id="5" idx="3"/>
          </p:cNvCxnSpPr>
          <p:nvPr/>
        </p:nvCxnSpPr>
        <p:spPr>
          <a:xfrm>
            <a:off x="8583253" y="1613880"/>
            <a:ext cx="1624239" cy="1655515"/>
          </a:xfrm>
          <a:prstGeom prst="curvedConnector3">
            <a:avLst>
              <a:gd name="adj1" fmla="val 11407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4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1D576-6963-8865-24FA-6E63F60EF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52FD4D-ABC8-198D-C477-7B831D2DD8ED}"/>
              </a:ext>
            </a:extLst>
          </p:cNvPr>
          <p:cNvSpPr/>
          <p:nvPr/>
        </p:nvSpPr>
        <p:spPr>
          <a:xfrm>
            <a:off x="5614416" y="153797"/>
            <a:ext cx="6147175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Model Training and 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9FA2D9-9682-FEE6-668E-9544FFD656D6}"/>
              </a:ext>
            </a:extLst>
          </p:cNvPr>
          <p:cNvSpPr/>
          <p:nvPr/>
        </p:nvSpPr>
        <p:spPr>
          <a:xfrm>
            <a:off x="2882604" y="6004881"/>
            <a:ext cx="5301376" cy="70788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Accuracy – 89.75%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7A87F3-9C43-7D89-9A22-2B58EF0CAE56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59F24-0A8C-6BC7-6B49-F8A430F42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56" y="792817"/>
            <a:ext cx="6898122" cy="4018403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8E107B-027E-71EA-A0F9-FD3396A94A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248"/>
          <a:stretch/>
        </p:blipFill>
        <p:spPr>
          <a:xfrm>
            <a:off x="7609260" y="3203651"/>
            <a:ext cx="4240255" cy="2586630"/>
          </a:xfrm>
          <a:prstGeom prst="rect">
            <a:avLst/>
          </a:prstGeom>
          <a:ln>
            <a:solidFill>
              <a:srgbClr val="FFC000"/>
            </a:solidFill>
          </a:ln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BF81992-19BB-581F-CB6B-48CA334DCE10}"/>
              </a:ext>
            </a:extLst>
          </p:cNvPr>
          <p:cNvCxnSpPr>
            <a:stCxn id="9" idx="3"/>
            <a:endCxn id="11" idx="0"/>
          </p:cNvCxnSpPr>
          <p:nvPr/>
        </p:nvCxnSpPr>
        <p:spPr>
          <a:xfrm>
            <a:off x="7341578" y="2802019"/>
            <a:ext cx="2387810" cy="401632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66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B1952-33F7-C10E-E8E8-3F8C81154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09F5E-52F7-3656-D1A4-D36CAD318D0B}"/>
              </a:ext>
            </a:extLst>
          </p:cNvPr>
          <p:cNvSpPr/>
          <p:nvPr/>
        </p:nvSpPr>
        <p:spPr>
          <a:xfrm>
            <a:off x="-1169926" y="5113189"/>
            <a:ext cx="6147175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Save the Trained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A5614E-C795-53E6-7E50-442BBAA5B83E}"/>
              </a:ext>
            </a:extLst>
          </p:cNvPr>
          <p:cNvSpPr/>
          <p:nvPr/>
        </p:nvSpPr>
        <p:spPr>
          <a:xfrm>
            <a:off x="319146" y="457382"/>
            <a:ext cx="6147175" cy="294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ts val="1425"/>
              </a:lnSpc>
            </a:pPr>
            <a:r>
              <a:rPr lang="en-IN" sz="2400" b="1" dirty="0">
                <a:solidFill>
                  <a:srgbClr val="D2D701"/>
                </a:solidFill>
                <a:effectLst/>
                <a:latin typeface="Century Schoolbook" panose="02040604050505020304" pitchFamily="18" charset="0"/>
              </a:rPr>
              <a:t>Top 15 Feature Importances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DBBC3-0991-CE7D-411A-DFF1C88849B3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C69AD-1F92-FD3D-18DA-0F4282041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36" y="989500"/>
            <a:ext cx="9372600" cy="3648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4D7138-7F29-78F7-7A94-85E6F5564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085" y="5624676"/>
            <a:ext cx="4324954" cy="419158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94508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0EF9C-7748-FAC1-AC52-54BE01908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736F98-FC85-EE10-72C4-8EC715D705F4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4C20F-0093-C1A3-1C9A-E7A68268F5FE}"/>
              </a:ext>
            </a:extLst>
          </p:cNvPr>
          <p:cNvSpPr txBox="1"/>
          <p:nvPr/>
        </p:nvSpPr>
        <p:spPr>
          <a:xfrm>
            <a:off x="6407394" y="270058"/>
            <a:ext cx="6097464" cy="297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400" b="0" dirty="0">
                <a:solidFill>
                  <a:srgbClr val="E06C75"/>
                </a:solidFill>
                <a:effectLst/>
                <a:latin typeface="Copperplate Gothic Light" panose="020E0507020206020404" pitchFamily="34" charset="0"/>
              </a:rPr>
              <a:t>Model Testing with Sample Data</a:t>
            </a:r>
            <a:endParaRPr lang="en-US" sz="2400" b="0" dirty="0">
              <a:solidFill>
                <a:srgbClr val="ABB2BF"/>
              </a:solidFill>
              <a:effectLst/>
              <a:latin typeface="Copperplate Gothic Light" panose="020E05070202060204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7138A7-4B30-B4F6-A409-8BE64C0D6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82" y="703942"/>
            <a:ext cx="5905624" cy="5450116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E650D4-D56F-3733-E301-0B5AFC089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427" y="3268439"/>
            <a:ext cx="4772691" cy="695422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304A2EA-9CA9-9AC5-474D-C1BE85BEF8E8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V="1">
            <a:off x="6161606" y="3268439"/>
            <a:ext cx="3045167" cy="160561"/>
          </a:xfrm>
          <a:prstGeom prst="curvedConnector4">
            <a:avLst>
              <a:gd name="adj1" fmla="val 10817"/>
              <a:gd name="adj2" fmla="val 1001759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48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7EF8FF-1B9A-6691-5B62-156A3FE53465}"/>
              </a:ext>
            </a:extLst>
          </p:cNvPr>
          <p:cNvSpPr txBox="1"/>
          <p:nvPr/>
        </p:nvSpPr>
        <p:spPr>
          <a:xfrm>
            <a:off x="9572627" y="0"/>
            <a:ext cx="2534381" cy="737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600"/>
              </a:lnSpc>
              <a:buNone/>
            </a:pPr>
            <a:r>
              <a:rPr lang="en-US" sz="3600" b="1" dirty="0">
                <a:solidFill>
                  <a:srgbClr val="FFC000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Prediction 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B9B495-0FAE-2469-8601-D79B914BDF96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B6F9B-F90B-4193-874A-DB5BE165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36" y="857610"/>
            <a:ext cx="10713186" cy="5142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35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D031B-4FC3-0262-7D41-9B4D8F546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307DBC-7AD6-CB2A-B9AA-3B455B2B8159}"/>
              </a:ext>
            </a:extLst>
          </p:cNvPr>
          <p:cNvSpPr txBox="1"/>
          <p:nvPr/>
        </p:nvSpPr>
        <p:spPr>
          <a:xfrm>
            <a:off x="9572627" y="0"/>
            <a:ext cx="2534381" cy="737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600"/>
              </a:lnSpc>
              <a:buNone/>
            </a:pPr>
            <a:r>
              <a:rPr lang="en-US" sz="3600" b="1" dirty="0">
                <a:solidFill>
                  <a:srgbClr val="FFC000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Prediction 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F7AE47-60F2-C176-F069-B84AAA77416F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98F76-AD4B-E6BE-45D4-A679757A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23" y="737638"/>
            <a:ext cx="10873154" cy="5784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2216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2118D-99DD-CAA4-152D-58DAC0585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60EB7D-9E89-916A-BB82-FA9E655D7FB5}"/>
              </a:ext>
            </a:extLst>
          </p:cNvPr>
          <p:cNvSpPr txBox="1"/>
          <p:nvPr/>
        </p:nvSpPr>
        <p:spPr>
          <a:xfrm>
            <a:off x="9572627" y="0"/>
            <a:ext cx="2534381" cy="737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600"/>
              </a:lnSpc>
              <a:buNone/>
            </a:pPr>
            <a:r>
              <a:rPr lang="en-US" sz="3600" b="1" dirty="0">
                <a:solidFill>
                  <a:srgbClr val="FFC000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Prediction 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CA04B9-1C97-9561-CEC8-662BECA44D21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DB1AF-7AFE-925F-7CDE-2CAE9755D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30" y="945643"/>
            <a:ext cx="8876747" cy="5458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587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50202A-E0CA-3601-680F-BB581E90B5A2}"/>
              </a:ext>
            </a:extLst>
          </p:cNvPr>
          <p:cNvSpPr/>
          <p:nvPr/>
        </p:nvSpPr>
        <p:spPr>
          <a:xfrm>
            <a:off x="5632000" y="549451"/>
            <a:ext cx="6147175" cy="960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Deploy Using Hugging Face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7C8CCA-F61D-54C5-9451-0B20365D7721}"/>
              </a:ext>
            </a:extLst>
          </p:cNvPr>
          <p:cNvSpPr/>
          <p:nvPr/>
        </p:nvSpPr>
        <p:spPr>
          <a:xfrm>
            <a:off x="2069368" y="2967335"/>
            <a:ext cx="41445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Live Demo -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2167F6-4E5D-843F-4E13-5412D3538B82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221B2-2A7E-7137-E3F2-C1F59CE71C03}"/>
              </a:ext>
            </a:extLst>
          </p:cNvPr>
          <p:cNvSpPr txBox="1"/>
          <p:nvPr/>
        </p:nvSpPr>
        <p:spPr>
          <a:xfrm>
            <a:off x="5967779" y="330805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Mobile-Price-Predictor-ML-App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10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F5D280-4FF3-FB2B-698C-4A334B9A3B93}"/>
              </a:ext>
            </a:extLst>
          </p:cNvPr>
          <p:cNvSpPr txBox="1"/>
          <p:nvPr/>
        </p:nvSpPr>
        <p:spPr>
          <a:xfrm>
            <a:off x="1591407" y="2453053"/>
            <a:ext cx="9231923" cy="12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Successfully developed an interactive ML-based app for smartphone price prediction.</a:t>
            </a:r>
          </a:p>
          <a:p>
            <a:pPr algn="ctr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Achieved clear classification of phones into pricing tiers based on hardware features.</a:t>
            </a:r>
          </a:p>
          <a:p>
            <a:pPr algn="ctr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Enables practical use in e-commerce, retail analysis, or product planning.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4608EA-5E8F-F91A-0C25-B5739D27CDBF}"/>
              </a:ext>
            </a:extLst>
          </p:cNvPr>
          <p:cNvSpPr/>
          <p:nvPr/>
        </p:nvSpPr>
        <p:spPr>
          <a:xfrm>
            <a:off x="5632000" y="549451"/>
            <a:ext cx="6147175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5D526-A476-972F-FE5D-6F844C5923B0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</p:spTree>
    <p:extLst>
      <p:ext uri="{BB962C8B-B14F-4D97-AF65-F5344CB8AC3E}">
        <p14:creationId xmlns:p14="http://schemas.microsoft.com/office/powerpoint/2010/main" val="50478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355F29-93D9-32FE-1480-48B85AC6189F}"/>
              </a:ext>
            </a:extLst>
          </p:cNvPr>
          <p:cNvSpPr/>
          <p:nvPr/>
        </p:nvSpPr>
        <p:spPr>
          <a:xfrm>
            <a:off x="6446502" y="180174"/>
            <a:ext cx="5482142" cy="960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Introduction To </a:t>
            </a: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</a:rPr>
              <a:t>Project – </a:t>
            </a:r>
          </a:p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</a:rPr>
              <a:t>Phone Price Predictor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B28BD8-9C76-D038-D944-672662B9687B}"/>
              </a:ext>
            </a:extLst>
          </p:cNvPr>
          <p:cNvSpPr/>
          <p:nvPr/>
        </p:nvSpPr>
        <p:spPr>
          <a:xfrm>
            <a:off x="4613169" y="2061123"/>
            <a:ext cx="7280031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In today's competitive smartphone market, price estimation based on specifications helps manufacturers, retailers, and consumers make informed decisions.</a:t>
            </a:r>
          </a:p>
          <a:p>
            <a:pPr>
              <a:buNone/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entury Schoolbook" panose="020406040505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This project aims to predict the price range of mobile phones using machine learning, based on features like RAM, battery, screen size, camera specs, etc.</a:t>
            </a:r>
          </a:p>
          <a:p>
            <a:pPr>
              <a:buNone/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entury Schoolbook" panose="020406040505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A user-friendly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Streamlit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 web application allows interactive predictions.</a:t>
            </a:r>
          </a:p>
        </p:txBody>
      </p:sp>
      <p:pic>
        <p:nvPicPr>
          <p:cNvPr id="6" name="Picture Placeholder 2">
            <a:extLst>
              <a:ext uri="{FF2B5EF4-FFF2-40B4-BE49-F238E27FC236}">
                <a16:creationId xmlns:a16="http://schemas.microsoft.com/office/drawing/2014/main" id="{47E419E1-4E9E-4753-533C-B9F9CCA6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1375941">
            <a:off x="566510" y="2235344"/>
            <a:ext cx="3293939" cy="25138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BA47E-2076-38A0-6A6D-1E49998DF68F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1034" name="Picture 10" descr="Mobile device testing | Rohde &amp; Schwarz">
            <a:extLst>
              <a:ext uri="{FF2B5EF4-FFF2-40B4-BE49-F238E27FC236}">
                <a16:creationId xmlns:a16="http://schemas.microsoft.com/office/drawing/2014/main" id="{20774DB9-0061-3127-9596-F143AC542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70" y="2272142"/>
            <a:ext cx="3337417" cy="25106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00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3EE2D3-67A4-7DB2-4737-49D61E2EFC2B}"/>
              </a:ext>
            </a:extLst>
          </p:cNvPr>
          <p:cNvSpPr/>
          <p:nvPr/>
        </p:nvSpPr>
        <p:spPr>
          <a:xfrm>
            <a:off x="10015527" y="241720"/>
            <a:ext cx="1306448" cy="51148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</a:rPr>
              <a:t>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DD0B9-297D-1A93-AB71-B6C09E64C2E3}"/>
              </a:ext>
            </a:extLst>
          </p:cNvPr>
          <p:cNvSpPr txBox="1"/>
          <p:nvPr/>
        </p:nvSpPr>
        <p:spPr>
          <a:xfrm>
            <a:off x="606666" y="2013246"/>
            <a:ext cx="78469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Primary Objective:</a:t>
            </a:r>
          </a:p>
          <a:p>
            <a:pPr>
              <a:buNone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To build a machine learning model that can accurately classify a smartphone into one of four price categories:</a:t>
            </a:r>
          </a:p>
          <a:p>
            <a:pPr marL="742950" lvl="1" indent="-285750">
              <a:buClr>
                <a:srgbClr val="D2D70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Low (₹5,000–12,000)</a:t>
            </a:r>
          </a:p>
          <a:p>
            <a:pPr marL="742950" lvl="1" indent="-285750">
              <a:buClr>
                <a:srgbClr val="D2D70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Medium (₹12,000–20,000)</a:t>
            </a:r>
          </a:p>
          <a:p>
            <a:pPr marL="742950" lvl="1" indent="-285750">
              <a:buClr>
                <a:srgbClr val="D2D70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High (₹20,000–35,000)</a:t>
            </a:r>
          </a:p>
          <a:p>
            <a:pPr marL="742950" lvl="1" indent="-285750">
              <a:buClr>
                <a:srgbClr val="D2D70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Very High (₹35,000+)</a:t>
            </a:r>
          </a:p>
          <a:p>
            <a:pPr marL="742950" lvl="1" indent="-285750">
              <a:buClr>
                <a:srgbClr val="D2D70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Century Schoolbook" panose="020406040505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Secondary Goals:</a:t>
            </a:r>
          </a:p>
          <a:p>
            <a:pPr marL="742950" lvl="1" indent="-285750">
              <a:buClr>
                <a:srgbClr val="D2D70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Create a clean and responsive web app for predictions.</a:t>
            </a:r>
          </a:p>
          <a:p>
            <a:pPr marL="742950" lvl="1" indent="-285750">
              <a:buClr>
                <a:srgbClr val="D2D70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Visualize feature importance to understand key factors affecting price.</a:t>
            </a:r>
          </a:p>
        </p:txBody>
      </p:sp>
      <p:pic>
        <p:nvPicPr>
          <p:cNvPr id="5" name="Picture Placeholder 2">
            <a:extLst>
              <a:ext uri="{FF2B5EF4-FFF2-40B4-BE49-F238E27FC236}">
                <a16:creationId xmlns:a16="http://schemas.microsoft.com/office/drawing/2014/main" id="{3253086B-C7B7-B1FB-C411-CF9C1B21A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21375941">
            <a:off x="8436202" y="1577517"/>
            <a:ext cx="3046578" cy="348755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00A24A6-752B-B12A-41A6-6764A6F7D81A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3" name="Picture 8" descr="Mobile Phone Stock Photos &amp; HD Images">
            <a:extLst>
              <a:ext uri="{FF2B5EF4-FFF2-40B4-BE49-F238E27FC236}">
                <a16:creationId xmlns:a16="http://schemas.microsoft.com/office/drawing/2014/main" id="{3B44CFDA-055D-F414-E6D8-61E385565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316" y="1619984"/>
            <a:ext cx="2868349" cy="34026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74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FDD9-2D8E-A3C6-1075-2291824EC65E}"/>
              </a:ext>
            </a:extLst>
          </p:cNvPr>
          <p:cNvSpPr/>
          <p:nvPr/>
        </p:nvSpPr>
        <p:spPr>
          <a:xfrm>
            <a:off x="7693269" y="153797"/>
            <a:ext cx="4068322" cy="960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Dataset Overview for Classification</a:t>
            </a:r>
            <a:endParaRPr lang="en-US" sz="2800" b="1" dirty="0">
              <a:solidFill>
                <a:srgbClr val="FFC00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C354C-642E-036D-2569-3D357EDE87F3}"/>
              </a:ext>
            </a:extLst>
          </p:cNvPr>
          <p:cNvSpPr txBox="1"/>
          <p:nvPr/>
        </p:nvSpPr>
        <p:spPr>
          <a:xfrm>
            <a:off x="2004232" y="1612599"/>
            <a:ext cx="6629813" cy="3474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Dataset Details: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Rows: 2000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Target: price range (0–3)</a:t>
            </a:r>
          </a:p>
          <a:p>
            <a:pPr>
              <a:lnSpc>
                <a:spcPct val="200000"/>
              </a:lnSpc>
              <a:buNone/>
            </a:pPr>
            <a:r>
              <a:rPr lang="en-IN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Features: 20+</a:t>
            </a:r>
          </a:p>
          <a:p>
            <a:pPr marL="742950" lvl="1" indent="-285750">
              <a:lnSpc>
                <a:spcPct val="200000"/>
              </a:lnSpc>
              <a:buClr>
                <a:srgbClr val="D2D70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RAM, internal memory, processor speed, battery power</a:t>
            </a:r>
          </a:p>
          <a:p>
            <a:pPr marL="742950" lvl="1" indent="-285750">
              <a:lnSpc>
                <a:spcPct val="200000"/>
              </a:lnSpc>
              <a:buClr>
                <a:srgbClr val="D2D70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Camera specs (front &amp; rear)</a:t>
            </a:r>
          </a:p>
          <a:p>
            <a:pPr marL="742950" lvl="1" indent="-285750">
              <a:lnSpc>
                <a:spcPct val="200000"/>
              </a:lnSpc>
              <a:buClr>
                <a:srgbClr val="D2D70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Screen size &amp; resolution</a:t>
            </a:r>
          </a:p>
          <a:p>
            <a:pPr marL="742950" lvl="1" indent="-285750">
              <a:lnSpc>
                <a:spcPct val="200000"/>
              </a:lnSpc>
              <a:buClr>
                <a:srgbClr val="D2D70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Connectivity features (Bluetooth, Wi-Fi, 3G, 4G, Dual SIM)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5B995E-3CBD-B66A-64D8-640B5C473194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</p:spTree>
    <p:extLst>
      <p:ext uri="{BB962C8B-B14F-4D97-AF65-F5344CB8AC3E}">
        <p14:creationId xmlns:p14="http://schemas.microsoft.com/office/powerpoint/2010/main" val="297623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2">
            <a:extLst>
              <a:ext uri="{FF2B5EF4-FFF2-40B4-BE49-F238E27FC236}">
                <a16:creationId xmlns:a16="http://schemas.microsoft.com/office/drawing/2014/main" id="{00E5D342-DFAF-444E-869B-D5712A83E5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83890">
            <a:off x="667594" y="1193280"/>
            <a:ext cx="3389422" cy="4542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170523-8449-EEBA-22B0-DD33E2951484}"/>
              </a:ext>
            </a:extLst>
          </p:cNvPr>
          <p:cNvSpPr txBox="1"/>
          <p:nvPr/>
        </p:nvSpPr>
        <p:spPr>
          <a:xfrm>
            <a:off x="8950126" y="736586"/>
            <a:ext cx="3047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Technologies &amp; Tools 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6B7DA-933F-AB91-BA97-0C7E9E49CEB1}"/>
              </a:ext>
            </a:extLst>
          </p:cNvPr>
          <p:cNvSpPr/>
          <p:nvPr/>
        </p:nvSpPr>
        <p:spPr>
          <a:xfrm>
            <a:off x="7693269" y="153797"/>
            <a:ext cx="4068322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Tech Stack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9FEB92-2D60-024E-D177-B4C0EB52E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308563">
            <a:off x="688978" y="1246828"/>
            <a:ext cx="3346654" cy="4511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6657B5-56F4-83C1-7964-C27322F0B129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C8987-5B55-19B2-188F-4746C3CAA18D}"/>
              </a:ext>
            </a:extLst>
          </p:cNvPr>
          <p:cNvSpPr txBox="1"/>
          <p:nvPr/>
        </p:nvSpPr>
        <p:spPr>
          <a:xfrm>
            <a:off x="5150094" y="1639614"/>
            <a:ext cx="6150218" cy="4106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D2D701"/>
                </a:solidFill>
                <a:latin typeface="Century Schoolbook" panose="02040604050505020304" pitchFamily="18" charset="0"/>
              </a:rPr>
              <a:t>Languages &amp; Tools:</a:t>
            </a:r>
          </a:p>
          <a:p>
            <a:pPr marL="742950" lvl="1" indent="-285750">
              <a:lnSpc>
                <a:spcPct val="150000"/>
              </a:lnSpc>
              <a:buClr>
                <a:srgbClr val="D2D701"/>
              </a:buClr>
              <a:buFont typeface="Century Schoolbook" panose="02040604050505020304" pitchFamily="18" charset="0"/>
              <a:buChar char="-"/>
            </a:pPr>
            <a:r>
              <a:rPr lang="en-IN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Python – data processing, modelling</a:t>
            </a:r>
          </a:p>
          <a:p>
            <a:pPr marL="742950" lvl="1" indent="-285750">
              <a:lnSpc>
                <a:spcPct val="150000"/>
              </a:lnSpc>
              <a:buClr>
                <a:srgbClr val="D2D701"/>
              </a:buClr>
              <a:buFont typeface="Century Schoolbook" panose="02040604050505020304" pitchFamily="18" charset="0"/>
              <a:buChar char="-"/>
            </a:pPr>
            <a:r>
              <a:rPr lang="en-IN" sz="1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Streamlit</a:t>
            </a:r>
            <a:r>
              <a:rPr lang="en-IN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 – web UI for predictions</a:t>
            </a:r>
          </a:p>
          <a:p>
            <a:pPr marL="742950" lvl="1" indent="-285750">
              <a:lnSpc>
                <a:spcPct val="150000"/>
              </a:lnSpc>
              <a:buClr>
                <a:srgbClr val="D2D701"/>
              </a:buClr>
              <a:buFont typeface="Century Schoolbook" panose="02040604050505020304" pitchFamily="18" charset="0"/>
              <a:buChar char="-"/>
            </a:pPr>
            <a:r>
              <a:rPr lang="en-IN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Pandas / NumPy – data handling</a:t>
            </a:r>
          </a:p>
          <a:p>
            <a:pPr marL="742950" lvl="1" indent="-285750">
              <a:lnSpc>
                <a:spcPct val="150000"/>
              </a:lnSpc>
              <a:buClr>
                <a:srgbClr val="D2D701"/>
              </a:buClr>
              <a:buFont typeface="Century Schoolbook" panose="02040604050505020304" pitchFamily="18" charset="0"/>
              <a:buChar char="-"/>
            </a:pPr>
            <a:r>
              <a:rPr lang="en-IN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Matplotlib / Seaborn – visualizations</a:t>
            </a:r>
          </a:p>
          <a:p>
            <a:pPr marL="742950" lvl="1" indent="-285750">
              <a:lnSpc>
                <a:spcPct val="150000"/>
              </a:lnSpc>
              <a:buClr>
                <a:srgbClr val="D2D701"/>
              </a:buClr>
              <a:buFont typeface="Century Schoolbook" panose="02040604050505020304" pitchFamily="18" charset="0"/>
              <a:buChar char="-"/>
            </a:pPr>
            <a:r>
              <a:rPr lang="en-IN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Scikit-learn – ML model, preprocessing</a:t>
            </a:r>
          </a:p>
          <a:p>
            <a:pPr marL="742950" lvl="1" indent="-285750">
              <a:lnSpc>
                <a:spcPct val="150000"/>
              </a:lnSpc>
              <a:buClr>
                <a:srgbClr val="D2D701"/>
              </a:buClr>
              <a:buFont typeface="Century Schoolbook" panose="02040604050505020304" pitchFamily="18" charset="0"/>
              <a:buChar char="-"/>
            </a:pPr>
            <a:r>
              <a:rPr lang="en-IN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Pickle – saving and loading trained models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D2D701"/>
                </a:solidFill>
                <a:latin typeface="Century Schoolbook" panose="02040604050505020304" pitchFamily="18" charset="0"/>
              </a:rPr>
              <a:t>Model Used: </a:t>
            </a:r>
          </a:p>
          <a:p>
            <a:pPr marL="742950" lvl="1" indent="-285750">
              <a:lnSpc>
                <a:spcPct val="150000"/>
              </a:lnSpc>
              <a:buClr>
                <a:srgbClr val="D2D701"/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Random Forest Classifier</a:t>
            </a:r>
          </a:p>
          <a:p>
            <a:pPr marL="742950" lvl="1" indent="-285750">
              <a:lnSpc>
                <a:spcPct val="150000"/>
              </a:lnSpc>
              <a:buClr>
                <a:srgbClr val="D2D701"/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Accuracy and feature importance indicate a tree-based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37601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46FF8F-D25E-6D6D-DE8A-D3C60C35BF91}"/>
              </a:ext>
            </a:extLst>
          </p:cNvPr>
          <p:cNvSpPr/>
          <p:nvPr/>
        </p:nvSpPr>
        <p:spPr>
          <a:xfrm>
            <a:off x="6096000" y="153797"/>
            <a:ext cx="5665591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Load the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6212F6-7A66-01E3-232F-F0D80145D80B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5E065-9DBD-79F6-B27E-911F734AE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28" y="754591"/>
            <a:ext cx="3756795" cy="1103893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09DF76-DEC0-8064-5B3D-380F5D0C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782" y="1984998"/>
            <a:ext cx="7222041" cy="1520824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5B05C2-0918-1CB5-164A-58C57201C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7894" y="1984998"/>
            <a:ext cx="1379716" cy="1520823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D55D75-A73A-BA35-D740-65CC184F2F2D}"/>
              </a:ext>
            </a:extLst>
          </p:cNvPr>
          <p:cNvSpPr txBox="1"/>
          <p:nvPr/>
        </p:nvSpPr>
        <p:spPr>
          <a:xfrm>
            <a:off x="560228" y="3697756"/>
            <a:ext cx="60974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Data Exploration and Analysis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B336C8-A487-F949-39C2-2D28C64BB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607" y="4096772"/>
            <a:ext cx="4372585" cy="1457528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B0DCF75-9DEF-C78B-4ED1-D6BFE9FA4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9571" y="4446532"/>
            <a:ext cx="6477000" cy="1990224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05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7BE9A-E500-0542-F888-7723B6B36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1E705-EFEA-DAB6-7D08-9EB105734FCD}"/>
              </a:ext>
            </a:extLst>
          </p:cNvPr>
          <p:cNvSpPr/>
          <p:nvPr/>
        </p:nvSpPr>
        <p:spPr>
          <a:xfrm>
            <a:off x="776447" y="839597"/>
            <a:ext cx="40683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/>
            <a:r>
              <a:rPr lang="en-US" sz="20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Distribution of Price Ranges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CA065B-B860-75A4-A718-3B235E0EFD10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80BE3-2976-97EE-07CF-060F68816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576" y="123111"/>
            <a:ext cx="5843954" cy="2730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E2492-F934-BCEC-11D6-BA5FD9468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33" y="2917929"/>
            <a:ext cx="7292566" cy="3816960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4143F8-7D45-8CC8-2E70-3A8C45616321}"/>
              </a:ext>
            </a:extLst>
          </p:cNvPr>
          <p:cNvSpPr txBox="1"/>
          <p:nvPr/>
        </p:nvSpPr>
        <p:spPr>
          <a:xfrm>
            <a:off x="8474048" y="4180363"/>
            <a:ext cx="2736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98C379"/>
                </a:solidFill>
                <a:effectLst/>
                <a:latin typeface="Century Schoolbook" panose="02040604050505020304" pitchFamily="18" charset="0"/>
              </a:rPr>
              <a:t>Correlation Heatmap</a:t>
            </a:r>
            <a:endParaRPr lang="en-IN" sz="2400" b="0" dirty="0">
              <a:solidFill>
                <a:srgbClr val="ABB2BF"/>
              </a:solidFill>
              <a:effectLst/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89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4849E-8C25-D5C5-51BD-1F38B11F1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668D06-83A2-8A04-BDDB-F4AC880691DB}"/>
              </a:ext>
            </a:extLst>
          </p:cNvPr>
          <p:cNvSpPr/>
          <p:nvPr/>
        </p:nvSpPr>
        <p:spPr>
          <a:xfrm>
            <a:off x="5462133" y="1129926"/>
            <a:ext cx="5627078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4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RAM vs Price Range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4841E2-A18E-9D4A-93A5-C944007A2F70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A302D4-5400-B36C-1DDA-5834C1075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7" y="157162"/>
            <a:ext cx="6348046" cy="2938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3359A2-E314-A9BA-6532-436CBA535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130" y="3269473"/>
            <a:ext cx="7071213" cy="32731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1A985B4-0790-9877-80BA-D8BD1F837CFD}"/>
              </a:ext>
            </a:extLst>
          </p:cNvPr>
          <p:cNvSpPr/>
          <p:nvPr/>
        </p:nvSpPr>
        <p:spPr>
          <a:xfrm>
            <a:off x="518746" y="4315673"/>
            <a:ext cx="3785733" cy="9485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4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Battery Power vs Price Range</a:t>
            </a:r>
          </a:p>
        </p:txBody>
      </p:sp>
    </p:spTree>
    <p:extLst>
      <p:ext uri="{BB962C8B-B14F-4D97-AF65-F5344CB8AC3E}">
        <p14:creationId xmlns:p14="http://schemas.microsoft.com/office/powerpoint/2010/main" val="407252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B40169-BF8B-4D8A-21B3-D61296F2E73D}"/>
              </a:ext>
            </a:extLst>
          </p:cNvPr>
          <p:cNvSpPr/>
          <p:nvPr/>
        </p:nvSpPr>
        <p:spPr>
          <a:xfrm>
            <a:off x="813816" y="2735718"/>
            <a:ext cx="3628676" cy="9485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4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Pair plot of Important Features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3A44E4-48D0-AD07-1E9D-78322767CB53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0C2CC-46CB-7845-8D45-FD20AD71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564044"/>
            <a:ext cx="6419944" cy="57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10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202</TotalTime>
  <Words>431</Words>
  <Application>Microsoft Office PowerPoint</Application>
  <PresentationFormat>Widescreen</PresentationFormat>
  <Paragraphs>86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Barlow Bold</vt:lpstr>
      <vt:lpstr>Bookman Old Style</vt:lpstr>
      <vt:lpstr>Bradley Hand ITC</vt:lpstr>
      <vt:lpstr>Calibri</vt:lpstr>
      <vt:lpstr>Calisto MT</vt:lpstr>
      <vt:lpstr>Century Schoolbook</vt:lpstr>
      <vt:lpstr>Consolas</vt:lpstr>
      <vt:lpstr>Copperplate Gothic Light</vt:lpstr>
      <vt:lpstr>Wingdings</vt:lpstr>
      <vt:lpstr>Wingdings 2</vt:lpstr>
      <vt:lpstr>Slate</vt:lpstr>
      <vt:lpstr>Mobile Phone Price Predictor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ARITRA MUKHERJEE</dc:creator>
  <cp:lastModifiedBy>ARITRA MUKHERJEE</cp:lastModifiedBy>
  <cp:revision>81</cp:revision>
  <dcterms:created xsi:type="dcterms:W3CDTF">2025-05-02T08:42:42Z</dcterms:created>
  <dcterms:modified xsi:type="dcterms:W3CDTF">2025-05-10T12:04:19Z</dcterms:modified>
</cp:coreProperties>
</file>