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14C8"/>
    <a:srgbClr val="D2D701"/>
    <a:srgbClr val="22B5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7" d="100"/>
          <a:sy n="87" d="100"/>
        </p:scale>
        <p:origin x="5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11FA-EC0E-4C32-A669-3EF9B5BA6C44}" type="datetimeFigureOut">
              <a:rPr lang="en-IN" smtClean="0"/>
              <a:t>02-05-2025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702D6-756C-40C4-99BB-5D88CCA68EDC}" type="slidenum">
              <a:rPr lang="en-IN" smtClean="0"/>
              <a:t>‹#›</a:t>
            </a:fld>
            <a:endParaRPr lang="en-IN"/>
          </a:p>
        </p:txBody>
      </p:sp>
    </p:spTree>
    <p:extLst>
      <p:ext uri="{BB962C8B-B14F-4D97-AF65-F5344CB8AC3E}">
        <p14:creationId xmlns:p14="http://schemas.microsoft.com/office/powerpoint/2010/main" val="143422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7EFFB0-4510-49E0-B08E-D294F4B43BAC}"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393374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3571393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904933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0035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623679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7EFFB0-4510-49E0-B08E-D294F4B43BAC}" type="datetimeFigureOut">
              <a:rPr lang="en-IN" smtClean="0"/>
              <a:t>02-05-2025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32854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7EFFB0-4510-49E0-B08E-D294F4B43BAC}" type="datetimeFigureOut">
              <a:rPr lang="en-IN" smtClean="0"/>
              <a:t>02-05-2025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100208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EFFB0-4510-49E0-B08E-D294F4B43BAC}"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651383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EFFB0-4510-49E0-B08E-D294F4B43BAC}"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3951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EFFB0-4510-49E0-B08E-D294F4B43BAC}"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52686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EFFB0-4510-49E0-B08E-D294F4B43BAC}" type="datetimeFigureOut">
              <a:rPr lang="en-IN" smtClean="0"/>
              <a:t>02-05-2025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70530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3114868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7EFFB0-4510-49E0-B08E-D294F4B43BAC}" type="datetimeFigureOut">
              <a:rPr lang="en-IN" smtClean="0"/>
              <a:t>02-05-2025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4260696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7EFFB0-4510-49E0-B08E-D294F4B43BAC}" type="datetimeFigureOut">
              <a:rPr lang="en-IN" smtClean="0"/>
              <a:t>02-05-2025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58651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EFFB0-4510-49E0-B08E-D294F4B43BAC}" type="datetimeFigureOut">
              <a:rPr lang="en-IN" smtClean="0"/>
              <a:t>02-05-2025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270571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225360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EFFB0-4510-49E0-B08E-D294F4B43BAC}" type="datetimeFigureOut">
              <a:rPr lang="en-IN" smtClean="0"/>
              <a:t>02-05-2025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5DE23A-0ED0-43B4-909A-49E0249CB307}" type="slidenum">
              <a:rPr lang="en-IN" smtClean="0"/>
              <a:t>‹#›</a:t>
            </a:fld>
            <a:endParaRPr lang="en-IN"/>
          </a:p>
        </p:txBody>
      </p:sp>
    </p:spTree>
    <p:extLst>
      <p:ext uri="{BB962C8B-B14F-4D97-AF65-F5344CB8AC3E}">
        <p14:creationId xmlns:p14="http://schemas.microsoft.com/office/powerpoint/2010/main" val="1284097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F7EFFB0-4510-49E0-B08E-D294F4B43BAC}" type="datetimeFigureOut">
              <a:rPr lang="en-IN" smtClean="0"/>
              <a:t>02-05-2025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D5DE23A-0ED0-43B4-909A-49E0249CB307}" type="slidenum">
              <a:rPr lang="en-IN" smtClean="0"/>
              <a:t>‹#›</a:t>
            </a:fld>
            <a:endParaRPr lang="en-IN"/>
          </a:p>
        </p:txBody>
      </p:sp>
    </p:spTree>
    <p:extLst>
      <p:ext uri="{BB962C8B-B14F-4D97-AF65-F5344CB8AC3E}">
        <p14:creationId xmlns:p14="http://schemas.microsoft.com/office/powerpoint/2010/main" val="61480092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7.jpg"/><Relationship Id="rId7"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pixabay.com/en/leopard-beast-animal-mammal-zoo-1555920/" TargetMode="External"/><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2.jpg"/></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3.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26.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hyperlink" Target="https://aritramofficial-animal-classifier.hf.spac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www.wallpaperflare.com/seoul-south-korea-apgujeong-dong-street-busy-city-architecture-wallpaper-evtis/download/1920x1080"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1897-5A81-6308-CB04-C5044461494E}"/>
              </a:ext>
            </a:extLst>
          </p:cNvPr>
          <p:cNvSpPr>
            <a:spLocks noGrp="1"/>
          </p:cNvSpPr>
          <p:nvPr>
            <p:ph type="ctrTitle"/>
          </p:nvPr>
        </p:nvSpPr>
        <p:spPr>
          <a:xfrm>
            <a:off x="1194936" y="1839232"/>
            <a:ext cx="5056484" cy="1828801"/>
          </a:xfrm>
        </p:spPr>
        <p:txBody>
          <a:bodyPr>
            <a:noAutofit/>
          </a:bodyPr>
          <a:lstStyle/>
          <a:p>
            <a:pPr algn="l"/>
            <a:r>
              <a:rPr lang="en-IN" sz="4000" dirty="0"/>
              <a:t>Animal Classifier </a:t>
            </a:r>
            <a:br>
              <a:rPr lang="en-IN" sz="4000" dirty="0"/>
            </a:br>
            <a:r>
              <a:rPr lang="en-IN" sz="4000" dirty="0"/>
              <a:t>Using Deep Learning &amp; Transfer Learning.</a:t>
            </a:r>
          </a:p>
        </p:txBody>
      </p:sp>
      <p:sp>
        <p:nvSpPr>
          <p:cNvPr id="3" name="Subtitle 2">
            <a:extLst>
              <a:ext uri="{FF2B5EF4-FFF2-40B4-BE49-F238E27FC236}">
                <a16:creationId xmlns:a16="http://schemas.microsoft.com/office/drawing/2014/main" id="{B49E1918-DB7F-4426-9851-FBD24ADE6CAE}"/>
              </a:ext>
            </a:extLst>
          </p:cNvPr>
          <p:cNvSpPr>
            <a:spLocks noGrp="1"/>
          </p:cNvSpPr>
          <p:nvPr>
            <p:ph type="subTitle" idx="1"/>
          </p:nvPr>
        </p:nvSpPr>
        <p:spPr>
          <a:xfrm>
            <a:off x="368460" y="3835234"/>
            <a:ext cx="6524710" cy="508812"/>
          </a:xfrm>
        </p:spPr>
        <p:txBody>
          <a:bodyPr>
            <a:normAutofit/>
          </a:bodyPr>
          <a:lstStyle/>
          <a:p>
            <a:r>
              <a:rPr lang="en-IN" sz="2400" dirty="0">
                <a:solidFill>
                  <a:srgbClr val="FFC000"/>
                </a:solidFill>
                <a:latin typeface="Bookman Old Style" panose="02050604050505020204" pitchFamily="18" charset="0"/>
              </a:rPr>
              <a:t>Presented by – Aritra Mukherjee</a:t>
            </a:r>
          </a:p>
        </p:txBody>
      </p:sp>
      <p:pic>
        <p:nvPicPr>
          <p:cNvPr id="10" name="Picture 9">
            <a:extLst>
              <a:ext uri="{FF2B5EF4-FFF2-40B4-BE49-F238E27FC236}">
                <a16:creationId xmlns:a16="http://schemas.microsoft.com/office/drawing/2014/main" id="{7AC5C6EE-7E59-2FCB-697E-BA4BD0B6BD37}"/>
              </a:ext>
            </a:extLst>
          </p:cNvPr>
          <p:cNvPicPr>
            <a:picLocks noChangeAspect="1"/>
          </p:cNvPicPr>
          <p:nvPr/>
        </p:nvPicPr>
        <p:blipFill>
          <a:blip r:embed="rId2"/>
          <a:srcRect/>
          <a:stretch>
            <a:fillRect/>
          </a:stretch>
        </p:blipFill>
        <p:spPr>
          <a:xfrm rot="21375941">
            <a:off x="7470128" y="656500"/>
            <a:ext cx="3799075" cy="5241493"/>
          </a:xfrm>
          <a:prstGeom prst="rect">
            <a:avLst/>
          </a:prstGeom>
        </p:spPr>
      </p:pic>
      <p:pic>
        <p:nvPicPr>
          <p:cNvPr id="13" name="Picture 12">
            <a:extLst>
              <a:ext uri="{FF2B5EF4-FFF2-40B4-BE49-F238E27FC236}">
                <a16:creationId xmlns:a16="http://schemas.microsoft.com/office/drawing/2014/main" id="{25304312-ABB9-01E7-848B-047C112DA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883" y="2210445"/>
            <a:ext cx="2133600" cy="2133600"/>
          </a:xfrm>
          <a:prstGeom prst="rect">
            <a:avLst/>
          </a:prstGeom>
          <a:ln>
            <a:noFill/>
          </a:ln>
          <a:effectLst>
            <a:softEdge rad="112500"/>
          </a:effectLst>
        </p:spPr>
      </p:pic>
      <p:pic>
        <p:nvPicPr>
          <p:cNvPr id="15" name="Picture 14">
            <a:extLst>
              <a:ext uri="{FF2B5EF4-FFF2-40B4-BE49-F238E27FC236}">
                <a16:creationId xmlns:a16="http://schemas.microsoft.com/office/drawing/2014/main" id="{E6AF2251-9F6A-EC2E-CB59-48237B0CD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6452" y="556411"/>
            <a:ext cx="1929178" cy="1929178"/>
          </a:xfrm>
          <a:prstGeom prst="rect">
            <a:avLst/>
          </a:prstGeom>
          <a:ln>
            <a:noFill/>
          </a:ln>
          <a:effectLst>
            <a:softEdge rad="112500"/>
          </a:effectLst>
        </p:spPr>
      </p:pic>
      <p:pic>
        <p:nvPicPr>
          <p:cNvPr id="11" name="Picture 10">
            <a:extLst>
              <a:ext uri="{FF2B5EF4-FFF2-40B4-BE49-F238E27FC236}">
                <a16:creationId xmlns:a16="http://schemas.microsoft.com/office/drawing/2014/main" id="{D2F2E912-4173-73BC-7E17-6226E846A48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r="12223"/>
          <a:stretch/>
        </p:blipFill>
        <p:spPr>
          <a:xfrm>
            <a:off x="7262624" y="640973"/>
            <a:ext cx="2582967" cy="2127680"/>
          </a:xfrm>
          <a:prstGeom prst="rect">
            <a:avLst/>
          </a:prstGeom>
          <a:ln>
            <a:noFill/>
          </a:ln>
          <a:effectLst>
            <a:softEdge rad="112500"/>
          </a:effectLst>
        </p:spPr>
      </p:pic>
      <p:pic>
        <p:nvPicPr>
          <p:cNvPr id="17" name="Picture 16">
            <a:extLst>
              <a:ext uri="{FF2B5EF4-FFF2-40B4-BE49-F238E27FC236}">
                <a16:creationId xmlns:a16="http://schemas.microsoft.com/office/drawing/2014/main" id="{66486284-6130-5550-844C-B539EE48B3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840604">
            <a:off x="9186862" y="2215050"/>
            <a:ext cx="2133600" cy="2133600"/>
          </a:xfrm>
          <a:prstGeom prst="rect">
            <a:avLst/>
          </a:prstGeom>
          <a:ln>
            <a:noFill/>
          </a:ln>
          <a:effectLst>
            <a:softEdge rad="112500"/>
          </a:effectLst>
        </p:spPr>
      </p:pic>
      <p:pic>
        <p:nvPicPr>
          <p:cNvPr id="21" name="Picture 20">
            <a:extLst>
              <a:ext uri="{FF2B5EF4-FFF2-40B4-BE49-F238E27FC236}">
                <a16:creationId xmlns:a16="http://schemas.microsoft.com/office/drawing/2014/main" id="{5927B40A-1DDF-D86B-7D18-3304FC4C9C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43107" y="3768267"/>
            <a:ext cx="2133600" cy="2133600"/>
          </a:xfrm>
          <a:prstGeom prst="rect">
            <a:avLst/>
          </a:prstGeom>
          <a:ln>
            <a:noFill/>
          </a:ln>
          <a:effectLst>
            <a:softEdge rad="112500"/>
          </a:effectLst>
        </p:spPr>
      </p:pic>
      <p:pic>
        <p:nvPicPr>
          <p:cNvPr id="23" name="Picture 22">
            <a:extLst>
              <a:ext uri="{FF2B5EF4-FFF2-40B4-BE49-F238E27FC236}">
                <a16:creationId xmlns:a16="http://schemas.microsoft.com/office/drawing/2014/main" id="{94A125EE-78E4-36A6-A376-E48A320510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87307" y="3938406"/>
            <a:ext cx="2133600" cy="2133600"/>
          </a:xfrm>
          <a:prstGeom prst="rect">
            <a:avLst/>
          </a:prstGeom>
          <a:ln>
            <a:noFill/>
          </a:ln>
          <a:effectLst>
            <a:softEdge rad="112500"/>
          </a:effectLst>
        </p:spPr>
      </p:pic>
      <p:sp>
        <p:nvSpPr>
          <p:cNvPr id="24" name="Rectangle 23">
            <a:extLst>
              <a:ext uri="{FF2B5EF4-FFF2-40B4-BE49-F238E27FC236}">
                <a16:creationId xmlns:a16="http://schemas.microsoft.com/office/drawing/2014/main" id="{B4168A75-AFCB-690F-1282-36CAD09EC32D}"/>
              </a:ext>
            </a:extLst>
          </p:cNvPr>
          <p:cNvSpPr/>
          <p:nvPr/>
        </p:nvSpPr>
        <p:spPr>
          <a:xfrm>
            <a:off x="1104303" y="4651263"/>
            <a:ext cx="4224528"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IN" sz="2000" dirty="0">
                <a:solidFill>
                  <a:schemeClr val="accent6">
                    <a:lumMod val="20000"/>
                    <a:lumOff val="80000"/>
                  </a:schemeClr>
                </a:solidFill>
                <a:latin typeface="Bookman Old Style" panose="02050604050505020204" pitchFamily="18" charset="0"/>
              </a:rPr>
              <a:t>Machine Learning Intern </a:t>
            </a:r>
          </a:p>
          <a:p>
            <a:r>
              <a:rPr lang="en-IN" sz="2000" dirty="0">
                <a:solidFill>
                  <a:schemeClr val="accent6">
                    <a:lumMod val="20000"/>
                    <a:lumOff val="80000"/>
                  </a:schemeClr>
                </a:solidFill>
                <a:latin typeface="Bookman Old Style" panose="02050604050505020204" pitchFamily="18" charset="0"/>
              </a:rPr>
              <a:t>At - Unified Mentor </a:t>
            </a:r>
            <a:r>
              <a:rPr lang="en-IN" sz="2000" dirty="0" err="1">
                <a:solidFill>
                  <a:schemeClr val="accent6">
                    <a:lumMod val="20000"/>
                    <a:lumOff val="80000"/>
                  </a:schemeClr>
                </a:solidFill>
                <a:latin typeface="Bookman Old Style" panose="02050604050505020204" pitchFamily="18" charset="0"/>
              </a:rPr>
              <a:t>Pvt.</a:t>
            </a:r>
            <a:r>
              <a:rPr lang="en-IN" sz="2000" dirty="0">
                <a:solidFill>
                  <a:schemeClr val="accent6">
                    <a:lumMod val="20000"/>
                    <a:lumOff val="80000"/>
                  </a:schemeClr>
                </a:solidFill>
                <a:latin typeface="Bookman Old Style" panose="02050604050505020204" pitchFamily="18" charset="0"/>
              </a:rPr>
              <a:t> Limited</a:t>
            </a:r>
          </a:p>
        </p:txBody>
      </p:sp>
      <p:sp>
        <p:nvSpPr>
          <p:cNvPr id="26" name="TextBox 25">
            <a:extLst>
              <a:ext uri="{FF2B5EF4-FFF2-40B4-BE49-F238E27FC236}">
                <a16:creationId xmlns:a16="http://schemas.microsoft.com/office/drawing/2014/main" id="{34818654-2D03-4B54-48DF-986BD73A5073}"/>
              </a:ext>
            </a:extLst>
          </p:cNvPr>
          <p:cNvSpPr txBox="1"/>
          <p:nvPr/>
        </p:nvSpPr>
        <p:spPr>
          <a:xfrm>
            <a:off x="1165160" y="4281931"/>
            <a:ext cx="6097464" cy="369332"/>
          </a:xfrm>
          <a:prstGeom prst="rect">
            <a:avLst/>
          </a:prstGeom>
          <a:noFill/>
        </p:spPr>
        <p:txBody>
          <a:bodyPr wrap="square">
            <a:spAutoFit/>
          </a:bodyPr>
          <a:lstStyle/>
          <a:p>
            <a:r>
              <a:rPr lang="en-IN" b="0" i="0" dirty="0">
                <a:solidFill>
                  <a:schemeClr val="accent2">
                    <a:lumMod val="60000"/>
                    <a:lumOff val="40000"/>
                  </a:schemeClr>
                </a:solidFill>
                <a:effectLst/>
                <a:latin typeface="Arial" panose="020B0604020202020204" pitchFamily="34" charset="0"/>
              </a:rPr>
              <a:t>ID: UMIP270247 </a:t>
            </a:r>
            <a:endParaRPr lang="en-IN" dirty="0">
              <a:solidFill>
                <a:schemeClr val="accent2">
                  <a:lumMod val="60000"/>
                  <a:lumOff val="40000"/>
                </a:schemeClr>
              </a:solidFill>
            </a:endParaRPr>
          </a:p>
        </p:txBody>
      </p:sp>
      <p:sp>
        <p:nvSpPr>
          <p:cNvPr id="27" name="Rectangle 26">
            <a:extLst>
              <a:ext uri="{FF2B5EF4-FFF2-40B4-BE49-F238E27FC236}">
                <a16:creationId xmlns:a16="http://schemas.microsoft.com/office/drawing/2014/main" id="{AEDA1D8B-138E-B74A-1150-AA63CBCB93D5}"/>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055321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4849E-8C25-D5C5-51BD-1F38B11F1DD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D668D06-83A2-8A04-BDDB-F4AC880691DB}"/>
              </a:ext>
            </a:extLst>
          </p:cNvPr>
          <p:cNvSpPr/>
          <p:nvPr/>
        </p:nvSpPr>
        <p:spPr>
          <a:xfrm>
            <a:off x="5523679" y="2272926"/>
            <a:ext cx="5627078"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400" b="1" dirty="0">
                <a:solidFill>
                  <a:srgbClr val="FFC000"/>
                </a:solidFill>
                <a:latin typeface="Copperplate Gothic Light" panose="020E0507020206020404" pitchFamily="34" charset="0"/>
                <a:ea typeface="Barlow Bold" pitchFamily="34" charset="-122"/>
                <a:cs typeface="Barlow Bold" pitchFamily="34" charset="-120"/>
              </a:rPr>
              <a:t>Build the Full Model</a:t>
            </a:r>
          </a:p>
        </p:txBody>
      </p:sp>
      <p:pic>
        <p:nvPicPr>
          <p:cNvPr id="4" name="Picture 3">
            <a:extLst>
              <a:ext uri="{FF2B5EF4-FFF2-40B4-BE49-F238E27FC236}">
                <a16:creationId xmlns:a16="http://schemas.microsoft.com/office/drawing/2014/main" id="{33F77558-6DB0-B267-F602-661F2B5B7C6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95001" y="1396739"/>
            <a:ext cx="6225574" cy="2745778"/>
          </a:xfrm>
          <a:prstGeom prst="rect">
            <a:avLst/>
          </a:prstGeom>
          <a:ln>
            <a:solidFill>
              <a:schemeClr val="accent2"/>
            </a:solidFill>
          </a:ln>
        </p:spPr>
      </p:pic>
      <p:sp>
        <p:nvSpPr>
          <p:cNvPr id="7" name="Rectangle 6">
            <a:extLst>
              <a:ext uri="{FF2B5EF4-FFF2-40B4-BE49-F238E27FC236}">
                <a16:creationId xmlns:a16="http://schemas.microsoft.com/office/drawing/2014/main" id="{E4B01D28-6BFB-2152-D258-844B6B6EA319}"/>
              </a:ext>
            </a:extLst>
          </p:cNvPr>
          <p:cNvSpPr/>
          <p:nvPr/>
        </p:nvSpPr>
        <p:spPr>
          <a:xfrm>
            <a:off x="595001" y="4949774"/>
            <a:ext cx="4068322"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400" b="1" dirty="0">
                <a:solidFill>
                  <a:srgbClr val="FFC000"/>
                </a:solidFill>
                <a:latin typeface="Copperplate Gothic Light" panose="020E0507020206020404" pitchFamily="34" charset="0"/>
                <a:ea typeface="Barlow Bold" pitchFamily="34" charset="-122"/>
                <a:cs typeface="Barlow Bold" pitchFamily="34" charset="-120"/>
              </a:rPr>
              <a:t>Compile the Model</a:t>
            </a:r>
          </a:p>
        </p:txBody>
      </p:sp>
      <p:pic>
        <p:nvPicPr>
          <p:cNvPr id="9" name="Picture 8">
            <a:extLst>
              <a:ext uri="{FF2B5EF4-FFF2-40B4-BE49-F238E27FC236}">
                <a16:creationId xmlns:a16="http://schemas.microsoft.com/office/drawing/2014/main" id="{1B8190CB-4EEA-6E10-9DF7-BDC8BE0916D6}"/>
              </a:ext>
            </a:extLst>
          </p:cNvPr>
          <p:cNvPicPr>
            <a:picLocks noChangeAspect="1"/>
          </p:cNvPicPr>
          <p:nvPr/>
        </p:nvPicPr>
        <p:blipFill>
          <a:blip r:embed="rId4"/>
          <a:stretch>
            <a:fillRect/>
          </a:stretch>
        </p:blipFill>
        <p:spPr>
          <a:xfrm>
            <a:off x="5196801" y="4593344"/>
            <a:ext cx="5953956" cy="1467055"/>
          </a:xfrm>
          <a:prstGeom prst="rect">
            <a:avLst/>
          </a:prstGeom>
          <a:ln>
            <a:solidFill>
              <a:schemeClr val="accent2"/>
            </a:solidFill>
          </a:ln>
        </p:spPr>
      </p:pic>
      <p:cxnSp>
        <p:nvCxnSpPr>
          <p:cNvPr id="11" name="Connector: Curved 10">
            <a:extLst>
              <a:ext uri="{FF2B5EF4-FFF2-40B4-BE49-F238E27FC236}">
                <a16:creationId xmlns:a16="http://schemas.microsoft.com/office/drawing/2014/main" id="{B16EF07D-5D62-25A7-A142-23C504C77222}"/>
              </a:ext>
            </a:extLst>
          </p:cNvPr>
          <p:cNvCxnSpPr>
            <a:stCxn id="4" idx="0"/>
            <a:endCxn id="2" idx="0"/>
          </p:cNvCxnSpPr>
          <p:nvPr/>
        </p:nvCxnSpPr>
        <p:spPr>
          <a:xfrm rot="16200000" flipH="1">
            <a:off x="5584409" y="-479883"/>
            <a:ext cx="876187" cy="4629430"/>
          </a:xfrm>
          <a:prstGeom prst="curvedConnector3">
            <a:avLst>
              <a:gd name="adj1" fmla="val -111386"/>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Connector: Curved 14">
            <a:extLst>
              <a:ext uri="{FF2B5EF4-FFF2-40B4-BE49-F238E27FC236}">
                <a16:creationId xmlns:a16="http://schemas.microsoft.com/office/drawing/2014/main" id="{6B8E1665-3069-7488-8BAA-EEBE4E34B689}"/>
              </a:ext>
            </a:extLst>
          </p:cNvPr>
          <p:cNvCxnSpPr>
            <a:cxnSpLocks/>
            <a:stCxn id="7" idx="2"/>
            <a:endCxn id="9" idx="2"/>
          </p:cNvCxnSpPr>
          <p:nvPr/>
        </p:nvCxnSpPr>
        <p:spPr>
          <a:xfrm rot="16200000" flipH="1">
            <a:off x="5101901" y="2988521"/>
            <a:ext cx="599138" cy="5544617"/>
          </a:xfrm>
          <a:prstGeom prst="curvedConnector3">
            <a:avLst>
              <a:gd name="adj1" fmla="val 170440"/>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Rectangle 17">
            <a:extLst>
              <a:ext uri="{FF2B5EF4-FFF2-40B4-BE49-F238E27FC236}">
                <a16:creationId xmlns:a16="http://schemas.microsoft.com/office/drawing/2014/main" id="{F34841E2-A18E-9D4A-93A5-C944007A2F70}"/>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407252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B40169-BF8B-4D8A-21B3-D61296F2E73D}"/>
              </a:ext>
            </a:extLst>
          </p:cNvPr>
          <p:cNvSpPr/>
          <p:nvPr/>
        </p:nvSpPr>
        <p:spPr>
          <a:xfrm>
            <a:off x="8165593" y="1663735"/>
            <a:ext cx="3657600"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Define Training Callbacks</a:t>
            </a:r>
          </a:p>
        </p:txBody>
      </p:sp>
      <p:pic>
        <p:nvPicPr>
          <p:cNvPr id="4" name="Picture 3">
            <a:extLst>
              <a:ext uri="{FF2B5EF4-FFF2-40B4-BE49-F238E27FC236}">
                <a16:creationId xmlns:a16="http://schemas.microsoft.com/office/drawing/2014/main" id="{3D582DEA-7D1F-62A1-7393-2FE7972691B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t="4167"/>
          <a:stretch/>
        </p:blipFill>
        <p:spPr>
          <a:xfrm>
            <a:off x="581817" y="1472887"/>
            <a:ext cx="7763958" cy="1342024"/>
          </a:xfrm>
          <a:prstGeom prst="rect">
            <a:avLst/>
          </a:prstGeom>
          <a:ln>
            <a:solidFill>
              <a:schemeClr val="accent2"/>
            </a:solidFill>
          </a:ln>
        </p:spPr>
      </p:pic>
      <p:sp>
        <p:nvSpPr>
          <p:cNvPr id="11" name="Rectangle 10">
            <a:extLst>
              <a:ext uri="{FF2B5EF4-FFF2-40B4-BE49-F238E27FC236}">
                <a16:creationId xmlns:a16="http://schemas.microsoft.com/office/drawing/2014/main" id="{CC545A5D-7CB1-EAD3-24CC-CB6BF64155E9}"/>
              </a:ext>
            </a:extLst>
          </p:cNvPr>
          <p:cNvSpPr/>
          <p:nvPr/>
        </p:nvSpPr>
        <p:spPr>
          <a:xfrm>
            <a:off x="-1767840" y="3662045"/>
            <a:ext cx="6147175"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 Train the Model</a:t>
            </a:r>
          </a:p>
        </p:txBody>
      </p:sp>
      <p:pic>
        <p:nvPicPr>
          <p:cNvPr id="13" name="Picture 12">
            <a:extLst>
              <a:ext uri="{FF2B5EF4-FFF2-40B4-BE49-F238E27FC236}">
                <a16:creationId xmlns:a16="http://schemas.microsoft.com/office/drawing/2014/main" id="{A914608F-D5D1-575E-03F7-920C1FEC403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200000"/>
                    </a14:imgEffect>
                  </a14:imgLayer>
                </a14:imgProps>
              </a:ext>
            </a:extLst>
          </a:blip>
          <a:stretch>
            <a:fillRect/>
          </a:stretch>
        </p:blipFill>
        <p:spPr>
          <a:xfrm>
            <a:off x="4897291" y="3917788"/>
            <a:ext cx="4882398" cy="2447139"/>
          </a:xfrm>
          <a:prstGeom prst="rect">
            <a:avLst/>
          </a:prstGeom>
          <a:ln>
            <a:solidFill>
              <a:schemeClr val="accent2"/>
            </a:solidFill>
          </a:ln>
          <a:effectLst>
            <a:outerShdw blurRad="292100" dist="139700" dir="2700000" algn="tl" rotWithShape="0">
              <a:srgbClr val="333333">
                <a:alpha val="65000"/>
              </a:srgbClr>
            </a:outerShdw>
          </a:effectLst>
        </p:spPr>
      </p:pic>
      <p:cxnSp>
        <p:nvCxnSpPr>
          <p:cNvPr id="15" name="Connector: Curved 14">
            <a:extLst>
              <a:ext uri="{FF2B5EF4-FFF2-40B4-BE49-F238E27FC236}">
                <a16:creationId xmlns:a16="http://schemas.microsoft.com/office/drawing/2014/main" id="{C81BC9A1-557B-F707-8762-E8843F179FCB}"/>
              </a:ext>
            </a:extLst>
          </p:cNvPr>
          <p:cNvCxnSpPr>
            <a:stCxn id="11" idx="2"/>
            <a:endCxn id="13" idx="1"/>
          </p:cNvCxnSpPr>
          <p:nvPr/>
        </p:nvCxnSpPr>
        <p:spPr>
          <a:xfrm rot="16200000" flipH="1">
            <a:off x="2617606" y="2861673"/>
            <a:ext cx="967826" cy="3591543"/>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F3A44E4-48D0-AD07-1E9D-78322767CB53}"/>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868210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1D576-6963-8865-24FA-6E63F60EFF5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752FD4D-ABC8-198D-C477-7B831D2DD8ED}"/>
              </a:ext>
            </a:extLst>
          </p:cNvPr>
          <p:cNvSpPr/>
          <p:nvPr/>
        </p:nvSpPr>
        <p:spPr>
          <a:xfrm>
            <a:off x="5614416" y="153797"/>
            <a:ext cx="6147175"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 Train the Model</a:t>
            </a:r>
          </a:p>
        </p:txBody>
      </p:sp>
      <p:pic>
        <p:nvPicPr>
          <p:cNvPr id="4" name="Picture 3">
            <a:extLst>
              <a:ext uri="{FF2B5EF4-FFF2-40B4-BE49-F238E27FC236}">
                <a16:creationId xmlns:a16="http://schemas.microsoft.com/office/drawing/2014/main" id="{53F9D564-A76E-DCBC-D2FE-9B90914F5DD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l="967" t="902" r="4303"/>
          <a:stretch/>
        </p:blipFill>
        <p:spPr>
          <a:xfrm>
            <a:off x="404446" y="898496"/>
            <a:ext cx="9692640" cy="4864608"/>
          </a:xfrm>
          <a:prstGeom prst="rect">
            <a:avLst/>
          </a:prstGeom>
          <a:ln>
            <a:solidFill>
              <a:schemeClr val="accent2"/>
            </a:solid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939FA2D9-9682-FEE6-668E-9544FFD656D6}"/>
              </a:ext>
            </a:extLst>
          </p:cNvPr>
          <p:cNvSpPr/>
          <p:nvPr/>
        </p:nvSpPr>
        <p:spPr>
          <a:xfrm>
            <a:off x="6644854" y="5933089"/>
            <a:ext cx="5301376" cy="707886"/>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Accuracy – 94%</a:t>
            </a:r>
          </a:p>
        </p:txBody>
      </p:sp>
      <p:sp>
        <p:nvSpPr>
          <p:cNvPr id="6" name="Rectangle 5">
            <a:extLst>
              <a:ext uri="{FF2B5EF4-FFF2-40B4-BE49-F238E27FC236}">
                <a16:creationId xmlns:a16="http://schemas.microsoft.com/office/drawing/2014/main" id="{D67A87F3-9C43-7D89-9A22-2B58EF0CAE56}"/>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96766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B1952-33F7-C10E-E8E8-3F8C811540B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009F5E-52F7-3656-D1A4-D36CAD318D0B}"/>
              </a:ext>
            </a:extLst>
          </p:cNvPr>
          <p:cNvSpPr/>
          <p:nvPr/>
        </p:nvSpPr>
        <p:spPr>
          <a:xfrm>
            <a:off x="-1152342" y="301325"/>
            <a:ext cx="6147175"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Save the Trained Model</a:t>
            </a:r>
          </a:p>
        </p:txBody>
      </p:sp>
      <p:pic>
        <p:nvPicPr>
          <p:cNvPr id="4" name="Picture 3">
            <a:extLst>
              <a:ext uri="{FF2B5EF4-FFF2-40B4-BE49-F238E27FC236}">
                <a16:creationId xmlns:a16="http://schemas.microsoft.com/office/drawing/2014/main" id="{5FF04F66-5842-DEB9-4303-03BD0543366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5395798" y="557068"/>
            <a:ext cx="4363059" cy="733527"/>
          </a:xfrm>
          <a:prstGeom prst="rect">
            <a:avLst/>
          </a:prstGeom>
          <a:ln>
            <a:solidFill>
              <a:schemeClr val="accent2"/>
            </a:solidFill>
          </a:ln>
        </p:spPr>
      </p:pic>
      <p:pic>
        <p:nvPicPr>
          <p:cNvPr id="6" name="Picture 5">
            <a:extLst>
              <a:ext uri="{FF2B5EF4-FFF2-40B4-BE49-F238E27FC236}">
                <a16:creationId xmlns:a16="http://schemas.microsoft.com/office/drawing/2014/main" id="{C3BF8E9E-D254-AA7C-09C0-3BAE121296E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200000"/>
                    </a14:imgEffect>
                  </a14:imgLayer>
                </a14:imgProps>
              </a:ext>
            </a:extLst>
          </a:blip>
          <a:stretch>
            <a:fillRect/>
          </a:stretch>
        </p:blipFill>
        <p:spPr>
          <a:xfrm>
            <a:off x="380107" y="1629378"/>
            <a:ext cx="7335274" cy="4782217"/>
          </a:xfrm>
          <a:prstGeom prst="rect">
            <a:avLst/>
          </a:prstGeom>
          <a:ln>
            <a:solidFill>
              <a:schemeClr val="accent2"/>
            </a:solidFill>
          </a:ln>
          <a:effectLst>
            <a:outerShdw blurRad="292100" dist="139700" dir="2700000" algn="tl" rotWithShape="0">
              <a:srgbClr val="333333">
                <a:alpha val="65000"/>
              </a:srgbClr>
            </a:outerShdw>
          </a:effectLst>
        </p:spPr>
      </p:pic>
      <p:sp>
        <p:nvSpPr>
          <p:cNvPr id="7" name="Rectangle 6">
            <a:extLst>
              <a:ext uri="{FF2B5EF4-FFF2-40B4-BE49-F238E27FC236}">
                <a16:creationId xmlns:a16="http://schemas.microsoft.com/office/drawing/2014/main" id="{E3A5614E-C795-53E6-7E50-442BBAA5B83E}"/>
              </a:ext>
            </a:extLst>
          </p:cNvPr>
          <p:cNvSpPr/>
          <p:nvPr/>
        </p:nvSpPr>
        <p:spPr>
          <a:xfrm>
            <a:off x="7880532" y="3307046"/>
            <a:ext cx="3756649"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Visualize Training History</a:t>
            </a:r>
          </a:p>
        </p:txBody>
      </p:sp>
      <p:sp>
        <p:nvSpPr>
          <p:cNvPr id="8" name="Rectangle 7">
            <a:extLst>
              <a:ext uri="{FF2B5EF4-FFF2-40B4-BE49-F238E27FC236}">
                <a16:creationId xmlns:a16="http://schemas.microsoft.com/office/drawing/2014/main" id="{B2ADBBC3-0991-CE7D-411A-DFF1C88849B3}"/>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945080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0EF9C-7748-FAC1-AC52-54BE01908F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37A4E15-0D17-5B55-34E7-551C006656D8}"/>
              </a:ext>
            </a:extLst>
          </p:cNvPr>
          <p:cNvSpPr/>
          <p:nvPr/>
        </p:nvSpPr>
        <p:spPr>
          <a:xfrm>
            <a:off x="5614416" y="153797"/>
            <a:ext cx="6147175"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Visualization</a:t>
            </a:r>
          </a:p>
        </p:txBody>
      </p:sp>
      <p:pic>
        <p:nvPicPr>
          <p:cNvPr id="4" name="Picture 3">
            <a:extLst>
              <a:ext uri="{FF2B5EF4-FFF2-40B4-BE49-F238E27FC236}">
                <a16:creationId xmlns:a16="http://schemas.microsoft.com/office/drawing/2014/main" id="{201DD91D-9198-475B-599A-60EB6F223B57}"/>
              </a:ext>
            </a:extLst>
          </p:cNvPr>
          <p:cNvPicPr>
            <a:picLocks noChangeAspect="1"/>
          </p:cNvPicPr>
          <p:nvPr/>
        </p:nvPicPr>
        <p:blipFill>
          <a:blip r:embed="rId2"/>
          <a:stretch>
            <a:fillRect/>
          </a:stretch>
        </p:blipFill>
        <p:spPr>
          <a:xfrm>
            <a:off x="1423987" y="1281112"/>
            <a:ext cx="9344025" cy="4295775"/>
          </a:xfrm>
          <a:prstGeom prst="rect">
            <a:avLst/>
          </a:prstGeom>
          <a:ln>
            <a:solidFill>
              <a:schemeClr val="accent2"/>
            </a:solidFill>
          </a:ln>
        </p:spPr>
      </p:pic>
      <p:sp>
        <p:nvSpPr>
          <p:cNvPr id="5" name="Rectangle 4">
            <a:extLst>
              <a:ext uri="{FF2B5EF4-FFF2-40B4-BE49-F238E27FC236}">
                <a16:creationId xmlns:a16="http://schemas.microsoft.com/office/drawing/2014/main" id="{2A736F98-FC85-EE10-72C4-8EC715D705F4}"/>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73548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EF8FF-1B9A-6691-5B62-156A3FE53465}"/>
              </a:ext>
            </a:extLst>
          </p:cNvPr>
          <p:cNvSpPr txBox="1"/>
          <p:nvPr/>
        </p:nvSpPr>
        <p:spPr>
          <a:xfrm>
            <a:off x="9572627" y="0"/>
            <a:ext cx="2534381" cy="737638"/>
          </a:xfrm>
          <a:prstGeom prst="rect">
            <a:avLst/>
          </a:prstGeom>
          <a:noFill/>
        </p:spPr>
        <p:txBody>
          <a:bodyPr wrap="square">
            <a:spAutoFit/>
          </a:bodyPr>
          <a:lstStyle/>
          <a:p>
            <a:pPr marL="0" indent="0">
              <a:lnSpc>
                <a:spcPts val="5600"/>
              </a:lnSpc>
              <a:buNone/>
            </a:pPr>
            <a:r>
              <a:rPr lang="en-US" sz="3600" b="1" dirty="0">
                <a:solidFill>
                  <a:srgbClr val="FFC000"/>
                </a:solidFill>
                <a:latin typeface="Barlow Bold" pitchFamily="34" charset="0"/>
                <a:ea typeface="Barlow Bold" pitchFamily="34" charset="-122"/>
                <a:cs typeface="Barlow Bold" pitchFamily="34" charset="-120"/>
              </a:rPr>
              <a:t>Prediction </a:t>
            </a:r>
            <a:endParaRPr lang="en-US" sz="3600" dirty="0">
              <a:solidFill>
                <a:srgbClr val="FFC000"/>
              </a:solidFill>
            </a:endParaRPr>
          </a:p>
        </p:txBody>
      </p:sp>
      <p:pic>
        <p:nvPicPr>
          <p:cNvPr id="9" name="Picture 8">
            <a:extLst>
              <a:ext uri="{FF2B5EF4-FFF2-40B4-BE49-F238E27FC236}">
                <a16:creationId xmlns:a16="http://schemas.microsoft.com/office/drawing/2014/main" id="{9073A00B-0CD4-3A78-BA76-CD385EBC2A9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07731" y="737638"/>
            <a:ext cx="9970477" cy="2752908"/>
          </a:xfrm>
          <a:prstGeom prst="rect">
            <a:avLst/>
          </a:prstGeom>
          <a:ln>
            <a:solidFill>
              <a:schemeClr val="accent2"/>
            </a:solidFill>
          </a:ln>
        </p:spPr>
      </p:pic>
      <p:pic>
        <p:nvPicPr>
          <p:cNvPr id="11" name="Picture 10">
            <a:extLst>
              <a:ext uri="{FF2B5EF4-FFF2-40B4-BE49-F238E27FC236}">
                <a16:creationId xmlns:a16="http://schemas.microsoft.com/office/drawing/2014/main" id="{D5F3DA4F-5591-D884-F9CA-516F164FCBD3}"/>
              </a:ext>
            </a:extLst>
          </p:cNvPr>
          <p:cNvPicPr>
            <a:picLocks noChangeAspect="1"/>
          </p:cNvPicPr>
          <p:nvPr/>
        </p:nvPicPr>
        <p:blipFill>
          <a:blip r:embed="rId4"/>
          <a:stretch>
            <a:fillRect/>
          </a:stretch>
        </p:blipFill>
        <p:spPr>
          <a:xfrm>
            <a:off x="2101565" y="3680089"/>
            <a:ext cx="9863451" cy="2854496"/>
          </a:xfrm>
          <a:prstGeom prst="rect">
            <a:avLst/>
          </a:prstGeom>
          <a:ln>
            <a:solidFill>
              <a:schemeClr val="accent2"/>
            </a:solidFill>
          </a:ln>
        </p:spPr>
      </p:pic>
      <p:sp>
        <p:nvSpPr>
          <p:cNvPr id="12" name="Rectangle 11">
            <a:extLst>
              <a:ext uri="{FF2B5EF4-FFF2-40B4-BE49-F238E27FC236}">
                <a16:creationId xmlns:a16="http://schemas.microsoft.com/office/drawing/2014/main" id="{57B9B495-0FAE-2469-8601-D79B914BDF96}"/>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108935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A9C0793-02C1-3399-C1F9-47DCD654623F}"/>
              </a:ext>
            </a:extLst>
          </p:cNvPr>
          <p:cNvSpPr txBox="1"/>
          <p:nvPr/>
        </p:nvSpPr>
        <p:spPr>
          <a:xfrm>
            <a:off x="6012230" y="3319429"/>
            <a:ext cx="6097464" cy="369332"/>
          </a:xfrm>
          <a:prstGeom prst="rect">
            <a:avLst/>
          </a:prstGeom>
          <a:noFill/>
        </p:spPr>
        <p:txBody>
          <a:bodyPr wrap="square">
            <a:spAutoFit/>
          </a:bodyPr>
          <a:lstStyle/>
          <a:p>
            <a:r>
              <a:rPr lang="en-IN" dirty="0" err="1">
                <a:solidFill>
                  <a:srgbClr val="00B0F0"/>
                </a:solidFill>
                <a:hlinkClick r:id="rId2">
                  <a:extLst>
                    <a:ext uri="{A12FA001-AC4F-418D-AE19-62706E023703}">
                      <ahyp:hlinkClr xmlns:ahyp="http://schemas.microsoft.com/office/drawing/2018/hyperlinkcolor" val="tx"/>
                    </a:ext>
                  </a:extLst>
                </a:hlinkClick>
              </a:rPr>
              <a:t>aritramofficial</a:t>
            </a:r>
            <a:r>
              <a:rPr lang="en-IN" dirty="0">
                <a:solidFill>
                  <a:srgbClr val="00B0F0"/>
                </a:solidFill>
                <a:hlinkClick r:id="rId2">
                  <a:extLst>
                    <a:ext uri="{A12FA001-AC4F-418D-AE19-62706E023703}">
                      <ahyp:hlinkClr xmlns:ahyp="http://schemas.microsoft.com/office/drawing/2018/hyperlinkcolor" val="tx"/>
                    </a:ext>
                  </a:extLst>
                </a:hlinkClick>
              </a:rPr>
              <a:t>-animal-classifier</a:t>
            </a:r>
            <a:endParaRPr lang="en-IN" dirty="0">
              <a:solidFill>
                <a:srgbClr val="00B0F0"/>
              </a:solidFill>
            </a:endParaRPr>
          </a:p>
        </p:txBody>
      </p:sp>
      <p:sp>
        <p:nvSpPr>
          <p:cNvPr id="8" name="Rectangle 7">
            <a:extLst>
              <a:ext uri="{FF2B5EF4-FFF2-40B4-BE49-F238E27FC236}">
                <a16:creationId xmlns:a16="http://schemas.microsoft.com/office/drawing/2014/main" id="{AF50202A-E0CA-3601-680F-BB581E90B5A2}"/>
              </a:ext>
            </a:extLst>
          </p:cNvPr>
          <p:cNvSpPr/>
          <p:nvPr/>
        </p:nvSpPr>
        <p:spPr>
          <a:xfrm>
            <a:off x="5632000" y="549451"/>
            <a:ext cx="6147175"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Deploy Using Hugging Face Space</a:t>
            </a:r>
          </a:p>
        </p:txBody>
      </p:sp>
      <p:sp>
        <p:nvSpPr>
          <p:cNvPr id="9" name="Rectangle 8">
            <a:extLst>
              <a:ext uri="{FF2B5EF4-FFF2-40B4-BE49-F238E27FC236}">
                <a16:creationId xmlns:a16="http://schemas.microsoft.com/office/drawing/2014/main" id="{8C7C8CCA-F61D-54C5-9451-0B20365D7721}"/>
              </a:ext>
            </a:extLst>
          </p:cNvPr>
          <p:cNvSpPr/>
          <p:nvPr/>
        </p:nvSpPr>
        <p:spPr>
          <a:xfrm>
            <a:off x="2069368" y="2967335"/>
            <a:ext cx="414459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Live Demo - </a:t>
            </a:r>
          </a:p>
        </p:txBody>
      </p:sp>
      <p:sp>
        <p:nvSpPr>
          <p:cNvPr id="10" name="Rectangle 9">
            <a:extLst>
              <a:ext uri="{FF2B5EF4-FFF2-40B4-BE49-F238E27FC236}">
                <a16:creationId xmlns:a16="http://schemas.microsoft.com/office/drawing/2014/main" id="{8B2167F6-4E5D-843F-4E13-5412D3538B82}"/>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587010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5D280-4FF3-FB2B-698C-4A334B9A3B93}"/>
              </a:ext>
            </a:extLst>
          </p:cNvPr>
          <p:cNvSpPr txBox="1"/>
          <p:nvPr/>
        </p:nvSpPr>
        <p:spPr>
          <a:xfrm>
            <a:off x="1591407" y="2453053"/>
            <a:ext cx="9231923" cy="1754326"/>
          </a:xfrm>
          <a:prstGeom prst="rect">
            <a:avLst/>
          </a:prstGeom>
          <a:noFill/>
        </p:spPr>
        <p:txBody>
          <a:bodyPr wrap="square">
            <a:spAutoFit/>
          </a:bodyPr>
          <a:lstStyle/>
          <a:p>
            <a:pPr algn="ctr">
              <a:buNone/>
            </a:pPr>
            <a:r>
              <a:rPr lang="en-US" dirty="0">
                <a:solidFill>
                  <a:schemeClr val="accent2">
                    <a:lumMod val="40000"/>
                    <a:lumOff val="60000"/>
                  </a:schemeClr>
                </a:solidFill>
              </a:rPr>
              <a:t>We successfully built an intelligent animal image classifier that predicts the animal in any given image with high accuracy.</a:t>
            </a:r>
          </a:p>
          <a:p>
            <a:pPr algn="ctr">
              <a:buNone/>
            </a:pPr>
            <a:endParaRPr lang="en-US" dirty="0">
              <a:solidFill>
                <a:schemeClr val="accent2">
                  <a:lumMod val="40000"/>
                  <a:lumOff val="60000"/>
                </a:schemeClr>
              </a:solidFill>
            </a:endParaRPr>
          </a:p>
          <a:p>
            <a:pPr algn="ctr"/>
            <a:r>
              <a:rPr lang="en-US" dirty="0">
                <a:solidFill>
                  <a:schemeClr val="accent2">
                    <a:lumMod val="40000"/>
                    <a:lumOff val="60000"/>
                  </a:schemeClr>
                </a:solidFill>
              </a:rPr>
              <a:t>It demonstrates the practical use of deep learning in solving real-world visual problems and can be applied in areas like wildlife monitoring, educational apps, and smart animal recognition systems.</a:t>
            </a:r>
          </a:p>
        </p:txBody>
      </p:sp>
      <p:sp>
        <p:nvSpPr>
          <p:cNvPr id="4" name="Rectangle 3">
            <a:extLst>
              <a:ext uri="{FF2B5EF4-FFF2-40B4-BE49-F238E27FC236}">
                <a16:creationId xmlns:a16="http://schemas.microsoft.com/office/drawing/2014/main" id="{744608EA-5E8F-F91A-0C25-B5739D27CDBF}"/>
              </a:ext>
            </a:extLst>
          </p:cNvPr>
          <p:cNvSpPr/>
          <p:nvPr/>
        </p:nvSpPr>
        <p:spPr>
          <a:xfrm>
            <a:off x="5632000" y="549451"/>
            <a:ext cx="6147175"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Conclusion</a:t>
            </a:r>
          </a:p>
        </p:txBody>
      </p:sp>
      <p:sp>
        <p:nvSpPr>
          <p:cNvPr id="5" name="Rectangle 4">
            <a:extLst>
              <a:ext uri="{FF2B5EF4-FFF2-40B4-BE49-F238E27FC236}">
                <a16:creationId xmlns:a16="http://schemas.microsoft.com/office/drawing/2014/main" id="{0DF5D526-A476-972F-FE5D-6F844C5923B0}"/>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50478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355F29-93D9-32FE-1480-48B85AC6189F}"/>
              </a:ext>
            </a:extLst>
          </p:cNvPr>
          <p:cNvSpPr/>
          <p:nvPr/>
        </p:nvSpPr>
        <p:spPr>
          <a:xfrm>
            <a:off x="6446502" y="180174"/>
            <a:ext cx="5482142" cy="960328"/>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Introduction To </a:t>
            </a:r>
            <a:r>
              <a:rPr lang="en-US" sz="2800" b="1" dirty="0">
                <a:solidFill>
                  <a:srgbClr val="FFC000"/>
                </a:solidFill>
                <a:latin typeface="Copperplate Gothic Light" panose="020E0507020206020404" pitchFamily="34" charset="0"/>
              </a:rPr>
              <a:t>Project – </a:t>
            </a:r>
          </a:p>
          <a:p>
            <a:pPr algn="r">
              <a:lnSpc>
                <a:spcPts val="3500"/>
              </a:lnSpc>
            </a:pPr>
            <a:r>
              <a:rPr lang="en-US" sz="2800" b="1" dirty="0">
                <a:solidFill>
                  <a:srgbClr val="FFC000"/>
                </a:solidFill>
                <a:latin typeface="Copperplate Gothic Light" panose="020E0507020206020404" pitchFamily="34" charset="0"/>
              </a:rPr>
              <a:t>Animal Classification</a:t>
            </a:r>
          </a:p>
        </p:txBody>
      </p:sp>
      <p:sp>
        <p:nvSpPr>
          <p:cNvPr id="5" name="Rectangle 4">
            <a:extLst>
              <a:ext uri="{FF2B5EF4-FFF2-40B4-BE49-F238E27FC236}">
                <a16:creationId xmlns:a16="http://schemas.microsoft.com/office/drawing/2014/main" id="{33B28BD8-9C76-D038-D944-672662B9687B}"/>
              </a:ext>
            </a:extLst>
          </p:cNvPr>
          <p:cNvSpPr/>
          <p:nvPr/>
        </p:nvSpPr>
        <p:spPr>
          <a:xfrm>
            <a:off x="4572000" y="1670539"/>
            <a:ext cx="7280031" cy="4247317"/>
          </a:xfrm>
          <a:prstGeom prst="rect">
            <a:avLst/>
          </a:prstGeom>
          <a:noFill/>
        </p:spPr>
        <p:txBody>
          <a:bodyPr wrap="square" lIns="91440" tIns="45720" rIns="91440" bIns="45720">
            <a:spAutoFit/>
          </a:bodyPr>
          <a:lstStyle/>
          <a:p>
            <a:pPr>
              <a:buNone/>
            </a:pPr>
            <a:r>
              <a:rPr lang="en-US" dirty="0">
                <a:latin typeface="Century Schoolbook" panose="02040604050505020304" pitchFamily="18" charset="0"/>
              </a:rPr>
              <a:t>Animal classification is an essential task in the field of computer vision, where the goal is to identify the category of an animal based on an input image. This project focuses on building an intelligent system that can automatically classify animals into 15 predefined categories using image data.</a:t>
            </a:r>
          </a:p>
          <a:p>
            <a:pPr>
              <a:buNone/>
            </a:pPr>
            <a:endParaRPr lang="en-US" dirty="0">
              <a:latin typeface="Century Schoolbook" panose="02040604050505020304" pitchFamily="18" charset="0"/>
            </a:endParaRPr>
          </a:p>
          <a:p>
            <a:pPr>
              <a:buNone/>
            </a:pPr>
            <a:r>
              <a:rPr lang="en-US" dirty="0">
                <a:latin typeface="Century Schoolbook" panose="02040604050505020304" pitchFamily="18" charset="0"/>
              </a:rPr>
              <a:t>By training a model on a diverse dataset of animal images, we aim to develop a solution that understands visual patterns and features—such as shapes, colors, and textures—to accurately predict the animal shown in the image.</a:t>
            </a:r>
          </a:p>
          <a:p>
            <a:pPr>
              <a:buNone/>
            </a:pPr>
            <a:endParaRPr lang="en-US" dirty="0">
              <a:latin typeface="Century Schoolbook" panose="02040604050505020304" pitchFamily="18" charset="0"/>
            </a:endParaRPr>
          </a:p>
          <a:p>
            <a:r>
              <a:rPr lang="en-US" dirty="0">
                <a:latin typeface="Century Schoolbook" panose="02040604050505020304" pitchFamily="18" charset="0"/>
              </a:rPr>
              <a:t>This project not only helps in applying core deep learning concepts but also demonstrates how AI can be used in real-world scenarios such as wildlife conservation, educational tools, and image-based search systems.</a:t>
            </a:r>
          </a:p>
        </p:txBody>
      </p:sp>
      <p:pic>
        <p:nvPicPr>
          <p:cNvPr id="6" name="Picture Placeholder 2">
            <a:extLst>
              <a:ext uri="{FF2B5EF4-FFF2-40B4-BE49-F238E27FC236}">
                <a16:creationId xmlns:a16="http://schemas.microsoft.com/office/drawing/2014/main" id="{47E419E1-4E9E-4753-533C-B9F9CCA6DE72}"/>
              </a:ext>
            </a:extLst>
          </p:cNvPr>
          <p:cNvPicPr>
            <a:picLocks noChangeAspect="1"/>
          </p:cNvPicPr>
          <p:nvPr/>
        </p:nvPicPr>
        <p:blipFill>
          <a:blip r:embed="rId2"/>
          <a:srcRect/>
          <a:stretch>
            <a:fillRect/>
          </a:stretch>
        </p:blipFill>
        <p:spPr>
          <a:xfrm rot="21375941">
            <a:off x="566818" y="1757257"/>
            <a:ext cx="3046578" cy="3487558"/>
          </a:xfrm>
          <a:prstGeom prst="rect">
            <a:avLst/>
          </a:prstGeom>
        </p:spPr>
      </p:pic>
      <p:pic>
        <p:nvPicPr>
          <p:cNvPr id="8" name="Picture 7">
            <a:extLst>
              <a:ext uri="{FF2B5EF4-FFF2-40B4-BE49-F238E27FC236}">
                <a16:creationId xmlns:a16="http://schemas.microsoft.com/office/drawing/2014/main" id="{3A72F2E4-7696-BF32-6F52-D1B53918216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saturation sat="300000"/>
                    </a14:imgEffect>
                  </a14:imgLayer>
                </a14:imgProps>
              </a:ext>
              <a:ext uri="{28A0092B-C50C-407E-A947-70E740481C1C}">
                <a14:useLocalDpi xmlns:a14="http://schemas.microsoft.com/office/drawing/2010/main" val="0"/>
              </a:ext>
            </a:extLst>
          </a:blip>
          <a:stretch>
            <a:fillRect/>
          </a:stretch>
        </p:blipFill>
        <p:spPr>
          <a:xfrm>
            <a:off x="491647" y="1804027"/>
            <a:ext cx="3124650" cy="3464354"/>
          </a:xfrm>
          <a:prstGeom prst="rect">
            <a:avLst/>
          </a:prstGeom>
          <a:ln>
            <a:noFill/>
          </a:ln>
          <a:effectLst>
            <a:softEdge rad="112500"/>
          </a:effectLst>
        </p:spPr>
      </p:pic>
      <p:sp>
        <p:nvSpPr>
          <p:cNvPr id="9" name="Rectangle 8">
            <a:extLst>
              <a:ext uri="{FF2B5EF4-FFF2-40B4-BE49-F238E27FC236}">
                <a16:creationId xmlns:a16="http://schemas.microsoft.com/office/drawing/2014/main" id="{C74BA47E-2076-38A0-6A6D-1E49998DF68F}"/>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2238003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3EE2D3-67A4-7DB2-4737-49D61E2EFC2B}"/>
              </a:ext>
            </a:extLst>
          </p:cNvPr>
          <p:cNvSpPr/>
          <p:nvPr/>
        </p:nvSpPr>
        <p:spPr>
          <a:xfrm>
            <a:off x="10015527" y="241720"/>
            <a:ext cx="1306448" cy="51148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rPr>
              <a:t>GOAL</a:t>
            </a:r>
          </a:p>
        </p:txBody>
      </p:sp>
      <p:sp>
        <p:nvSpPr>
          <p:cNvPr id="4" name="TextBox 3">
            <a:extLst>
              <a:ext uri="{FF2B5EF4-FFF2-40B4-BE49-F238E27FC236}">
                <a16:creationId xmlns:a16="http://schemas.microsoft.com/office/drawing/2014/main" id="{CE9DD0B9-297D-1A93-AB71-B6C09E64C2E3}"/>
              </a:ext>
            </a:extLst>
          </p:cNvPr>
          <p:cNvSpPr txBox="1"/>
          <p:nvPr/>
        </p:nvSpPr>
        <p:spPr>
          <a:xfrm>
            <a:off x="606668" y="2215469"/>
            <a:ext cx="7014239" cy="2862322"/>
          </a:xfrm>
          <a:prstGeom prst="rect">
            <a:avLst/>
          </a:prstGeom>
          <a:noFill/>
        </p:spPr>
        <p:txBody>
          <a:bodyPr wrap="square">
            <a:spAutoFit/>
          </a:bodyPr>
          <a:lstStyle/>
          <a:p>
            <a:pPr>
              <a:buNone/>
            </a:pPr>
            <a:r>
              <a:rPr lang="en-US" dirty="0">
                <a:latin typeface="Century Schoolbook" panose="02040604050505020304" pitchFamily="18" charset="0"/>
              </a:rPr>
              <a:t>In this project, our goal is to develop an intelligent image classification system capable of recognizing different animals from input images.</a:t>
            </a:r>
          </a:p>
          <a:p>
            <a:pPr>
              <a:buNone/>
            </a:pPr>
            <a:endParaRPr lang="en-US" dirty="0">
              <a:latin typeface="Century Schoolbook" panose="02040604050505020304" pitchFamily="18" charset="0"/>
            </a:endParaRPr>
          </a:p>
          <a:p>
            <a:pPr>
              <a:buNone/>
            </a:pPr>
            <a:r>
              <a:rPr lang="en-US" dirty="0">
                <a:latin typeface="Century Schoolbook" panose="02040604050505020304" pitchFamily="18" charset="0"/>
              </a:rPr>
              <a:t>My aim to create a solution that can:</a:t>
            </a:r>
          </a:p>
          <a:p>
            <a:pPr>
              <a:buNone/>
            </a:pPr>
            <a:endParaRPr lang="en-US" dirty="0">
              <a:latin typeface="Century Schoolbook" panose="02040604050505020304" pitchFamily="18" charset="0"/>
            </a:endParaRPr>
          </a:p>
          <a:p>
            <a:pPr>
              <a:buFont typeface="Arial" panose="020B0604020202020204" pitchFamily="34" charset="0"/>
              <a:buChar char="•"/>
            </a:pPr>
            <a:r>
              <a:rPr lang="en-US" dirty="0">
                <a:latin typeface="Century Schoolbook" panose="02040604050505020304" pitchFamily="18" charset="0"/>
              </a:rPr>
              <a:t>Automatically analyze an image and identify the animal shown.</a:t>
            </a:r>
          </a:p>
          <a:p>
            <a:pPr>
              <a:buFont typeface="Arial" panose="020B0604020202020204" pitchFamily="34" charset="0"/>
              <a:buChar char="•"/>
            </a:pPr>
            <a:r>
              <a:rPr lang="en-US" dirty="0">
                <a:latin typeface="Century Schoolbook" panose="02040604050505020304" pitchFamily="18" charset="0"/>
              </a:rPr>
              <a:t>Provide accurate predictions in real time</a:t>
            </a:r>
          </a:p>
          <a:p>
            <a:pPr>
              <a:buFont typeface="Arial" panose="020B0604020202020204" pitchFamily="34" charset="0"/>
              <a:buChar char="•"/>
            </a:pPr>
            <a:r>
              <a:rPr lang="en-US" dirty="0">
                <a:latin typeface="Century Schoolbook" panose="02040604050505020304" pitchFamily="18" charset="0"/>
              </a:rPr>
              <a:t>Offer a smooth and interactive user experience for classification</a:t>
            </a:r>
          </a:p>
        </p:txBody>
      </p:sp>
      <p:pic>
        <p:nvPicPr>
          <p:cNvPr id="5" name="Picture Placeholder 2">
            <a:extLst>
              <a:ext uri="{FF2B5EF4-FFF2-40B4-BE49-F238E27FC236}">
                <a16:creationId xmlns:a16="http://schemas.microsoft.com/office/drawing/2014/main" id="{3253086B-C7B7-B1FB-C411-CF9C1B21A21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a:stretch>
            <a:fillRect/>
          </a:stretch>
        </p:blipFill>
        <p:spPr>
          <a:xfrm rot="21375941">
            <a:off x="8428416" y="1985861"/>
            <a:ext cx="3046578" cy="3487558"/>
          </a:xfrm>
          <a:prstGeom prst="rect">
            <a:avLst/>
          </a:prstGeom>
        </p:spPr>
      </p:pic>
      <p:pic>
        <p:nvPicPr>
          <p:cNvPr id="34" name="Picture 33">
            <a:extLst>
              <a:ext uri="{FF2B5EF4-FFF2-40B4-BE49-F238E27FC236}">
                <a16:creationId xmlns:a16="http://schemas.microsoft.com/office/drawing/2014/main" id="{DC0D049B-7C88-0082-60F2-64549E288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0373" y="1947734"/>
            <a:ext cx="3248390" cy="3616242"/>
          </a:xfrm>
          <a:prstGeom prst="rect">
            <a:avLst/>
          </a:prstGeom>
          <a:ln>
            <a:noFill/>
          </a:ln>
          <a:effectLst>
            <a:softEdge rad="112500"/>
          </a:effectLst>
        </p:spPr>
      </p:pic>
      <p:sp>
        <p:nvSpPr>
          <p:cNvPr id="35" name="Rectangle 34">
            <a:extLst>
              <a:ext uri="{FF2B5EF4-FFF2-40B4-BE49-F238E27FC236}">
                <a16:creationId xmlns:a16="http://schemas.microsoft.com/office/drawing/2014/main" id="{C00A24A6-752B-B12A-41A6-6764A6F7D81A}"/>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404474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E7EFDD9-2D8E-A3C6-1075-2291824EC65E}"/>
              </a:ext>
            </a:extLst>
          </p:cNvPr>
          <p:cNvSpPr/>
          <p:nvPr/>
        </p:nvSpPr>
        <p:spPr>
          <a:xfrm>
            <a:off x="7693269" y="153797"/>
            <a:ext cx="4068322"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Dataset Overview for Classification</a:t>
            </a:r>
            <a:endParaRPr lang="en-US" sz="2800" b="1" dirty="0">
              <a:solidFill>
                <a:srgbClr val="FFC000"/>
              </a:solidFill>
              <a:latin typeface="Copperplate Gothic Light" panose="020E0507020206020404" pitchFamily="34" charset="0"/>
            </a:endParaRPr>
          </a:p>
        </p:txBody>
      </p:sp>
      <p:sp>
        <p:nvSpPr>
          <p:cNvPr id="6" name="TextBox 5">
            <a:extLst>
              <a:ext uri="{FF2B5EF4-FFF2-40B4-BE49-F238E27FC236}">
                <a16:creationId xmlns:a16="http://schemas.microsoft.com/office/drawing/2014/main" id="{F69C354C-642E-036D-2569-3D357EDE87F3}"/>
              </a:ext>
            </a:extLst>
          </p:cNvPr>
          <p:cNvSpPr txBox="1"/>
          <p:nvPr/>
        </p:nvSpPr>
        <p:spPr>
          <a:xfrm>
            <a:off x="1230510" y="1271955"/>
            <a:ext cx="10683068" cy="4508927"/>
          </a:xfrm>
          <a:prstGeom prst="rect">
            <a:avLst/>
          </a:prstGeom>
          <a:noFill/>
        </p:spPr>
        <p:txBody>
          <a:bodyPr wrap="square">
            <a:spAutoFit/>
          </a:bodyPr>
          <a:lstStyle/>
          <a:p>
            <a:pPr>
              <a:buNone/>
            </a:pPr>
            <a:br>
              <a:rPr lang="en-US" sz="1100" dirty="0">
                <a:effectLst/>
              </a:rPr>
            </a:br>
            <a:r>
              <a:rPr lang="en-US" sz="1400" b="1" i="0" dirty="0">
                <a:effectLst/>
                <a:latin typeface="Poppins" panose="00000500000000000000" pitchFamily="2" charset="0"/>
              </a:rPr>
              <a:t>Dataset Structure</a:t>
            </a:r>
          </a:p>
          <a:p>
            <a:pPr algn="l">
              <a:lnSpc>
                <a:spcPts val="2610"/>
              </a:lnSpc>
              <a:spcBef>
                <a:spcPts val="600"/>
              </a:spcBef>
              <a:buFont typeface="Arial" panose="020B0604020202020204" pitchFamily="34" charset="0"/>
              <a:buChar char="•"/>
            </a:pPr>
            <a:r>
              <a:rPr lang="en-US" sz="1400" b="0" i="0" dirty="0">
                <a:effectLst/>
                <a:latin typeface="Roboto" panose="02000000000000000000" pitchFamily="2" charset="0"/>
              </a:rPr>
              <a:t> The dataset comprises 15 folders, each representing a distinct class for classification tasks.</a:t>
            </a:r>
          </a:p>
          <a:p>
            <a:pPr algn="l">
              <a:lnSpc>
                <a:spcPts val="3150"/>
              </a:lnSpc>
              <a:buNone/>
            </a:pPr>
            <a:r>
              <a:rPr lang="en-US" sz="1400" b="1" i="0" dirty="0">
                <a:effectLst/>
                <a:latin typeface="Poppins" panose="00000500000000000000" pitchFamily="2" charset="0"/>
              </a:rPr>
              <a:t>Image Dimensions</a:t>
            </a:r>
          </a:p>
          <a:p>
            <a:pPr algn="l">
              <a:lnSpc>
                <a:spcPts val="2610"/>
              </a:lnSpc>
              <a:spcBef>
                <a:spcPts val="600"/>
              </a:spcBef>
              <a:buFont typeface="Arial" panose="020B0604020202020204" pitchFamily="34" charset="0"/>
              <a:buChar char="•"/>
            </a:pPr>
            <a:r>
              <a:rPr lang="en-US" sz="1400" b="0" i="0" dirty="0">
                <a:effectLst/>
                <a:latin typeface="Roboto" panose="02000000000000000000" pitchFamily="2" charset="0"/>
              </a:rPr>
              <a:t>All images in the dataset are standardized to dimensions of 224 x 224 x 3 pixels, ideal for deep learning applications.</a:t>
            </a:r>
          </a:p>
          <a:p>
            <a:pPr algn="l">
              <a:lnSpc>
                <a:spcPts val="3150"/>
              </a:lnSpc>
              <a:buNone/>
            </a:pPr>
            <a:r>
              <a:rPr lang="en-US" sz="1400" b="1" i="0" dirty="0">
                <a:effectLst/>
                <a:latin typeface="Poppins" panose="00000500000000000000" pitchFamily="2" charset="0"/>
              </a:rPr>
              <a:t>Suitability for Deep Learning</a:t>
            </a:r>
          </a:p>
          <a:p>
            <a:pPr algn="l">
              <a:lnSpc>
                <a:spcPts val="2610"/>
              </a:lnSpc>
              <a:spcBef>
                <a:spcPts val="600"/>
              </a:spcBef>
              <a:buFont typeface="Arial" panose="020B0604020202020204" pitchFamily="34" charset="0"/>
              <a:buChar char="•"/>
            </a:pPr>
            <a:r>
              <a:rPr lang="en-US" sz="1400" b="0" i="0" dirty="0">
                <a:effectLst/>
                <a:latin typeface="Roboto" panose="02000000000000000000" pitchFamily="2" charset="0"/>
              </a:rPr>
              <a:t>The dataset is specifically designed for image classification using deep learning and transfer learning methods.</a:t>
            </a:r>
          </a:p>
          <a:p>
            <a:pPr algn="l">
              <a:lnSpc>
                <a:spcPts val="3150"/>
              </a:lnSpc>
              <a:buNone/>
            </a:pPr>
            <a:r>
              <a:rPr lang="en-US" sz="1400" b="1" i="0" dirty="0">
                <a:effectLst/>
                <a:latin typeface="Poppins" panose="00000500000000000000" pitchFamily="2" charset="0"/>
              </a:rPr>
              <a:t>Class Representation</a:t>
            </a:r>
          </a:p>
          <a:p>
            <a:pPr algn="l">
              <a:lnSpc>
                <a:spcPts val="2610"/>
              </a:lnSpc>
              <a:spcBef>
                <a:spcPts val="600"/>
              </a:spcBef>
              <a:buFont typeface="Arial" panose="020B0604020202020204" pitchFamily="34" charset="0"/>
              <a:buChar char="•"/>
            </a:pPr>
            <a:r>
              <a:rPr lang="en-US" sz="1400" b="0" i="0" dirty="0">
                <a:effectLst/>
                <a:latin typeface="Roboto" panose="02000000000000000000" pitchFamily="2" charset="0"/>
              </a:rPr>
              <a:t>Each folder's name corresponds to a specific class label, facilitating organized data handling.</a:t>
            </a:r>
          </a:p>
          <a:p>
            <a:pPr algn="l">
              <a:lnSpc>
                <a:spcPts val="3150"/>
              </a:lnSpc>
              <a:buNone/>
            </a:pPr>
            <a:r>
              <a:rPr lang="en-US" sz="1400" b="1" i="0" dirty="0">
                <a:effectLst/>
                <a:latin typeface="Poppins" panose="00000500000000000000" pitchFamily="2" charset="0"/>
              </a:rPr>
              <a:t>Image Classification Potential</a:t>
            </a:r>
          </a:p>
          <a:p>
            <a:pPr algn="l">
              <a:lnSpc>
                <a:spcPts val="2610"/>
              </a:lnSpc>
              <a:spcBef>
                <a:spcPts val="600"/>
              </a:spcBef>
              <a:buFont typeface="Arial" panose="020B0604020202020204" pitchFamily="34" charset="0"/>
              <a:buChar char="•"/>
            </a:pPr>
            <a:r>
              <a:rPr lang="en-US" sz="1400" b="0" i="0" dirty="0">
                <a:effectLst/>
                <a:latin typeface="Roboto" panose="02000000000000000000" pitchFamily="2" charset="0"/>
              </a:rPr>
              <a:t>This dataset provides a robust foundation for training models on various animal classifications.</a:t>
            </a:r>
          </a:p>
          <a:p>
            <a:pPr>
              <a:buNone/>
            </a:pPr>
            <a:br>
              <a:rPr lang="en-US" sz="1100" b="0" i="0" dirty="0">
                <a:effectLst/>
                <a:latin typeface="Poppins" panose="00000500000000000000" pitchFamily="2" charset="0"/>
              </a:rPr>
            </a:br>
            <a:endParaRPr lang="en-IN" sz="1100" dirty="0"/>
          </a:p>
        </p:txBody>
      </p:sp>
      <p:sp>
        <p:nvSpPr>
          <p:cNvPr id="8" name="Rectangle 7">
            <a:extLst>
              <a:ext uri="{FF2B5EF4-FFF2-40B4-BE49-F238E27FC236}">
                <a16:creationId xmlns:a16="http://schemas.microsoft.com/office/drawing/2014/main" id="{AB5B995E-3CBD-B66A-64D8-640B5C473194}"/>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297623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186CBD-F963-7AAE-430F-42AE264255C9}"/>
              </a:ext>
            </a:extLst>
          </p:cNvPr>
          <p:cNvSpPr/>
          <p:nvPr/>
        </p:nvSpPr>
        <p:spPr>
          <a:xfrm>
            <a:off x="7693269" y="153797"/>
            <a:ext cx="4068322"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Animal Classes in the Dataset</a:t>
            </a:r>
          </a:p>
        </p:txBody>
      </p:sp>
      <p:sp>
        <p:nvSpPr>
          <p:cNvPr id="35" name="Oval 34">
            <a:extLst>
              <a:ext uri="{FF2B5EF4-FFF2-40B4-BE49-F238E27FC236}">
                <a16:creationId xmlns:a16="http://schemas.microsoft.com/office/drawing/2014/main" id="{1D400BA3-63DE-C64B-1D63-1388632DFE5D}"/>
              </a:ext>
            </a:extLst>
          </p:cNvPr>
          <p:cNvSpPr/>
          <p:nvPr/>
        </p:nvSpPr>
        <p:spPr>
          <a:xfrm>
            <a:off x="983223" y="1400236"/>
            <a:ext cx="351692" cy="3516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39" name="TextBox 38">
            <a:extLst>
              <a:ext uri="{FF2B5EF4-FFF2-40B4-BE49-F238E27FC236}">
                <a16:creationId xmlns:a16="http://schemas.microsoft.com/office/drawing/2014/main" id="{2EE3020D-0CFE-43AC-1729-D3F83902CD97}"/>
              </a:ext>
            </a:extLst>
          </p:cNvPr>
          <p:cNvSpPr txBox="1"/>
          <p:nvPr/>
        </p:nvSpPr>
        <p:spPr>
          <a:xfrm>
            <a:off x="1354148" y="1377738"/>
            <a:ext cx="1576022" cy="369332"/>
          </a:xfrm>
          <a:prstGeom prst="rect">
            <a:avLst/>
          </a:prstGeom>
          <a:noFill/>
        </p:spPr>
        <p:txBody>
          <a:bodyPr wrap="square">
            <a:spAutoFit/>
          </a:bodyPr>
          <a:lstStyle/>
          <a:p>
            <a:r>
              <a:rPr lang="en-IN" dirty="0">
                <a:solidFill>
                  <a:schemeClr val="accent2">
                    <a:lumMod val="40000"/>
                    <a:lumOff val="60000"/>
                  </a:schemeClr>
                </a:solidFill>
              </a:rPr>
              <a:t>Bear </a:t>
            </a:r>
          </a:p>
        </p:txBody>
      </p:sp>
      <p:sp>
        <p:nvSpPr>
          <p:cNvPr id="41" name="TextBox 40">
            <a:extLst>
              <a:ext uri="{FF2B5EF4-FFF2-40B4-BE49-F238E27FC236}">
                <a16:creationId xmlns:a16="http://schemas.microsoft.com/office/drawing/2014/main" id="{B1241E74-7CBF-8B7B-8C30-AC196EC2A140}"/>
              </a:ext>
            </a:extLst>
          </p:cNvPr>
          <p:cNvSpPr txBox="1"/>
          <p:nvPr/>
        </p:nvSpPr>
        <p:spPr>
          <a:xfrm>
            <a:off x="1315330" y="5512750"/>
            <a:ext cx="6097464" cy="646331"/>
          </a:xfrm>
          <a:prstGeom prst="rect">
            <a:avLst/>
          </a:prstGeom>
          <a:noFill/>
        </p:spPr>
        <p:txBody>
          <a:bodyPr wrap="square">
            <a:spAutoFit/>
          </a:bodyPr>
          <a:lstStyle/>
          <a:p>
            <a:r>
              <a:rPr lang="en-IN" dirty="0">
                <a:solidFill>
                  <a:schemeClr val="accent2">
                    <a:lumMod val="40000"/>
                    <a:lumOff val="60000"/>
                  </a:schemeClr>
                </a:solidFill>
              </a:rPr>
              <a:t>Bird </a:t>
            </a:r>
          </a:p>
          <a:p>
            <a:endParaRPr lang="en-IN" dirty="0"/>
          </a:p>
        </p:txBody>
      </p:sp>
      <p:sp>
        <p:nvSpPr>
          <p:cNvPr id="43" name="TextBox 42">
            <a:extLst>
              <a:ext uri="{FF2B5EF4-FFF2-40B4-BE49-F238E27FC236}">
                <a16:creationId xmlns:a16="http://schemas.microsoft.com/office/drawing/2014/main" id="{87F0FBFA-D9F1-CF06-1A4D-1CF2596AC6A3}"/>
              </a:ext>
            </a:extLst>
          </p:cNvPr>
          <p:cNvSpPr txBox="1"/>
          <p:nvPr/>
        </p:nvSpPr>
        <p:spPr>
          <a:xfrm>
            <a:off x="1351817" y="2899009"/>
            <a:ext cx="6097464" cy="369332"/>
          </a:xfrm>
          <a:prstGeom prst="rect">
            <a:avLst/>
          </a:prstGeom>
          <a:noFill/>
        </p:spPr>
        <p:txBody>
          <a:bodyPr wrap="square">
            <a:spAutoFit/>
          </a:bodyPr>
          <a:lstStyle/>
          <a:p>
            <a:r>
              <a:rPr lang="en-IN" dirty="0">
                <a:solidFill>
                  <a:schemeClr val="accent2">
                    <a:lumMod val="40000"/>
                    <a:lumOff val="60000"/>
                  </a:schemeClr>
                </a:solidFill>
              </a:rPr>
              <a:t>Cat </a:t>
            </a:r>
          </a:p>
        </p:txBody>
      </p:sp>
      <p:sp>
        <p:nvSpPr>
          <p:cNvPr id="45" name="TextBox 44">
            <a:extLst>
              <a:ext uri="{FF2B5EF4-FFF2-40B4-BE49-F238E27FC236}">
                <a16:creationId xmlns:a16="http://schemas.microsoft.com/office/drawing/2014/main" id="{4DC7C672-2D2B-0A83-A491-53ADC08C41E7}"/>
              </a:ext>
            </a:extLst>
          </p:cNvPr>
          <p:cNvSpPr txBox="1"/>
          <p:nvPr/>
        </p:nvSpPr>
        <p:spPr>
          <a:xfrm>
            <a:off x="1351817" y="3746546"/>
            <a:ext cx="6097464" cy="646331"/>
          </a:xfrm>
          <a:prstGeom prst="rect">
            <a:avLst/>
          </a:prstGeom>
          <a:noFill/>
        </p:spPr>
        <p:txBody>
          <a:bodyPr wrap="square">
            <a:spAutoFit/>
          </a:bodyPr>
          <a:lstStyle/>
          <a:p>
            <a:r>
              <a:rPr lang="en-IN" dirty="0">
                <a:solidFill>
                  <a:schemeClr val="accent2">
                    <a:lumMod val="40000"/>
                    <a:lumOff val="60000"/>
                  </a:schemeClr>
                </a:solidFill>
              </a:rPr>
              <a:t>Cow </a:t>
            </a:r>
          </a:p>
          <a:p>
            <a:endParaRPr lang="en-IN" dirty="0"/>
          </a:p>
        </p:txBody>
      </p:sp>
      <p:sp>
        <p:nvSpPr>
          <p:cNvPr id="47" name="TextBox 46">
            <a:extLst>
              <a:ext uri="{FF2B5EF4-FFF2-40B4-BE49-F238E27FC236}">
                <a16:creationId xmlns:a16="http://schemas.microsoft.com/office/drawing/2014/main" id="{69920FC9-8E36-50BA-0DC8-26236D0619E5}"/>
              </a:ext>
            </a:extLst>
          </p:cNvPr>
          <p:cNvSpPr txBox="1"/>
          <p:nvPr/>
        </p:nvSpPr>
        <p:spPr>
          <a:xfrm>
            <a:off x="1351817" y="4630682"/>
            <a:ext cx="6097464" cy="369332"/>
          </a:xfrm>
          <a:prstGeom prst="rect">
            <a:avLst/>
          </a:prstGeom>
          <a:noFill/>
        </p:spPr>
        <p:txBody>
          <a:bodyPr wrap="square">
            <a:spAutoFit/>
          </a:bodyPr>
          <a:lstStyle/>
          <a:p>
            <a:r>
              <a:rPr lang="en-IN" dirty="0">
                <a:solidFill>
                  <a:schemeClr val="accent2">
                    <a:lumMod val="40000"/>
                    <a:lumOff val="60000"/>
                  </a:schemeClr>
                </a:solidFill>
              </a:rPr>
              <a:t>Deer </a:t>
            </a:r>
          </a:p>
        </p:txBody>
      </p:sp>
      <p:sp>
        <p:nvSpPr>
          <p:cNvPr id="49" name="TextBox 48">
            <a:extLst>
              <a:ext uri="{FF2B5EF4-FFF2-40B4-BE49-F238E27FC236}">
                <a16:creationId xmlns:a16="http://schemas.microsoft.com/office/drawing/2014/main" id="{DB694AA2-2844-D550-8BB8-3F8715CF45B2}"/>
              </a:ext>
            </a:extLst>
          </p:cNvPr>
          <p:cNvSpPr txBox="1"/>
          <p:nvPr/>
        </p:nvSpPr>
        <p:spPr>
          <a:xfrm>
            <a:off x="1381493" y="2138373"/>
            <a:ext cx="6097464" cy="369332"/>
          </a:xfrm>
          <a:prstGeom prst="rect">
            <a:avLst/>
          </a:prstGeom>
          <a:noFill/>
        </p:spPr>
        <p:txBody>
          <a:bodyPr wrap="square">
            <a:spAutoFit/>
          </a:bodyPr>
          <a:lstStyle/>
          <a:p>
            <a:r>
              <a:rPr lang="en-IN" dirty="0">
                <a:solidFill>
                  <a:schemeClr val="accent2">
                    <a:lumMod val="40000"/>
                    <a:lumOff val="60000"/>
                  </a:schemeClr>
                </a:solidFill>
              </a:rPr>
              <a:t>Dog </a:t>
            </a:r>
          </a:p>
        </p:txBody>
      </p:sp>
      <p:sp>
        <p:nvSpPr>
          <p:cNvPr id="51" name="TextBox 50">
            <a:extLst>
              <a:ext uri="{FF2B5EF4-FFF2-40B4-BE49-F238E27FC236}">
                <a16:creationId xmlns:a16="http://schemas.microsoft.com/office/drawing/2014/main" id="{B6616E50-27F5-ADB7-C302-C58D01C2CB41}"/>
              </a:ext>
            </a:extLst>
          </p:cNvPr>
          <p:cNvSpPr txBox="1"/>
          <p:nvPr/>
        </p:nvSpPr>
        <p:spPr>
          <a:xfrm>
            <a:off x="4644537" y="1374671"/>
            <a:ext cx="1984863" cy="5078313"/>
          </a:xfrm>
          <a:prstGeom prst="rect">
            <a:avLst/>
          </a:prstGeom>
          <a:noFill/>
        </p:spPr>
        <p:txBody>
          <a:bodyPr wrap="square">
            <a:spAutoFit/>
          </a:bodyPr>
          <a:lstStyle/>
          <a:p>
            <a:r>
              <a:rPr lang="en-IN" dirty="0">
                <a:solidFill>
                  <a:schemeClr val="accent2">
                    <a:lumMod val="40000"/>
                    <a:lumOff val="60000"/>
                  </a:schemeClr>
                </a:solidFill>
              </a:rPr>
              <a:t>Dolphin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Elephant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Giraffe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Horse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Kangaroo</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Panda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p:txBody>
      </p:sp>
      <p:sp>
        <p:nvSpPr>
          <p:cNvPr id="53" name="TextBox 52">
            <a:extLst>
              <a:ext uri="{FF2B5EF4-FFF2-40B4-BE49-F238E27FC236}">
                <a16:creationId xmlns:a16="http://schemas.microsoft.com/office/drawing/2014/main" id="{D7B56456-3258-4711-E417-E70C50DF1353}"/>
              </a:ext>
            </a:extLst>
          </p:cNvPr>
          <p:cNvSpPr txBox="1"/>
          <p:nvPr/>
        </p:nvSpPr>
        <p:spPr>
          <a:xfrm>
            <a:off x="8447209" y="2828835"/>
            <a:ext cx="1327727" cy="1200329"/>
          </a:xfrm>
          <a:prstGeom prst="rect">
            <a:avLst/>
          </a:prstGeom>
          <a:noFill/>
        </p:spPr>
        <p:txBody>
          <a:bodyPr wrap="square">
            <a:spAutoFit/>
          </a:bodyPr>
          <a:lstStyle/>
          <a:p>
            <a:r>
              <a:rPr lang="en-IN" dirty="0">
                <a:solidFill>
                  <a:schemeClr val="accent2">
                    <a:lumMod val="40000"/>
                    <a:lumOff val="60000"/>
                  </a:schemeClr>
                </a:solidFill>
              </a:rPr>
              <a:t>Tiger </a:t>
            </a:r>
          </a:p>
          <a:p>
            <a:endParaRPr lang="en-IN" dirty="0">
              <a:solidFill>
                <a:schemeClr val="accent2">
                  <a:lumMod val="40000"/>
                  <a:lumOff val="60000"/>
                </a:schemeClr>
              </a:solidFill>
            </a:endParaRPr>
          </a:p>
          <a:p>
            <a:endParaRPr lang="en-IN" dirty="0">
              <a:solidFill>
                <a:schemeClr val="accent2">
                  <a:lumMod val="40000"/>
                  <a:lumOff val="60000"/>
                </a:schemeClr>
              </a:solidFill>
            </a:endParaRPr>
          </a:p>
          <a:p>
            <a:r>
              <a:rPr lang="en-IN" dirty="0">
                <a:solidFill>
                  <a:schemeClr val="accent2">
                    <a:lumMod val="40000"/>
                    <a:lumOff val="60000"/>
                  </a:schemeClr>
                </a:solidFill>
              </a:rPr>
              <a:t>Zebra</a:t>
            </a:r>
            <a:endParaRPr lang="en-IN" dirty="0"/>
          </a:p>
        </p:txBody>
      </p:sp>
      <p:sp>
        <p:nvSpPr>
          <p:cNvPr id="54" name="Oval 53">
            <a:extLst>
              <a:ext uri="{FF2B5EF4-FFF2-40B4-BE49-F238E27FC236}">
                <a16:creationId xmlns:a16="http://schemas.microsoft.com/office/drawing/2014/main" id="{36121015-7984-A4BA-B81D-DCC32EF26885}"/>
              </a:ext>
            </a:extLst>
          </p:cNvPr>
          <p:cNvSpPr/>
          <p:nvPr/>
        </p:nvSpPr>
        <p:spPr>
          <a:xfrm>
            <a:off x="988851" y="2158442"/>
            <a:ext cx="351692" cy="351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5" name="Oval 54">
            <a:extLst>
              <a:ext uri="{FF2B5EF4-FFF2-40B4-BE49-F238E27FC236}">
                <a16:creationId xmlns:a16="http://schemas.microsoft.com/office/drawing/2014/main" id="{A9C5CEC4-9A8D-068C-F8AC-99554806456F}"/>
              </a:ext>
            </a:extLst>
          </p:cNvPr>
          <p:cNvSpPr/>
          <p:nvPr/>
        </p:nvSpPr>
        <p:spPr>
          <a:xfrm>
            <a:off x="923193" y="2916649"/>
            <a:ext cx="351692" cy="351692"/>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6" name="Oval 55">
            <a:extLst>
              <a:ext uri="{FF2B5EF4-FFF2-40B4-BE49-F238E27FC236}">
                <a16:creationId xmlns:a16="http://schemas.microsoft.com/office/drawing/2014/main" id="{5DC4F36D-0C22-FE78-EE7E-4BD94A3024A7}"/>
              </a:ext>
            </a:extLst>
          </p:cNvPr>
          <p:cNvSpPr/>
          <p:nvPr/>
        </p:nvSpPr>
        <p:spPr>
          <a:xfrm>
            <a:off x="963638" y="3737981"/>
            <a:ext cx="351692" cy="35169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57" name="Oval 56">
            <a:extLst>
              <a:ext uri="{FF2B5EF4-FFF2-40B4-BE49-F238E27FC236}">
                <a16:creationId xmlns:a16="http://schemas.microsoft.com/office/drawing/2014/main" id="{0979D8D0-5116-D12A-DF40-531BA1DF9E38}"/>
              </a:ext>
            </a:extLst>
          </p:cNvPr>
          <p:cNvSpPr/>
          <p:nvPr/>
        </p:nvSpPr>
        <p:spPr>
          <a:xfrm>
            <a:off x="936206" y="4630682"/>
            <a:ext cx="351692" cy="35169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58" name="Oval 57">
            <a:extLst>
              <a:ext uri="{FF2B5EF4-FFF2-40B4-BE49-F238E27FC236}">
                <a16:creationId xmlns:a16="http://schemas.microsoft.com/office/drawing/2014/main" id="{666A2119-1634-1E13-2566-BFB5E522AEFF}"/>
              </a:ext>
            </a:extLst>
          </p:cNvPr>
          <p:cNvSpPr/>
          <p:nvPr/>
        </p:nvSpPr>
        <p:spPr>
          <a:xfrm>
            <a:off x="953088" y="5580911"/>
            <a:ext cx="351692" cy="351692"/>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59" name="Oval 58">
            <a:extLst>
              <a:ext uri="{FF2B5EF4-FFF2-40B4-BE49-F238E27FC236}">
                <a16:creationId xmlns:a16="http://schemas.microsoft.com/office/drawing/2014/main" id="{113AC22A-C6A9-C178-1D08-5C44AB5FEC74}"/>
              </a:ext>
            </a:extLst>
          </p:cNvPr>
          <p:cNvSpPr/>
          <p:nvPr/>
        </p:nvSpPr>
        <p:spPr>
          <a:xfrm>
            <a:off x="4196130" y="1358315"/>
            <a:ext cx="351692" cy="351692"/>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a:t>
            </a:r>
          </a:p>
        </p:txBody>
      </p:sp>
      <p:sp>
        <p:nvSpPr>
          <p:cNvPr id="60" name="Oval 59">
            <a:extLst>
              <a:ext uri="{FF2B5EF4-FFF2-40B4-BE49-F238E27FC236}">
                <a16:creationId xmlns:a16="http://schemas.microsoft.com/office/drawing/2014/main" id="{E56C9C86-6B44-B869-6541-DFD379D30301}"/>
              </a:ext>
            </a:extLst>
          </p:cNvPr>
          <p:cNvSpPr/>
          <p:nvPr/>
        </p:nvSpPr>
        <p:spPr>
          <a:xfrm>
            <a:off x="4224703" y="2218193"/>
            <a:ext cx="351692" cy="351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61" name="Oval 60">
            <a:extLst>
              <a:ext uri="{FF2B5EF4-FFF2-40B4-BE49-F238E27FC236}">
                <a16:creationId xmlns:a16="http://schemas.microsoft.com/office/drawing/2014/main" id="{369FB243-289A-8A74-D6FD-7BD2E22C6273}"/>
              </a:ext>
            </a:extLst>
          </p:cNvPr>
          <p:cNvSpPr/>
          <p:nvPr/>
        </p:nvSpPr>
        <p:spPr>
          <a:xfrm>
            <a:off x="4254379" y="3084030"/>
            <a:ext cx="351692" cy="351692"/>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9</a:t>
            </a:r>
          </a:p>
        </p:txBody>
      </p:sp>
      <p:sp>
        <p:nvSpPr>
          <p:cNvPr id="65" name="Oval 64">
            <a:extLst>
              <a:ext uri="{FF2B5EF4-FFF2-40B4-BE49-F238E27FC236}">
                <a16:creationId xmlns:a16="http://schemas.microsoft.com/office/drawing/2014/main" id="{8070FC5F-706B-933C-0ABB-0750C250E12C}"/>
              </a:ext>
            </a:extLst>
          </p:cNvPr>
          <p:cNvSpPr/>
          <p:nvPr/>
        </p:nvSpPr>
        <p:spPr>
          <a:xfrm>
            <a:off x="7693269" y="2828835"/>
            <a:ext cx="623861" cy="351692"/>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13</a:t>
            </a:r>
          </a:p>
        </p:txBody>
      </p:sp>
      <p:sp>
        <p:nvSpPr>
          <p:cNvPr id="66" name="Oval 65">
            <a:extLst>
              <a:ext uri="{FF2B5EF4-FFF2-40B4-BE49-F238E27FC236}">
                <a16:creationId xmlns:a16="http://schemas.microsoft.com/office/drawing/2014/main" id="{A27F24FB-BA53-86FE-60AD-8E77B33E3019}"/>
              </a:ext>
            </a:extLst>
          </p:cNvPr>
          <p:cNvSpPr/>
          <p:nvPr/>
        </p:nvSpPr>
        <p:spPr>
          <a:xfrm>
            <a:off x="7693269" y="3677472"/>
            <a:ext cx="623861" cy="351692"/>
          </a:xfrm>
          <a:prstGeom prst="ellipse">
            <a:avLst/>
          </a:prstGeom>
          <a:solidFill>
            <a:srgbClr val="D2D7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14</a:t>
            </a:r>
          </a:p>
        </p:txBody>
      </p:sp>
      <p:sp>
        <p:nvSpPr>
          <p:cNvPr id="68" name="TextBox 67">
            <a:extLst>
              <a:ext uri="{FF2B5EF4-FFF2-40B4-BE49-F238E27FC236}">
                <a16:creationId xmlns:a16="http://schemas.microsoft.com/office/drawing/2014/main" id="{AF456016-1D0F-D910-5F1A-EF2FCE78D596}"/>
              </a:ext>
            </a:extLst>
          </p:cNvPr>
          <p:cNvSpPr txBox="1"/>
          <p:nvPr/>
        </p:nvSpPr>
        <p:spPr>
          <a:xfrm>
            <a:off x="8447209" y="4511753"/>
            <a:ext cx="989398" cy="369332"/>
          </a:xfrm>
          <a:prstGeom prst="rect">
            <a:avLst/>
          </a:prstGeom>
          <a:noFill/>
        </p:spPr>
        <p:txBody>
          <a:bodyPr wrap="square">
            <a:spAutoFit/>
          </a:bodyPr>
          <a:lstStyle/>
          <a:p>
            <a:r>
              <a:rPr lang="en-IN" dirty="0">
                <a:solidFill>
                  <a:schemeClr val="accent2">
                    <a:lumMod val="40000"/>
                    <a:lumOff val="60000"/>
                  </a:schemeClr>
                </a:solidFill>
              </a:rPr>
              <a:t>Lion </a:t>
            </a:r>
            <a:endParaRPr lang="en-IN" dirty="0"/>
          </a:p>
        </p:txBody>
      </p:sp>
      <p:sp>
        <p:nvSpPr>
          <p:cNvPr id="69" name="Oval 68">
            <a:extLst>
              <a:ext uri="{FF2B5EF4-FFF2-40B4-BE49-F238E27FC236}">
                <a16:creationId xmlns:a16="http://schemas.microsoft.com/office/drawing/2014/main" id="{9C9AE3F1-5CB8-7AA2-15C8-91617610130F}"/>
              </a:ext>
            </a:extLst>
          </p:cNvPr>
          <p:cNvSpPr/>
          <p:nvPr/>
        </p:nvSpPr>
        <p:spPr>
          <a:xfrm>
            <a:off x="7689245" y="4454836"/>
            <a:ext cx="623861" cy="351692"/>
          </a:xfrm>
          <a:prstGeom prst="ellipse">
            <a:avLst/>
          </a:prstGeom>
          <a:solidFill>
            <a:srgbClr val="C414C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15</a:t>
            </a:r>
          </a:p>
        </p:txBody>
      </p:sp>
      <p:sp>
        <p:nvSpPr>
          <p:cNvPr id="70" name="Oval 69">
            <a:extLst>
              <a:ext uri="{FF2B5EF4-FFF2-40B4-BE49-F238E27FC236}">
                <a16:creationId xmlns:a16="http://schemas.microsoft.com/office/drawing/2014/main" id="{EADD9D84-322B-0D79-D6CB-70A7F831137F}"/>
              </a:ext>
            </a:extLst>
          </p:cNvPr>
          <p:cNvSpPr/>
          <p:nvPr/>
        </p:nvSpPr>
        <p:spPr>
          <a:xfrm>
            <a:off x="4060045" y="4700775"/>
            <a:ext cx="623861" cy="351692"/>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71" name="Oval 70">
            <a:extLst>
              <a:ext uri="{FF2B5EF4-FFF2-40B4-BE49-F238E27FC236}">
                <a16:creationId xmlns:a16="http://schemas.microsoft.com/office/drawing/2014/main" id="{2DF8427E-8176-3484-5C33-794F60B01C5A}"/>
              </a:ext>
            </a:extLst>
          </p:cNvPr>
          <p:cNvSpPr/>
          <p:nvPr/>
        </p:nvSpPr>
        <p:spPr>
          <a:xfrm>
            <a:off x="4060045" y="3846776"/>
            <a:ext cx="623861" cy="351692"/>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a:t>
            </a:r>
          </a:p>
        </p:txBody>
      </p:sp>
      <p:sp>
        <p:nvSpPr>
          <p:cNvPr id="72" name="Oval 71">
            <a:extLst>
              <a:ext uri="{FF2B5EF4-FFF2-40B4-BE49-F238E27FC236}">
                <a16:creationId xmlns:a16="http://schemas.microsoft.com/office/drawing/2014/main" id="{C2EAEFCC-74DE-49D6-E35D-F0A588AB3C1E}"/>
              </a:ext>
            </a:extLst>
          </p:cNvPr>
          <p:cNvSpPr/>
          <p:nvPr/>
        </p:nvSpPr>
        <p:spPr>
          <a:xfrm>
            <a:off x="4041571" y="5470829"/>
            <a:ext cx="623861" cy="351692"/>
          </a:xfrm>
          <a:prstGeom prst="ellipse">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12</a:t>
            </a:r>
          </a:p>
        </p:txBody>
      </p:sp>
      <p:cxnSp>
        <p:nvCxnSpPr>
          <p:cNvPr id="74" name="Straight Connector 73">
            <a:extLst>
              <a:ext uri="{FF2B5EF4-FFF2-40B4-BE49-F238E27FC236}">
                <a16:creationId xmlns:a16="http://schemas.microsoft.com/office/drawing/2014/main" id="{CEFC5253-E673-9182-828C-3821993815B0}"/>
              </a:ext>
            </a:extLst>
          </p:cNvPr>
          <p:cNvCxnSpPr/>
          <p:nvPr/>
        </p:nvCxnSpPr>
        <p:spPr>
          <a:xfrm>
            <a:off x="822960" y="1358315"/>
            <a:ext cx="0" cy="4574288"/>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a:extLst>
              <a:ext uri="{FF2B5EF4-FFF2-40B4-BE49-F238E27FC236}">
                <a16:creationId xmlns:a16="http://schemas.microsoft.com/office/drawing/2014/main" id="{F693D5F2-574A-A93E-9E51-C9548275F5F0}"/>
              </a:ext>
            </a:extLst>
          </p:cNvPr>
          <p:cNvCxnSpPr/>
          <p:nvPr/>
        </p:nvCxnSpPr>
        <p:spPr>
          <a:xfrm>
            <a:off x="3901440" y="1327914"/>
            <a:ext cx="0" cy="4574288"/>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BF85B485-66CB-5E0A-533E-873D06BF5D6E}"/>
              </a:ext>
            </a:extLst>
          </p:cNvPr>
          <p:cNvCxnSpPr>
            <a:cxnSpLocks/>
          </p:cNvCxnSpPr>
          <p:nvPr/>
        </p:nvCxnSpPr>
        <p:spPr>
          <a:xfrm>
            <a:off x="7555992" y="2820770"/>
            <a:ext cx="0" cy="2052012"/>
          </a:xfrm>
          <a:prstGeom prst="line">
            <a:avLst/>
          </a:prstGeom>
        </p:spPr>
        <p:style>
          <a:lnRef idx="3">
            <a:schemeClr val="accent1"/>
          </a:lnRef>
          <a:fillRef idx="0">
            <a:schemeClr val="accent1"/>
          </a:fillRef>
          <a:effectRef idx="2">
            <a:schemeClr val="accent1"/>
          </a:effectRef>
          <a:fontRef idx="minor">
            <a:schemeClr val="tx1"/>
          </a:fontRef>
        </p:style>
      </p:cxnSp>
      <p:sp>
        <p:nvSpPr>
          <p:cNvPr id="84" name="Rectangle 83">
            <a:extLst>
              <a:ext uri="{FF2B5EF4-FFF2-40B4-BE49-F238E27FC236}">
                <a16:creationId xmlns:a16="http://schemas.microsoft.com/office/drawing/2014/main" id="{121DDA55-F1F3-728A-3E7E-540BC22E2DDD}"/>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210107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2">
            <a:extLst>
              <a:ext uri="{FF2B5EF4-FFF2-40B4-BE49-F238E27FC236}">
                <a16:creationId xmlns:a16="http://schemas.microsoft.com/office/drawing/2014/main" id="{00E5D342-DFAF-444E-869B-D5712A83E587}"/>
              </a:ext>
            </a:extLst>
          </p:cNvPr>
          <p:cNvPicPr>
            <a:picLocks noChangeAspect="1"/>
          </p:cNvPicPr>
          <p:nvPr/>
        </p:nvPicPr>
        <p:blipFill>
          <a:blip r:embed="rId2"/>
          <a:srcRect/>
          <a:stretch>
            <a:fillRect/>
          </a:stretch>
        </p:blipFill>
        <p:spPr>
          <a:xfrm rot="183890">
            <a:off x="194636" y="349684"/>
            <a:ext cx="4430132" cy="5936627"/>
          </a:xfrm>
          <a:prstGeom prst="rect">
            <a:avLst/>
          </a:prstGeom>
        </p:spPr>
      </p:pic>
      <p:sp>
        <p:nvSpPr>
          <p:cNvPr id="9" name="TextBox 8">
            <a:extLst>
              <a:ext uri="{FF2B5EF4-FFF2-40B4-BE49-F238E27FC236}">
                <a16:creationId xmlns:a16="http://schemas.microsoft.com/office/drawing/2014/main" id="{03170523-8449-EEBA-22B0-DD33E2951484}"/>
              </a:ext>
            </a:extLst>
          </p:cNvPr>
          <p:cNvSpPr txBox="1"/>
          <p:nvPr/>
        </p:nvSpPr>
        <p:spPr>
          <a:xfrm>
            <a:off x="8950126" y="736586"/>
            <a:ext cx="3047238" cy="369332"/>
          </a:xfrm>
          <a:prstGeom prst="rect">
            <a:avLst/>
          </a:prstGeom>
          <a:noFill/>
        </p:spPr>
        <p:txBody>
          <a:bodyPr wrap="square">
            <a:spAutoFit/>
          </a:bodyPr>
          <a:lstStyle/>
          <a:p>
            <a:r>
              <a:rPr lang="en-IN" dirty="0"/>
              <a:t>Technologies &amp; Tools Used</a:t>
            </a:r>
          </a:p>
        </p:txBody>
      </p:sp>
      <p:sp>
        <p:nvSpPr>
          <p:cNvPr id="10" name="Rectangle 9">
            <a:extLst>
              <a:ext uri="{FF2B5EF4-FFF2-40B4-BE49-F238E27FC236}">
                <a16:creationId xmlns:a16="http://schemas.microsoft.com/office/drawing/2014/main" id="{4546B7DA-933F-AB91-BA97-0C7E9E49CEB1}"/>
              </a:ext>
            </a:extLst>
          </p:cNvPr>
          <p:cNvSpPr/>
          <p:nvPr/>
        </p:nvSpPr>
        <p:spPr>
          <a:xfrm>
            <a:off x="7693269" y="153797"/>
            <a:ext cx="4068322" cy="511487"/>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Tech Stack</a:t>
            </a:r>
          </a:p>
        </p:txBody>
      </p:sp>
      <p:sp>
        <p:nvSpPr>
          <p:cNvPr id="11" name="Rectangle 10">
            <a:extLst>
              <a:ext uri="{FF2B5EF4-FFF2-40B4-BE49-F238E27FC236}">
                <a16:creationId xmlns:a16="http://schemas.microsoft.com/office/drawing/2014/main" id="{0B9B804A-0ECA-4BCF-C368-C7438660E7E1}"/>
              </a:ext>
            </a:extLst>
          </p:cNvPr>
          <p:cNvSpPr/>
          <p:nvPr/>
        </p:nvSpPr>
        <p:spPr>
          <a:xfrm>
            <a:off x="4855464" y="1177220"/>
            <a:ext cx="7059167" cy="5109091"/>
          </a:xfrm>
          <a:prstGeom prst="rect">
            <a:avLst/>
          </a:prstGeom>
          <a:noFill/>
        </p:spPr>
        <p:txBody>
          <a:bodyPr wrap="square" lIns="91440" tIns="45720" rIns="91440" bIns="45720">
            <a:spAutoFit/>
          </a:bodyPr>
          <a:lstStyle/>
          <a:p>
            <a:pPr>
              <a:buNone/>
            </a:pPr>
            <a:r>
              <a:rPr lang="en-US" dirty="0"/>
              <a:t>🔸 </a:t>
            </a:r>
            <a:r>
              <a:rPr lang="en-US" dirty="0">
                <a:solidFill>
                  <a:schemeClr val="accent2">
                    <a:lumMod val="40000"/>
                    <a:lumOff val="60000"/>
                  </a:schemeClr>
                </a:solidFill>
                <a:latin typeface="Arial Rounded MT Bold" panose="020F0704030504030204" pitchFamily="34" charset="0"/>
              </a:rPr>
              <a:t>Python</a:t>
            </a:r>
            <a:br>
              <a:rPr lang="en-US" dirty="0"/>
            </a:br>
            <a:r>
              <a:rPr lang="en-US" sz="1600" dirty="0">
                <a:latin typeface="Century Schoolbook" panose="02040604050505020304" pitchFamily="18" charset="0"/>
              </a:rPr>
              <a:t>The primary programming language used for data handling, model training, and app logic.</a:t>
            </a:r>
          </a:p>
          <a:p>
            <a:pPr>
              <a:buNone/>
            </a:pPr>
            <a:endParaRPr lang="en-US" dirty="0"/>
          </a:p>
          <a:p>
            <a:pPr>
              <a:buNone/>
            </a:pPr>
            <a:r>
              <a:rPr lang="en-US" dirty="0"/>
              <a:t>🔸 </a:t>
            </a:r>
            <a:r>
              <a:rPr lang="en-US" dirty="0">
                <a:solidFill>
                  <a:schemeClr val="accent2">
                    <a:lumMod val="40000"/>
                    <a:lumOff val="60000"/>
                  </a:schemeClr>
                </a:solidFill>
                <a:latin typeface="Arial Rounded MT Bold" panose="020F0704030504030204" pitchFamily="34" charset="0"/>
              </a:rPr>
              <a:t>TensorFlow &amp; Keras</a:t>
            </a:r>
            <a:br>
              <a:rPr lang="en-US" dirty="0"/>
            </a:br>
            <a:r>
              <a:rPr lang="en-US" sz="1600" dirty="0">
                <a:latin typeface="Century Schoolbook" panose="02040604050505020304" pitchFamily="18" charset="0"/>
              </a:rPr>
              <a:t>Deep learning libraries used to build and train the convolutional neural network (CNN) model.</a:t>
            </a:r>
          </a:p>
          <a:p>
            <a:pPr>
              <a:buNone/>
            </a:pPr>
            <a:endParaRPr lang="en-US" dirty="0"/>
          </a:p>
          <a:p>
            <a:pPr>
              <a:buNone/>
            </a:pPr>
            <a:r>
              <a:rPr lang="en-US" dirty="0"/>
              <a:t>🔸 </a:t>
            </a:r>
            <a:r>
              <a:rPr lang="en-US" dirty="0">
                <a:solidFill>
                  <a:schemeClr val="accent2">
                    <a:lumMod val="40000"/>
                    <a:lumOff val="60000"/>
                  </a:schemeClr>
                </a:solidFill>
                <a:latin typeface="Arial Rounded MT Bold" panose="020F0704030504030204" pitchFamily="34" charset="0"/>
              </a:rPr>
              <a:t>Transfer Learning (MobileNetV2)</a:t>
            </a:r>
            <a:br>
              <a:rPr lang="en-US" dirty="0"/>
            </a:br>
            <a:r>
              <a:rPr lang="en-US" sz="1600" dirty="0">
                <a:latin typeface="Century Schoolbook" panose="02040604050505020304" pitchFamily="18" charset="0"/>
              </a:rPr>
              <a:t>A lightweight, pretrained model used to enhance performance and reduce training time.</a:t>
            </a:r>
          </a:p>
          <a:p>
            <a:pPr>
              <a:buNone/>
            </a:pPr>
            <a:endParaRPr lang="en-US" dirty="0"/>
          </a:p>
          <a:p>
            <a:pPr>
              <a:buNone/>
            </a:pPr>
            <a:r>
              <a:rPr lang="en-US" dirty="0"/>
              <a:t>🔸 </a:t>
            </a:r>
            <a:r>
              <a:rPr lang="en-US" dirty="0">
                <a:solidFill>
                  <a:schemeClr val="accent2">
                    <a:lumMod val="40000"/>
                    <a:lumOff val="60000"/>
                  </a:schemeClr>
                </a:solidFill>
                <a:latin typeface="Arial Rounded MT Bold" panose="020F0704030504030204" pitchFamily="34" charset="0"/>
              </a:rPr>
              <a:t>Gradio</a:t>
            </a:r>
            <a:br>
              <a:rPr lang="en-US" dirty="0"/>
            </a:br>
            <a:r>
              <a:rPr lang="en-US" sz="1600" dirty="0">
                <a:latin typeface="Century Schoolbook" panose="02040604050505020304" pitchFamily="18" charset="0"/>
              </a:rPr>
              <a:t>A user-friendly library to create an interactive web interface for real-time predictions.</a:t>
            </a:r>
          </a:p>
          <a:p>
            <a:pPr>
              <a:buNone/>
            </a:pPr>
            <a:endParaRPr lang="en-US" dirty="0"/>
          </a:p>
          <a:p>
            <a:r>
              <a:rPr lang="en-US" dirty="0"/>
              <a:t>🔸 </a:t>
            </a:r>
            <a:r>
              <a:rPr lang="en-US" dirty="0">
                <a:solidFill>
                  <a:schemeClr val="accent2">
                    <a:lumMod val="40000"/>
                    <a:lumOff val="60000"/>
                  </a:schemeClr>
                </a:solidFill>
                <a:latin typeface="Arial Rounded MT Bold" panose="020F0704030504030204" pitchFamily="34" charset="0"/>
              </a:rPr>
              <a:t>Hugging Face Spaces</a:t>
            </a:r>
            <a:br>
              <a:rPr lang="en-US" dirty="0"/>
            </a:br>
            <a:r>
              <a:rPr lang="en-US" sz="1600" dirty="0">
                <a:latin typeface="Century Schoolbook" panose="02040604050505020304" pitchFamily="18" charset="0"/>
              </a:rPr>
              <a:t>Used for deploying the model and app to the web, making it publicly accessible without requiring backend infrastructure.</a:t>
            </a:r>
          </a:p>
        </p:txBody>
      </p:sp>
      <p:pic>
        <p:nvPicPr>
          <p:cNvPr id="13" name="Picture 12">
            <a:extLst>
              <a:ext uri="{FF2B5EF4-FFF2-40B4-BE49-F238E27FC236}">
                <a16:creationId xmlns:a16="http://schemas.microsoft.com/office/drawing/2014/main" id="{619FEB92-2D60-024E-D177-B4C0EB52ED6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308563">
            <a:off x="158986" y="325346"/>
            <a:ext cx="4417678" cy="5955420"/>
          </a:xfrm>
          <a:prstGeom prst="rect">
            <a:avLst/>
          </a:prstGeom>
          <a:ln>
            <a:noFill/>
          </a:ln>
          <a:effectLst>
            <a:softEdge rad="112500"/>
          </a:effectLst>
        </p:spPr>
      </p:pic>
      <p:sp>
        <p:nvSpPr>
          <p:cNvPr id="17" name="Rectangle 16">
            <a:extLst>
              <a:ext uri="{FF2B5EF4-FFF2-40B4-BE49-F238E27FC236}">
                <a16:creationId xmlns:a16="http://schemas.microsoft.com/office/drawing/2014/main" id="{036657B5-56F4-83C1-7964-C27322F0B129}"/>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76015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C1A0D2-3BC2-4CE3-921F-A66C96720821}"/>
              </a:ext>
            </a:extLst>
          </p:cNvPr>
          <p:cNvSpPr/>
          <p:nvPr/>
        </p:nvSpPr>
        <p:spPr>
          <a:xfrm>
            <a:off x="7693269" y="153797"/>
            <a:ext cx="4068322"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Import Required Libraries</a:t>
            </a:r>
          </a:p>
        </p:txBody>
      </p:sp>
      <p:pic>
        <p:nvPicPr>
          <p:cNvPr id="6" name="Picture 5">
            <a:extLst>
              <a:ext uri="{FF2B5EF4-FFF2-40B4-BE49-F238E27FC236}">
                <a16:creationId xmlns:a16="http://schemas.microsoft.com/office/drawing/2014/main" id="{FA906CAE-1930-4389-399F-7F0DCAA234C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rcRect t="1109"/>
          <a:stretch/>
        </p:blipFill>
        <p:spPr>
          <a:xfrm>
            <a:off x="2552205" y="2557584"/>
            <a:ext cx="7087589" cy="1742831"/>
          </a:xfrm>
          <a:prstGeom prst="rect">
            <a:avLst/>
          </a:prstGeom>
          <a:ln>
            <a:solidFill>
              <a:schemeClr val="accent2"/>
            </a:solidFill>
          </a:ln>
          <a:effectLst>
            <a:outerShdw blurRad="292100" dist="139700" dir="2700000" algn="tl" rotWithShape="0">
              <a:srgbClr val="333333">
                <a:alpha val="65000"/>
              </a:srgbClr>
            </a:outerShdw>
          </a:effectLst>
        </p:spPr>
      </p:pic>
      <p:cxnSp>
        <p:nvCxnSpPr>
          <p:cNvPr id="8" name="Connector: Curved 7">
            <a:extLst>
              <a:ext uri="{FF2B5EF4-FFF2-40B4-BE49-F238E27FC236}">
                <a16:creationId xmlns:a16="http://schemas.microsoft.com/office/drawing/2014/main" id="{3A8418D1-A4E5-D8EF-E132-0A7867C7B3B5}"/>
              </a:ext>
            </a:extLst>
          </p:cNvPr>
          <p:cNvCxnSpPr>
            <a:stCxn id="4" idx="2"/>
            <a:endCxn id="6" idx="0"/>
          </p:cNvCxnSpPr>
          <p:nvPr/>
        </p:nvCxnSpPr>
        <p:spPr>
          <a:xfrm rot="5400000">
            <a:off x="7189986" y="20139"/>
            <a:ext cx="1443459" cy="3631430"/>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8BA5E88-0995-4734-7B1C-235E1DA8A1E9}"/>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2248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46FF8F-D25E-6D6D-DE8A-D3C60C35BF91}"/>
              </a:ext>
            </a:extLst>
          </p:cNvPr>
          <p:cNvSpPr/>
          <p:nvPr/>
        </p:nvSpPr>
        <p:spPr>
          <a:xfrm>
            <a:off x="6096000" y="153797"/>
            <a:ext cx="5665591"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Prepare the Data with Augmentation</a:t>
            </a:r>
          </a:p>
        </p:txBody>
      </p:sp>
      <p:pic>
        <p:nvPicPr>
          <p:cNvPr id="4" name="Picture 3">
            <a:extLst>
              <a:ext uri="{FF2B5EF4-FFF2-40B4-BE49-F238E27FC236}">
                <a16:creationId xmlns:a16="http://schemas.microsoft.com/office/drawing/2014/main" id="{1F47FD57-5F75-F4E0-85F1-CEF4D8B0E9C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tretch>
            <a:fillRect/>
          </a:stretch>
        </p:blipFill>
        <p:spPr>
          <a:xfrm>
            <a:off x="430409" y="603720"/>
            <a:ext cx="6067106" cy="5650559"/>
          </a:xfrm>
          <a:prstGeom prst="rect">
            <a:avLst/>
          </a:prstGeom>
          <a:ln>
            <a:solidFill>
              <a:schemeClr val="accent2"/>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071EC02-A0D8-534A-F45C-1726A74C70EE}"/>
              </a:ext>
            </a:extLst>
          </p:cNvPr>
          <p:cNvPicPr>
            <a:picLocks noChangeAspect="1"/>
          </p:cNvPicPr>
          <p:nvPr/>
        </p:nvPicPr>
        <p:blipFill>
          <a:blip r:embed="rId4"/>
          <a:stretch>
            <a:fillRect/>
          </a:stretch>
        </p:blipFill>
        <p:spPr>
          <a:xfrm>
            <a:off x="7055525" y="4481467"/>
            <a:ext cx="4305901" cy="638264"/>
          </a:xfrm>
          <a:prstGeom prst="rect">
            <a:avLst/>
          </a:prstGeom>
          <a:ln>
            <a:solidFill>
              <a:srgbClr val="FFFF00"/>
            </a:solidFill>
          </a:ln>
        </p:spPr>
      </p:pic>
      <p:cxnSp>
        <p:nvCxnSpPr>
          <p:cNvPr id="9" name="Connector: Curved 8">
            <a:extLst>
              <a:ext uri="{FF2B5EF4-FFF2-40B4-BE49-F238E27FC236}">
                <a16:creationId xmlns:a16="http://schemas.microsoft.com/office/drawing/2014/main" id="{4DF4F952-5479-9341-85B5-DE36D5225DF1}"/>
              </a:ext>
            </a:extLst>
          </p:cNvPr>
          <p:cNvCxnSpPr>
            <a:endCxn id="6" idx="0"/>
          </p:cNvCxnSpPr>
          <p:nvPr/>
        </p:nvCxnSpPr>
        <p:spPr>
          <a:xfrm>
            <a:off x="6497515" y="2066192"/>
            <a:ext cx="2710961" cy="2415275"/>
          </a:xfrm>
          <a:prstGeom prst="curved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546212F6-7A66-01E3-232F-F0D80145D80B}"/>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81505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7BE9A-E500-0542-F888-7723B6B36E4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631E705-EFEA-DAB6-7D08-9EB105734FCD}"/>
              </a:ext>
            </a:extLst>
          </p:cNvPr>
          <p:cNvSpPr/>
          <p:nvPr/>
        </p:nvSpPr>
        <p:spPr>
          <a:xfrm>
            <a:off x="7693269" y="153797"/>
            <a:ext cx="4068322" cy="96032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r">
              <a:lnSpc>
                <a:spcPts val="3500"/>
              </a:lnSpc>
            </a:pPr>
            <a:r>
              <a:rPr lang="en-US" sz="2800" b="1" dirty="0">
                <a:solidFill>
                  <a:srgbClr val="FFC000"/>
                </a:solidFill>
                <a:latin typeface="Copperplate Gothic Light" panose="020E0507020206020404" pitchFamily="34" charset="0"/>
                <a:ea typeface="Barlow Bold" pitchFamily="34" charset="-122"/>
                <a:cs typeface="Barlow Bold" pitchFamily="34" charset="-120"/>
              </a:rPr>
              <a:t>Load Pretrained MobileNetV2</a:t>
            </a:r>
          </a:p>
        </p:txBody>
      </p:sp>
      <p:pic>
        <p:nvPicPr>
          <p:cNvPr id="4" name="Picture 3">
            <a:extLst>
              <a:ext uri="{FF2B5EF4-FFF2-40B4-BE49-F238E27FC236}">
                <a16:creationId xmlns:a16="http://schemas.microsoft.com/office/drawing/2014/main" id="{48D73965-6C4B-CAE3-3F9E-D8BE96142D3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saturation sat="200000"/>
                    </a14:imgEffect>
                  </a14:imgLayer>
                </a14:imgProps>
              </a:ext>
            </a:extLst>
          </a:blip>
          <a:srcRect t="1895"/>
          <a:stretch/>
        </p:blipFill>
        <p:spPr>
          <a:xfrm>
            <a:off x="2366944" y="2066193"/>
            <a:ext cx="7754467" cy="2171700"/>
          </a:xfrm>
          <a:prstGeom prst="rect">
            <a:avLst/>
          </a:prstGeom>
          <a:ln>
            <a:solidFill>
              <a:schemeClr val="accent2"/>
            </a:solidFill>
          </a:ln>
        </p:spPr>
      </p:pic>
      <p:sp>
        <p:nvSpPr>
          <p:cNvPr id="6" name="TextBox 5">
            <a:extLst>
              <a:ext uri="{FF2B5EF4-FFF2-40B4-BE49-F238E27FC236}">
                <a16:creationId xmlns:a16="http://schemas.microsoft.com/office/drawing/2014/main" id="{45B561D8-7692-E2AB-17E0-74D04C55F665}"/>
              </a:ext>
            </a:extLst>
          </p:cNvPr>
          <p:cNvSpPr txBox="1"/>
          <p:nvPr/>
        </p:nvSpPr>
        <p:spPr>
          <a:xfrm>
            <a:off x="3195445" y="4543630"/>
            <a:ext cx="6097464" cy="923330"/>
          </a:xfrm>
          <a:prstGeom prst="rect">
            <a:avLst/>
          </a:prstGeom>
          <a:noFill/>
        </p:spPr>
        <p:txBody>
          <a:bodyPr wrap="square">
            <a:spAutoFit/>
          </a:bodyPr>
          <a:lstStyle/>
          <a:p>
            <a:r>
              <a:rPr lang="en-US" dirty="0">
                <a:solidFill>
                  <a:schemeClr val="accent2">
                    <a:lumMod val="40000"/>
                    <a:lumOff val="60000"/>
                  </a:schemeClr>
                </a:solidFill>
              </a:rPr>
              <a:t>Loads MobileNetV2 </a:t>
            </a:r>
          </a:p>
          <a:p>
            <a:r>
              <a:rPr lang="en-US" dirty="0">
                <a:solidFill>
                  <a:schemeClr val="accent2">
                    <a:lumMod val="40000"/>
                    <a:lumOff val="60000"/>
                  </a:schemeClr>
                </a:solidFill>
              </a:rPr>
              <a:t>(pretrained on ImageNet) without the top layer and freezes it so only the new layers will train.</a:t>
            </a:r>
          </a:p>
        </p:txBody>
      </p:sp>
      <p:cxnSp>
        <p:nvCxnSpPr>
          <p:cNvPr id="8" name="Connector: Curved 7">
            <a:extLst>
              <a:ext uri="{FF2B5EF4-FFF2-40B4-BE49-F238E27FC236}">
                <a16:creationId xmlns:a16="http://schemas.microsoft.com/office/drawing/2014/main" id="{0152F161-044E-0093-D662-BD5233EF59F8}"/>
              </a:ext>
            </a:extLst>
          </p:cNvPr>
          <p:cNvCxnSpPr>
            <a:stCxn id="4" idx="1"/>
            <a:endCxn id="6" idx="1"/>
          </p:cNvCxnSpPr>
          <p:nvPr/>
        </p:nvCxnSpPr>
        <p:spPr>
          <a:xfrm rot="10800000" flipH="1" flipV="1">
            <a:off x="2366943" y="3152043"/>
            <a:ext cx="828501" cy="1853252"/>
          </a:xfrm>
          <a:prstGeom prst="curvedConnector3">
            <a:avLst>
              <a:gd name="adj1" fmla="val -2759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E6CA065B-B860-75A4-A718-3B235E0EFD10}"/>
              </a:ext>
            </a:extLst>
          </p:cNvPr>
          <p:cNvSpPr/>
          <p:nvPr/>
        </p:nvSpPr>
        <p:spPr>
          <a:xfrm>
            <a:off x="10994236" y="6611779"/>
            <a:ext cx="1197764" cy="246221"/>
          </a:xfrm>
          <a:prstGeom prst="rect">
            <a:avLst/>
          </a:prstGeom>
          <a:noFill/>
        </p:spPr>
        <p:txBody>
          <a:bodyPr wrap="none" lIns="91440" tIns="45720" rIns="91440" bIns="45720">
            <a:spAutoFit/>
          </a:bodyPr>
          <a:lstStyle/>
          <a:p>
            <a:pPr algn="ctr"/>
            <a:r>
              <a:rPr lang="en-US" sz="1000" b="1" cap="none" spc="50" dirty="0">
                <a:ln w="0"/>
                <a:solidFill>
                  <a:schemeClr val="tx2">
                    <a:lumMod val="25000"/>
                  </a:schemeClr>
                </a:solidFill>
                <a:effectLst>
                  <a:innerShdw blurRad="63500" dist="50800" dir="13500000">
                    <a:srgbClr val="000000">
                      <a:alpha val="50000"/>
                    </a:srgbClr>
                  </a:innerShdw>
                </a:effectLst>
                <a:latin typeface="Bradley Hand ITC" panose="03070402050302030203" pitchFamily="66" charset="0"/>
              </a:rPr>
              <a:t>Aritra Mukherjee</a:t>
            </a:r>
          </a:p>
        </p:txBody>
      </p:sp>
    </p:spTree>
    <p:extLst>
      <p:ext uri="{BB962C8B-B14F-4D97-AF65-F5344CB8AC3E}">
        <p14:creationId xmlns:p14="http://schemas.microsoft.com/office/powerpoint/2010/main" val="3230891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141</TotalTime>
  <Words>629</Words>
  <Application>Microsoft Office PowerPoint</Application>
  <PresentationFormat>Widescreen</PresentationFormat>
  <Paragraphs>125</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 Rounded MT Bold</vt:lpstr>
      <vt:lpstr>Barlow Bold</vt:lpstr>
      <vt:lpstr>Bookman Old Style</vt:lpstr>
      <vt:lpstr>Bradley Hand ITC</vt:lpstr>
      <vt:lpstr>Calibri</vt:lpstr>
      <vt:lpstr>Calisto MT</vt:lpstr>
      <vt:lpstr>Century Schoolbook</vt:lpstr>
      <vt:lpstr>Copperplate Gothic Light</vt:lpstr>
      <vt:lpstr>Poppins</vt:lpstr>
      <vt:lpstr>Roboto</vt:lpstr>
      <vt:lpstr>Wingdings 2</vt:lpstr>
      <vt:lpstr>Slate</vt:lpstr>
      <vt:lpstr>Animal Classifier  Using Deep Learning &amp; Transfer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ARITRA MUKHERJEE</dc:creator>
  <cp:lastModifiedBy>ARITRA MUKHERJEE</cp:lastModifiedBy>
  <cp:revision>28</cp:revision>
  <dcterms:created xsi:type="dcterms:W3CDTF">2025-05-02T08:42:42Z</dcterms:created>
  <dcterms:modified xsi:type="dcterms:W3CDTF">2025-05-02T11:06:23Z</dcterms:modified>
</cp:coreProperties>
</file>