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4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701"/>
    <a:srgbClr val="C414C8"/>
    <a:srgbClr val="22B5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5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611FA-EC0E-4C32-A669-3EF9B5BA6C44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702D6-756C-40C4-99BB-5D88CCA68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25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74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3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933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0354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3679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8546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208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830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60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30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86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69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5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57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608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09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F7EFFB0-4510-49E0-B08E-D294F4B43BAC}" type="datetimeFigureOut">
              <a:rPr lang="en-IN" smtClean="0"/>
              <a:t>09-05-2025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D5DE23A-0ED0-43B4-909A-49E0249CB3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009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microsoft.com/office/2007/relationships/hdphoto" Target="../media/hdphoto15.wdp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microsoft.com/office/2007/relationships/hdphoto" Target="../media/hdphoto19.wdp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microsoft.com/office/2007/relationships/hdphoto" Target="../media/hdphoto18.wdp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1.wdp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3.wdp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5.wdp"/><Relationship Id="rId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6.wdp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itraOfficial/Ai-Heart-Health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wallpaperflare.com/seoul-south-korea-apgujeong-dong-street-busy-city-architecture-wallpaper-evtis/download/1920x108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microsoft.com/office/2007/relationships/hdphoto" Target="../media/hdphoto8.wdp"/><Relationship Id="rId3" Type="http://schemas.microsoft.com/office/2007/relationships/hdphoto" Target="../media/hdphoto3.wdp"/><Relationship Id="rId7" Type="http://schemas.microsoft.com/office/2007/relationships/hdphoto" Target="../media/hdphoto5.wdp"/><Relationship Id="rId12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microsoft.com/office/2007/relationships/hdphoto" Target="../media/hdphoto6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microsoft.com/office/2007/relationships/hdphoto" Target="../media/hdphoto10.wdp"/><Relationship Id="rId7" Type="http://schemas.microsoft.com/office/2007/relationships/hdphoto" Target="../media/hdphoto1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11.wdp"/><Relationship Id="rId4" Type="http://schemas.openxmlformats.org/officeDocument/2006/relationships/image" Target="../media/image24.png"/><Relationship Id="rId9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1897-5A81-6308-CB04-C5044461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4936" y="1839232"/>
            <a:ext cx="5056484" cy="1828801"/>
          </a:xfrm>
        </p:spPr>
        <p:txBody>
          <a:bodyPr>
            <a:noAutofit/>
          </a:bodyPr>
          <a:lstStyle/>
          <a:p>
            <a:pPr algn="l"/>
            <a:r>
              <a:rPr lang="en-US" sz="4000" dirty="0"/>
              <a:t>Heart Disease Prediction Using Deep Learning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E1918-DB7F-4426-9851-FBD24ADE6C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8460" y="3835234"/>
            <a:ext cx="6524710" cy="508812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rgbClr val="FFC000"/>
                </a:solidFill>
                <a:latin typeface="Bookman Old Style" panose="02050604050505020204" pitchFamily="18" charset="0"/>
              </a:rPr>
              <a:t>Presented by – Aritra Mukherjee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5C6EE-7E59-2FCB-697E-BA4BD0B6BD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1375941">
            <a:off x="7470128" y="656500"/>
            <a:ext cx="3799075" cy="52414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4168A75-AFCB-690F-1282-36CAD09EC32D}"/>
              </a:ext>
            </a:extLst>
          </p:cNvPr>
          <p:cNvSpPr/>
          <p:nvPr/>
        </p:nvSpPr>
        <p:spPr>
          <a:xfrm>
            <a:off x="1104303" y="4651263"/>
            <a:ext cx="422452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Machine Learning Intern </a:t>
            </a:r>
          </a:p>
          <a:p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Bookman Old Style" panose="02050604050505020204" pitchFamily="18" charset="0"/>
              </a:rPr>
              <a:t>At - Unified Mentor Pvt. Limited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8654-2D03-4B54-48DF-986BD73A5073}"/>
              </a:ext>
            </a:extLst>
          </p:cNvPr>
          <p:cNvSpPr txBox="1"/>
          <p:nvPr/>
        </p:nvSpPr>
        <p:spPr>
          <a:xfrm>
            <a:off x="1165160" y="4281931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rPr>
              <a:t>ID: UMIP270247 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DA1D8B-138E-B74A-1150-AA63CBCB93D5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1026" name="Picture 2" descr="Types of Heart Disease: How Many Types ...">
            <a:extLst>
              <a:ext uri="{FF2B5EF4-FFF2-40B4-BE49-F238E27FC236}">
                <a16:creationId xmlns:a16="http://schemas.microsoft.com/office/drawing/2014/main" id="{9A7DA503-F7EB-5885-B076-C0DAE2A2A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37358">
            <a:off x="7306061" y="628456"/>
            <a:ext cx="3856324" cy="19281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eart Disease Facts | Heart Disease | CDC">
            <a:extLst>
              <a:ext uri="{FF2B5EF4-FFF2-40B4-BE49-F238E27FC236}">
                <a16:creationId xmlns:a16="http://schemas.microsoft.com/office/drawing/2014/main" id="{4A8F0B28-4581-C9DD-CA40-85A88EEE1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9298">
            <a:off x="7449427" y="2353666"/>
            <a:ext cx="3840476" cy="215066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art disease ...">
            <a:extLst>
              <a:ext uri="{FF2B5EF4-FFF2-40B4-BE49-F238E27FC236}">
                <a16:creationId xmlns:a16="http://schemas.microsoft.com/office/drawing/2014/main" id="{8CF0DBC3-D293-B4EC-A697-A6F45E29DF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008" y="4211273"/>
            <a:ext cx="2405795" cy="18478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art Disease Symptoms &amp; Prevention">
            <a:extLst>
              <a:ext uri="{FF2B5EF4-FFF2-40B4-BE49-F238E27FC236}">
                <a16:creationId xmlns:a16="http://schemas.microsoft.com/office/drawing/2014/main" id="{6EB0C025-6FF9-7E81-A31F-90394645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0" y="4165768"/>
            <a:ext cx="1877618" cy="18503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532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C545A5D-7CB1-EAD3-24CC-CB6BF64155E9}"/>
              </a:ext>
            </a:extLst>
          </p:cNvPr>
          <p:cNvSpPr/>
          <p:nvPr/>
        </p:nvSpPr>
        <p:spPr>
          <a:xfrm>
            <a:off x="8513064" y="237329"/>
            <a:ext cx="3583807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 Train the Model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C81BC9A1-557B-F707-8762-E8843F179FCB}"/>
              </a:ext>
            </a:extLst>
          </p:cNvPr>
          <p:cNvCxnSpPr>
            <a:cxnSpLocks/>
            <a:stCxn id="11" idx="1"/>
            <a:endCxn id="5" idx="0"/>
          </p:cNvCxnSpPr>
          <p:nvPr/>
        </p:nvCxnSpPr>
        <p:spPr>
          <a:xfrm rot="10800000" flipV="1">
            <a:off x="5174874" y="493073"/>
            <a:ext cx="3338190" cy="497716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F3A44E4-48D0-AD07-1E9D-78322767CB53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AF270F-8269-8FD4-1F16-538A134A5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105" y="990789"/>
            <a:ext cx="9505538" cy="86488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496E121-E5A0-1117-6E7D-CEF6BE7B2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9304" y="2204134"/>
            <a:ext cx="7103524" cy="2953081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F1A111-A385-1E06-C3D9-BB0CCB9F6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80160" y="5669371"/>
            <a:ext cx="7103524" cy="61879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4F7211-D779-048E-879F-6AB4D13BE31D}"/>
              </a:ext>
            </a:extLst>
          </p:cNvPr>
          <p:cNvSpPr/>
          <p:nvPr/>
        </p:nvSpPr>
        <p:spPr>
          <a:xfrm>
            <a:off x="1159269" y="5002323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cap="none" spc="50" dirty="0">
                <a:ln w="0"/>
                <a:solidFill>
                  <a:srgbClr val="D2D70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868210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1D576-6963-8865-24FA-6E63F60EF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752FD4D-ABC8-198D-C477-7B831D2DD8ED}"/>
              </a:ext>
            </a:extLst>
          </p:cNvPr>
          <p:cNvSpPr/>
          <p:nvPr/>
        </p:nvSpPr>
        <p:spPr>
          <a:xfrm>
            <a:off x="203012" y="438203"/>
            <a:ext cx="4556119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 Evaluate the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9FA2D9-9682-FEE6-668E-9544FFD656D6}"/>
              </a:ext>
            </a:extLst>
          </p:cNvPr>
          <p:cNvSpPr/>
          <p:nvPr/>
        </p:nvSpPr>
        <p:spPr>
          <a:xfrm>
            <a:off x="3718774" y="3075057"/>
            <a:ext cx="5301376" cy="707886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Accuracy – </a:t>
            </a:r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88</a:t>
            </a:r>
            <a:r>
              <a:rPr lang="en-US" sz="40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%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7A87F3-9C43-7D89-9A22-2B58EF0CAE56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EB261-2CD2-050C-8078-3B0729C124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3119" y="1382945"/>
            <a:ext cx="5474697" cy="73640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E7EE0D-FF5E-EC7E-CB3F-9F51E9AAB6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83119" y="2161909"/>
            <a:ext cx="5960840" cy="60210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94FED6-B776-697C-4491-BD4BDA0B81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81186" y="4985749"/>
            <a:ext cx="4315427" cy="77163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758BCB8-8633-7697-36A5-DB4EEB90204D}"/>
              </a:ext>
            </a:extLst>
          </p:cNvPr>
          <p:cNvSpPr/>
          <p:nvPr/>
        </p:nvSpPr>
        <p:spPr>
          <a:xfrm>
            <a:off x="369277" y="4025421"/>
            <a:ext cx="3818034" cy="96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Save the Trained Model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F3B50CCC-AFE5-E256-B34C-F0BA2388B6D3}"/>
              </a:ext>
            </a:extLst>
          </p:cNvPr>
          <p:cNvCxnSpPr>
            <a:stCxn id="2" idx="3"/>
            <a:endCxn id="7" idx="0"/>
          </p:cNvCxnSpPr>
          <p:nvPr/>
        </p:nvCxnSpPr>
        <p:spPr>
          <a:xfrm>
            <a:off x="4759131" y="693947"/>
            <a:ext cx="2461337" cy="688998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D921C0BE-A72A-869F-8295-73BE434B5B2B}"/>
              </a:ext>
            </a:extLst>
          </p:cNvPr>
          <p:cNvCxnSpPr>
            <a:cxnSpLocks/>
            <a:stCxn id="12" idx="3"/>
            <a:endCxn id="11" idx="0"/>
          </p:cNvCxnSpPr>
          <p:nvPr/>
        </p:nvCxnSpPr>
        <p:spPr>
          <a:xfrm>
            <a:off x="4187311" y="4505585"/>
            <a:ext cx="2251589" cy="480164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667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B1952-33F7-C10E-E8E8-3F8C8115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A5614E-C795-53E6-7E50-442BBAA5B83E}"/>
              </a:ext>
            </a:extLst>
          </p:cNvPr>
          <p:cNvSpPr/>
          <p:nvPr/>
        </p:nvSpPr>
        <p:spPr>
          <a:xfrm>
            <a:off x="5996354" y="97854"/>
            <a:ext cx="5934808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Visualization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ADBBC3-0991-CE7D-411A-DFF1C88849B3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263A63-A7F6-B843-1B94-8146D04A9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9129" y="539002"/>
            <a:ext cx="4561616" cy="1332551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90FFB6-1214-597F-6E73-AC56D1C52F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51701" y="1980412"/>
            <a:ext cx="8143875" cy="4476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50800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0EF9C-7748-FAC1-AC52-54BE01908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7A4E15-0D17-5B55-34E7-551C006656D8}"/>
              </a:ext>
            </a:extLst>
          </p:cNvPr>
          <p:cNvSpPr/>
          <p:nvPr/>
        </p:nvSpPr>
        <p:spPr>
          <a:xfrm>
            <a:off x="5614416" y="153797"/>
            <a:ext cx="6147175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Visualization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36F98-FC85-EE10-72C4-8EC715D705F4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CC1BE-2975-29B3-35F9-8332EC987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135" y="327868"/>
            <a:ext cx="5202281" cy="164160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F1076-00A4-49D7-C993-A42EB5E428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63985" y="2154115"/>
            <a:ext cx="8997203" cy="4457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54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ED9F330-81E8-6585-7A92-D8166A646201}"/>
              </a:ext>
            </a:extLst>
          </p:cNvPr>
          <p:cNvSpPr/>
          <p:nvPr/>
        </p:nvSpPr>
        <p:spPr>
          <a:xfrm>
            <a:off x="5614416" y="153797"/>
            <a:ext cx="6147175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Frontend with Streamlit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334F54-6E16-2F69-3A2D-BF33C102E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7986" y="1073682"/>
            <a:ext cx="4064015" cy="359095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FE7FE4-13D5-0C44-27F5-8679F8FC508A}"/>
              </a:ext>
            </a:extLst>
          </p:cNvPr>
          <p:cNvSpPr/>
          <p:nvPr/>
        </p:nvSpPr>
        <p:spPr>
          <a:xfrm>
            <a:off x="4684984" y="4281354"/>
            <a:ext cx="60144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50" dirty="0">
                <a:ln w="0"/>
                <a:solidFill>
                  <a:srgbClr val="D2D70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2E4730-20DE-9A3A-1B3E-6616B9256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80619" y="3386800"/>
            <a:ext cx="6759026" cy="3317403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664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7EF8FF-1B9A-6691-5B62-156A3FE53465}"/>
              </a:ext>
            </a:extLst>
          </p:cNvPr>
          <p:cNvSpPr txBox="1"/>
          <p:nvPr/>
        </p:nvSpPr>
        <p:spPr>
          <a:xfrm>
            <a:off x="9572627" y="0"/>
            <a:ext cx="2534381" cy="737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FFC000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Prediction </a:t>
            </a:r>
            <a:endParaRPr lang="en-US" sz="3600" dirty="0">
              <a:solidFill>
                <a:srgbClr val="FFC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B9B495-0FAE-2469-8601-D79B914BDF96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B6DD12-72E9-52D3-7695-501712474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556" y="737638"/>
            <a:ext cx="11321562" cy="573452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9355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F50202A-E0CA-3601-680F-BB581E90B5A2}"/>
              </a:ext>
            </a:extLst>
          </p:cNvPr>
          <p:cNvSpPr/>
          <p:nvPr/>
        </p:nvSpPr>
        <p:spPr>
          <a:xfrm>
            <a:off x="8387862" y="549451"/>
            <a:ext cx="3391313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GitHub Repo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7C8CCA-F61D-54C5-9451-0B20365D7721}"/>
              </a:ext>
            </a:extLst>
          </p:cNvPr>
          <p:cNvSpPr/>
          <p:nvPr/>
        </p:nvSpPr>
        <p:spPr>
          <a:xfrm>
            <a:off x="1508647" y="2967335"/>
            <a:ext cx="470333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GitHub Repo-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167F6-4E5D-843F-4E13-5412D3538B82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22AFB3-41D2-EBB1-E58A-9405DFBF5488}"/>
              </a:ext>
            </a:extLst>
          </p:cNvPr>
          <p:cNvSpPr txBox="1"/>
          <p:nvPr/>
        </p:nvSpPr>
        <p:spPr>
          <a:xfrm>
            <a:off x="6094536" y="3282360"/>
            <a:ext cx="6097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Ai-Heart-Health</a:t>
            </a:r>
            <a:endParaRPr lang="en-IN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010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F5D280-4FF3-FB2B-698C-4A334B9A3B93}"/>
              </a:ext>
            </a:extLst>
          </p:cNvPr>
          <p:cNvSpPr txBox="1"/>
          <p:nvPr/>
        </p:nvSpPr>
        <p:spPr>
          <a:xfrm>
            <a:off x="1591407" y="2453053"/>
            <a:ext cx="9231923" cy="1705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Developed an AI-driven heart disease prediction system.</a:t>
            </a:r>
          </a:p>
          <a:p>
            <a:pPr algn="ctr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Achieved accurate classification using deep learning.</a:t>
            </a:r>
          </a:p>
          <a:p>
            <a:pPr algn="ctr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Scalable and interactive via Streamlit for real-world usability.</a:t>
            </a:r>
          </a:p>
          <a:p>
            <a:pPr algn="ctr">
              <a:lnSpc>
                <a:spcPct val="150000"/>
              </a:lnSpc>
              <a:buNone/>
            </a:pP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Supports early screening and promotes health awareness.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4608EA-5E8F-F91A-0C25-B5739D27CDBF}"/>
              </a:ext>
            </a:extLst>
          </p:cNvPr>
          <p:cNvSpPr/>
          <p:nvPr/>
        </p:nvSpPr>
        <p:spPr>
          <a:xfrm>
            <a:off x="5632000" y="549451"/>
            <a:ext cx="6147175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Conclusion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5D526-A476-972F-FE5D-6F844C5923B0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</p:spTree>
    <p:extLst>
      <p:ext uri="{BB962C8B-B14F-4D97-AF65-F5344CB8AC3E}">
        <p14:creationId xmlns:p14="http://schemas.microsoft.com/office/powerpoint/2010/main" val="504784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3000D9-E417-9CB0-6CA2-196802399438}"/>
              </a:ext>
            </a:extLst>
          </p:cNvPr>
          <p:cNvSpPr txBox="1"/>
          <p:nvPr/>
        </p:nvSpPr>
        <p:spPr>
          <a:xfrm>
            <a:off x="1471246" y="2988721"/>
            <a:ext cx="9231923" cy="810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3600" dirty="0">
                <a:solidFill>
                  <a:schemeClr val="accent2">
                    <a:lumMod val="60000"/>
                    <a:lumOff val="40000"/>
                  </a:schemeClr>
                </a:solidFill>
                <a:latin typeface="OCR A Extended" panose="02010509020102010303" pitchFamily="50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23261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355F29-93D9-32FE-1480-48B85AC6189F}"/>
              </a:ext>
            </a:extLst>
          </p:cNvPr>
          <p:cNvSpPr/>
          <p:nvPr/>
        </p:nvSpPr>
        <p:spPr>
          <a:xfrm>
            <a:off x="6446502" y="180174"/>
            <a:ext cx="5482142" cy="96032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Introduction To </a:t>
            </a: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</a:rPr>
              <a:t>Project – </a:t>
            </a:r>
          </a:p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</a:rPr>
              <a:t>Heart Disease Prediction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B28BD8-9C76-D038-D944-672662B9687B}"/>
              </a:ext>
            </a:extLst>
          </p:cNvPr>
          <p:cNvSpPr/>
          <p:nvPr/>
        </p:nvSpPr>
        <p:spPr>
          <a:xfrm>
            <a:off x="4572000" y="1929198"/>
            <a:ext cx="7280031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US" dirty="0">
                <a:latin typeface="Century Schoolbook" panose="02040604050505020304" pitchFamily="18" charset="0"/>
              </a:rPr>
              <a:t>This project aims to build an intelligent system capable of predicting the presence of heart disease in a patient based on clinical data. </a:t>
            </a:r>
          </a:p>
          <a:p>
            <a:pPr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US" dirty="0">
                <a:latin typeface="Century Schoolbook" panose="02040604050505020304" pitchFamily="18" charset="0"/>
              </a:rPr>
              <a:t>It leverages modern machine learning and deep learning techniques, wrapped in a user-friendly interface developed using Streamlit. </a:t>
            </a:r>
          </a:p>
          <a:p>
            <a:pPr>
              <a:buNone/>
            </a:pPr>
            <a:endParaRPr lang="en-US" dirty="0">
              <a:latin typeface="Century Schoolbook" panose="02040604050505020304" pitchFamily="18" charset="0"/>
            </a:endParaRPr>
          </a:p>
          <a:p>
            <a:pPr>
              <a:buNone/>
            </a:pPr>
            <a:r>
              <a:rPr lang="en-US" dirty="0">
                <a:latin typeface="Century Schoolbook" panose="02040604050505020304" pitchFamily="18" charset="0"/>
              </a:rPr>
              <a:t>Users can input medical parameters, and the model provides an instant prediction with confidence.</a:t>
            </a:r>
          </a:p>
        </p:txBody>
      </p:sp>
      <p:pic>
        <p:nvPicPr>
          <p:cNvPr id="6" name="Picture Placeholder 2">
            <a:extLst>
              <a:ext uri="{FF2B5EF4-FFF2-40B4-BE49-F238E27FC236}">
                <a16:creationId xmlns:a16="http://schemas.microsoft.com/office/drawing/2014/main" id="{47E419E1-4E9E-4753-533C-B9F9CCA6DE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21375941">
            <a:off x="560111" y="2197329"/>
            <a:ext cx="3065824" cy="24012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74BA47E-2076-38A0-6A6D-1E49998DF68F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2052" name="Picture 4" descr="Heart Disease, Cardiovascular Diseases ...">
            <a:extLst>
              <a:ext uri="{FF2B5EF4-FFF2-40B4-BE49-F238E27FC236}">
                <a16:creationId xmlns:a16="http://schemas.microsoft.com/office/drawing/2014/main" id="{923EC210-2418-0D55-96E2-E3504755A5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22" y="2260866"/>
            <a:ext cx="2962275" cy="233626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0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3EE2D3-67A4-7DB2-4737-49D61E2EFC2B}"/>
              </a:ext>
            </a:extLst>
          </p:cNvPr>
          <p:cNvSpPr/>
          <p:nvPr/>
        </p:nvSpPr>
        <p:spPr>
          <a:xfrm>
            <a:off x="10015527" y="241720"/>
            <a:ext cx="1306448" cy="511487"/>
          </a:xfrm>
          <a:prstGeom prst="rect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</a:rPr>
              <a:t>GOAL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9DD0B9-297D-1A93-AB71-B6C09E64C2E3}"/>
              </a:ext>
            </a:extLst>
          </p:cNvPr>
          <p:cNvSpPr txBox="1"/>
          <p:nvPr/>
        </p:nvSpPr>
        <p:spPr>
          <a:xfrm>
            <a:off x="606667" y="2413337"/>
            <a:ext cx="7014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D2D70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entury Schoolbook" panose="02040604050505020304" pitchFamily="18" charset="0"/>
              </a:rPr>
              <a:t>To predict whether a patient has heart disease using machine learning.</a:t>
            </a:r>
          </a:p>
          <a:p>
            <a:pPr marL="285750" indent="-285750">
              <a:buClr>
                <a:srgbClr val="D2D701"/>
              </a:buClr>
              <a:buFont typeface="Wingdings" panose="05000000000000000000" pitchFamily="2" charset="2"/>
              <a:buChar char="ü"/>
            </a:pP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Clr>
                <a:srgbClr val="D2D70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entury Schoolbook" panose="02040604050505020304" pitchFamily="18" charset="0"/>
              </a:rPr>
              <a:t>Provide a simple and interactive tool for quick heart health assessment.</a:t>
            </a:r>
          </a:p>
          <a:p>
            <a:pPr marL="285750" indent="-285750">
              <a:buClr>
                <a:srgbClr val="D2D701"/>
              </a:buClr>
              <a:buFont typeface="Wingdings" panose="05000000000000000000" pitchFamily="2" charset="2"/>
              <a:buChar char="ü"/>
            </a:pPr>
            <a:endParaRPr lang="en-US" dirty="0">
              <a:latin typeface="Century Schoolbook" panose="02040604050505020304" pitchFamily="18" charset="0"/>
            </a:endParaRPr>
          </a:p>
          <a:p>
            <a:pPr marL="285750" indent="-285750">
              <a:buClr>
                <a:srgbClr val="D2D701"/>
              </a:buClr>
              <a:buFont typeface="Wingdings" panose="05000000000000000000" pitchFamily="2" charset="2"/>
              <a:buChar char="ü"/>
            </a:pPr>
            <a:r>
              <a:rPr lang="en-US" dirty="0">
                <a:latin typeface="Century Schoolbook" panose="02040604050505020304" pitchFamily="18" charset="0"/>
              </a:rPr>
              <a:t>Enhance early diagnosis and awareness through AI support.</a:t>
            </a:r>
          </a:p>
        </p:txBody>
      </p:sp>
      <p:pic>
        <p:nvPicPr>
          <p:cNvPr id="5" name="Picture Placeholder 2">
            <a:extLst>
              <a:ext uri="{FF2B5EF4-FFF2-40B4-BE49-F238E27FC236}">
                <a16:creationId xmlns:a16="http://schemas.microsoft.com/office/drawing/2014/main" id="{3253086B-C7B7-B1FB-C411-CF9C1B21A2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 rot="21375941">
            <a:off x="8470433" y="2030909"/>
            <a:ext cx="3006029" cy="344114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00A24A6-752B-B12A-41A6-6764A6F7D81A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3074" name="Picture 2" descr="Heart Disease Impacts Your Body ...">
            <a:extLst>
              <a:ext uri="{FF2B5EF4-FFF2-40B4-BE49-F238E27FC236}">
                <a16:creationId xmlns:a16="http://schemas.microsoft.com/office/drawing/2014/main" id="{86A60392-CDC4-4E77-9E8F-47F3A460CE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42"/>
          <a:stretch/>
        </p:blipFill>
        <p:spPr bwMode="auto">
          <a:xfrm>
            <a:off x="8428055" y="2075550"/>
            <a:ext cx="3047300" cy="349337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749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E7EFDD9-2D8E-A3C6-1075-2291824EC65E}"/>
              </a:ext>
            </a:extLst>
          </p:cNvPr>
          <p:cNvSpPr/>
          <p:nvPr/>
        </p:nvSpPr>
        <p:spPr>
          <a:xfrm>
            <a:off x="7693269" y="153797"/>
            <a:ext cx="4068322" cy="96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Dataset Overview for Classification</a:t>
            </a:r>
            <a:endParaRPr lang="en-US" sz="2800" b="1" dirty="0">
              <a:solidFill>
                <a:srgbClr val="FFC000"/>
              </a:solidFill>
              <a:latin typeface="Copperplate Gothic Light" panose="020E05070202060204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C354C-642E-036D-2569-3D357EDE87F3}"/>
              </a:ext>
            </a:extLst>
          </p:cNvPr>
          <p:cNvSpPr txBox="1"/>
          <p:nvPr/>
        </p:nvSpPr>
        <p:spPr>
          <a:xfrm>
            <a:off x="2936218" y="1984131"/>
            <a:ext cx="6823244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I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Total Features</a:t>
            </a:r>
            <a:r>
              <a:rPr lang="en-I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: </a:t>
            </a:r>
          </a:p>
          <a:p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11 input features + 1 target</a:t>
            </a:r>
          </a:p>
          <a:p>
            <a:endParaRPr lang="en-IN" sz="1600" dirty="0">
              <a:solidFill>
                <a:schemeClr val="accent2">
                  <a:lumMod val="20000"/>
                  <a:lumOff val="80000"/>
                </a:schemeClr>
              </a:solidFill>
              <a:latin typeface="Century Schoolbook" panose="020406040505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IN" b="1" dirty="0">
                <a:solidFill>
                  <a:schemeClr val="accent2"/>
                </a:solidFill>
                <a:latin typeface="Century Schoolbook" panose="02040604050505020304" pitchFamily="18" charset="0"/>
              </a:rPr>
              <a:t>Key Attributes</a:t>
            </a:r>
            <a:r>
              <a:rPr lang="en-IN" dirty="0">
                <a:solidFill>
                  <a:schemeClr val="accent2"/>
                </a:solidFill>
                <a:latin typeface="Century Schoolbook" panose="020406040505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Age, Sex, Chest Pain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Resting Blood Pressure, Cholesterol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Fasting Blood Sugar, Resting ECG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Maximum Heart Rate, Exercise-Induced Angina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ST Depression (Oldpeak), ST Segment Slope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Target</a:t>
            </a:r>
            <a:r>
              <a:rPr lang="en-IN" sz="16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: 0 = Healthy, 1 = Heart Disease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5B995E-3CBD-B66A-64D8-640B5C473194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</p:spTree>
    <p:extLst>
      <p:ext uri="{BB962C8B-B14F-4D97-AF65-F5344CB8AC3E}">
        <p14:creationId xmlns:p14="http://schemas.microsoft.com/office/powerpoint/2010/main" val="2976236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2">
            <a:extLst>
              <a:ext uri="{FF2B5EF4-FFF2-40B4-BE49-F238E27FC236}">
                <a16:creationId xmlns:a16="http://schemas.microsoft.com/office/drawing/2014/main" id="{00E5D342-DFAF-444E-869B-D5712A83E5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rot="183890">
            <a:off x="442976" y="512108"/>
            <a:ext cx="3979420" cy="53326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170523-8449-EEBA-22B0-DD33E2951484}"/>
              </a:ext>
            </a:extLst>
          </p:cNvPr>
          <p:cNvSpPr txBox="1"/>
          <p:nvPr/>
        </p:nvSpPr>
        <p:spPr>
          <a:xfrm>
            <a:off x="8950126" y="736586"/>
            <a:ext cx="3047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Technologies &amp; Tools Used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546B7DA-933F-AB91-BA97-0C7E9E49CEB1}"/>
              </a:ext>
            </a:extLst>
          </p:cNvPr>
          <p:cNvSpPr/>
          <p:nvPr/>
        </p:nvSpPr>
        <p:spPr>
          <a:xfrm>
            <a:off x="7693269" y="153797"/>
            <a:ext cx="4068322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Tech Stack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9FEB92-2D60-024E-D177-B4C0EB52ED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 rot="308563">
            <a:off x="476838" y="574241"/>
            <a:ext cx="3911697" cy="52733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36657B5-56F4-83C1-7964-C27322F0B129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0D9FE-8BF5-51AC-8F7F-50A1EC33F878}"/>
              </a:ext>
            </a:extLst>
          </p:cNvPr>
          <p:cNvSpPr txBox="1"/>
          <p:nvPr/>
        </p:nvSpPr>
        <p:spPr>
          <a:xfrm>
            <a:off x="5492995" y="1236826"/>
            <a:ext cx="5682028" cy="4574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Python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Core language for implementation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Pandas, NumPy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Data manipulation and preprocessing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Matplotlib, Seaborn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Data visualization and analysis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 Scikit-learn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Feature scaling, model evaluation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TensorFlow / Keras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Deep learning model (Sequential Neural Network)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Pickle &amp; JSON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Saving scaler and feature info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 </a:t>
            </a:r>
            <a:r>
              <a:rPr lang="en-IN" sz="1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Streamlit</a:t>
            </a:r>
            <a:r>
              <a:rPr lang="en-IN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IN" sz="1400" dirty="0">
                <a:solidFill>
                  <a:schemeClr val="accent2">
                    <a:lumMod val="20000"/>
                    <a:lumOff val="80000"/>
                  </a:schemeClr>
                </a:solidFill>
                <a:latin typeface="Century Schoolbook" panose="02040604050505020304" pitchFamily="18" charset="0"/>
              </a:rPr>
              <a:t>	Web-based user interface for prediction</a:t>
            </a:r>
          </a:p>
        </p:txBody>
      </p:sp>
    </p:spTree>
    <p:extLst>
      <p:ext uri="{BB962C8B-B14F-4D97-AF65-F5344CB8AC3E}">
        <p14:creationId xmlns:p14="http://schemas.microsoft.com/office/powerpoint/2010/main" val="376015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C1A0D2-3BC2-4CE3-921F-A66C96720821}"/>
              </a:ext>
            </a:extLst>
          </p:cNvPr>
          <p:cNvSpPr/>
          <p:nvPr/>
        </p:nvSpPr>
        <p:spPr>
          <a:xfrm>
            <a:off x="7693269" y="153797"/>
            <a:ext cx="4068322" cy="96032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Import Required Libraries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3A8418D1-A4E5-D8EF-E132-0A7867C7B3B5}"/>
              </a:ext>
            </a:extLst>
          </p:cNvPr>
          <p:cNvCxnSpPr>
            <a:cxnSpLocks/>
            <a:stCxn id="4" idx="2"/>
          </p:cNvCxnSpPr>
          <p:nvPr/>
        </p:nvCxnSpPr>
        <p:spPr>
          <a:xfrm rot="5400000">
            <a:off x="7189986" y="20139"/>
            <a:ext cx="1443459" cy="3631430"/>
          </a:xfrm>
          <a:prstGeom prst="curved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B8BA5E88-0995-4734-7B1C-235E1DA8A1E9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B8FD8-85D5-829D-010C-D0EDE9C9D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2180" y="2557584"/>
            <a:ext cx="6649378" cy="2200582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46FF8F-D25E-6D6D-DE8A-D3C60C35BF91}"/>
              </a:ext>
            </a:extLst>
          </p:cNvPr>
          <p:cNvSpPr/>
          <p:nvPr/>
        </p:nvSpPr>
        <p:spPr>
          <a:xfrm>
            <a:off x="6096000" y="153797"/>
            <a:ext cx="5665591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Explore The Dataset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4DF4F952-5479-9341-85B5-DE36D5225DF1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>
          <a:xfrm>
            <a:off x="3359664" y="2746451"/>
            <a:ext cx="741222" cy="1474488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46212F6-7A66-01E3-232F-F0D80145D80B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A93187-3D69-0141-7419-CD95B2498A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502" y="1244713"/>
            <a:ext cx="3448531" cy="67636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452E60-AA0C-0100-9554-F5468303A2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33774" y="900435"/>
            <a:ext cx="5287113" cy="110505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83520B-EFE9-9DAD-293B-6924AD99CF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502" y="2379687"/>
            <a:ext cx="2772162" cy="73352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3CF549-2588-5623-E855-B4D99F07D1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106" y="4220939"/>
            <a:ext cx="7959560" cy="158862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7A12C-9464-C08D-FA77-628463244D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 r="43089"/>
          <a:stretch/>
        </p:blipFill>
        <p:spPr>
          <a:xfrm>
            <a:off x="4932342" y="2334899"/>
            <a:ext cx="1984666" cy="80320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29A4793-EC8B-2CB6-FD6B-0F9F985E1B9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11211" y="3345694"/>
            <a:ext cx="3768228" cy="3312111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0B49087B-1913-CBE6-7020-81FD9DF9EEB8}"/>
              </a:ext>
            </a:extLst>
          </p:cNvPr>
          <p:cNvCxnSpPr>
            <a:cxnSpLocks/>
            <a:stCxn id="18" idx="3"/>
            <a:endCxn id="22" idx="0"/>
          </p:cNvCxnSpPr>
          <p:nvPr/>
        </p:nvCxnSpPr>
        <p:spPr>
          <a:xfrm>
            <a:off x="6917008" y="2736499"/>
            <a:ext cx="3178317" cy="609195"/>
          </a:xfrm>
          <a:prstGeom prst="curvedConnector2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05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7BE9A-E500-0542-F888-7723B6B36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1E705-EFEA-DAB6-7D08-9EB105734FCD}"/>
              </a:ext>
            </a:extLst>
          </p:cNvPr>
          <p:cNvSpPr/>
          <p:nvPr/>
        </p:nvSpPr>
        <p:spPr>
          <a:xfrm>
            <a:off x="5547947" y="74666"/>
            <a:ext cx="6574129" cy="9485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Preprocessing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(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StandardScaler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), </a:t>
            </a: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model building 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(</a:t>
            </a:r>
            <a:r>
              <a:rPr lang="en-US" sz="2400" b="1" dirty="0" err="1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train_test_split</a:t>
            </a:r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CA065B-B860-75A4-A718-3B235E0EFD10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18A56-ABB2-8188-8BCB-8ACDDF7410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52396" y="1577972"/>
            <a:ext cx="9641840" cy="3367854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0891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4849E-8C25-D5C5-51BD-1F38B11F1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668D06-83A2-8A04-BDDB-F4AC880691DB}"/>
              </a:ext>
            </a:extLst>
          </p:cNvPr>
          <p:cNvSpPr/>
          <p:nvPr/>
        </p:nvSpPr>
        <p:spPr>
          <a:xfrm>
            <a:off x="6350977" y="103679"/>
            <a:ext cx="5627078" cy="5114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Model Saving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01D28-6BFB-2152-D258-844B6B6EA319}"/>
              </a:ext>
            </a:extLst>
          </p:cNvPr>
          <p:cNvSpPr/>
          <p:nvPr/>
        </p:nvSpPr>
        <p:spPr>
          <a:xfrm>
            <a:off x="3801207" y="2515839"/>
            <a:ext cx="56270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ea typeface="Barlow Bold" pitchFamily="34" charset="-122"/>
                <a:cs typeface="Barlow Bold" pitchFamily="34" charset="-120"/>
              </a:rPr>
              <a:t>Scaler saved with pickle as - scaler.pkl</a:t>
            </a:r>
          </a:p>
          <a:p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Century Schoolbook" panose="02040604050505020304" pitchFamily="18" charset="0"/>
                <a:ea typeface="Barlow Bold" pitchFamily="34" charset="-122"/>
                <a:cs typeface="Barlow Bold" pitchFamily="34" charset="-120"/>
              </a:rPr>
              <a:t>Feature list saved as - feature_names.json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4841E2-A18E-9D4A-93A5-C944007A2F70}"/>
              </a:ext>
            </a:extLst>
          </p:cNvPr>
          <p:cNvSpPr/>
          <p:nvPr/>
        </p:nvSpPr>
        <p:spPr>
          <a:xfrm>
            <a:off x="10994236" y="6611779"/>
            <a:ext cx="1197764" cy="24622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000" b="1" cap="none" spc="50" dirty="0">
                <a:ln w="0"/>
                <a:solidFill>
                  <a:schemeClr val="tx2">
                    <a:lumMod val="2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radley Hand ITC" panose="03070402050302030203" pitchFamily="66" charset="0"/>
              </a:rPr>
              <a:t>Aritra Mukherjee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58CC29-E8F3-2B8A-B71C-3574669B6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0463" y="1025037"/>
            <a:ext cx="3924848" cy="1000265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08CB16-51C1-8921-263B-ADC6847965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4211" y="910721"/>
            <a:ext cx="4658375" cy="122889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379FDD-D297-81CD-7DC5-DCBD1DFE9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8876" y="3591151"/>
            <a:ext cx="7497221" cy="1924319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5E8BB0-78C9-523E-D736-DA843CF04E6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25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67296" y="5668672"/>
            <a:ext cx="8068801" cy="943107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EF18BF9-C93D-C6A2-2917-AF7C09EB076D}"/>
              </a:ext>
            </a:extLst>
          </p:cNvPr>
          <p:cNvSpPr/>
          <p:nvPr/>
        </p:nvSpPr>
        <p:spPr>
          <a:xfrm>
            <a:off x="137160" y="3683002"/>
            <a:ext cx="2953512" cy="139737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r">
              <a:lnSpc>
                <a:spcPts val="3500"/>
              </a:lnSpc>
            </a:pPr>
            <a:r>
              <a:rPr lang="en-US" sz="2400" b="1" dirty="0">
                <a:solidFill>
                  <a:srgbClr val="FFC000"/>
                </a:solidFill>
                <a:latin typeface="Copperplate Gothic Light" panose="020E0507020206020404" pitchFamily="34" charset="0"/>
                <a:ea typeface="Barlow Bold" pitchFamily="34" charset="-122"/>
                <a:cs typeface="Barlow Bold" pitchFamily="34" charset="-120"/>
              </a:rPr>
              <a:t>Sequential Model Configuration</a:t>
            </a:r>
          </a:p>
        </p:txBody>
      </p:sp>
    </p:spTree>
    <p:extLst>
      <p:ext uri="{BB962C8B-B14F-4D97-AF65-F5344CB8AC3E}">
        <p14:creationId xmlns:p14="http://schemas.microsoft.com/office/powerpoint/2010/main" val="4072525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191</TotalTime>
  <Words>401</Words>
  <Application>Microsoft Office PowerPoint</Application>
  <PresentationFormat>Widescreen</PresentationFormat>
  <Paragraphs>87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Barlow Bold</vt:lpstr>
      <vt:lpstr>Bookman Old Style</vt:lpstr>
      <vt:lpstr>Bradley Hand ITC</vt:lpstr>
      <vt:lpstr>Calibri</vt:lpstr>
      <vt:lpstr>Calisto MT</vt:lpstr>
      <vt:lpstr>Century Schoolbook</vt:lpstr>
      <vt:lpstr>Copperplate Gothic Light</vt:lpstr>
      <vt:lpstr>OCR A Extended</vt:lpstr>
      <vt:lpstr>Wingdings</vt:lpstr>
      <vt:lpstr>Wingdings 2</vt:lpstr>
      <vt:lpstr>Slate</vt:lpstr>
      <vt:lpstr>Heart Disease Prediction Using Deep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ARITRA MUKHERJEE</dc:creator>
  <cp:lastModifiedBy>ARITRA MUKHERJEE</cp:lastModifiedBy>
  <cp:revision>82</cp:revision>
  <dcterms:created xsi:type="dcterms:W3CDTF">2025-05-02T08:42:42Z</dcterms:created>
  <dcterms:modified xsi:type="dcterms:W3CDTF">2025-05-09T12:43:55Z</dcterms:modified>
</cp:coreProperties>
</file>