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73" r:id="rId9"/>
    <p:sldId id="266" r:id="rId10"/>
    <p:sldId id="264" r:id="rId11"/>
    <p:sldId id="267" r:id="rId12"/>
    <p:sldId id="268" r:id="rId13"/>
    <p:sldId id="269" r:id="rId14"/>
    <p:sldId id="274" r:id="rId15"/>
    <p:sldId id="270" r:id="rId16"/>
    <p:sldId id="275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4C8"/>
    <a:srgbClr val="D2D701"/>
    <a:srgbClr val="22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11FA-EC0E-4C32-A669-3EF9B5BA6C44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02D6-756C-40C4-99BB-5D88CCA68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3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03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7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0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83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0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7EFFB0-4510-49E0-B08E-D294F4B43BAC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traOfficial/Vehicle-Price-Prediction-APP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seoul-south-korea-apgujeong-dong-street-busy-city-architecture-wallpaper-evtis/download/1920x10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897-5A81-6308-CB04-C5044461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936" y="1839232"/>
            <a:ext cx="5056484" cy="1828801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Vehicle Price Prediction System Using Deep Learning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1918-DB7F-4426-9851-FBD24ADE6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60" y="3835234"/>
            <a:ext cx="6524710" cy="50881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Presented by – Aritra Mukherjee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5C6EE-7E59-2FCB-697E-BA4BD0B6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375941">
            <a:off x="7470128" y="656500"/>
            <a:ext cx="3799075" cy="52414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4168A75-AFCB-690F-1282-36CAD09EC32D}"/>
              </a:ext>
            </a:extLst>
          </p:cNvPr>
          <p:cNvSpPr/>
          <p:nvPr/>
        </p:nvSpPr>
        <p:spPr>
          <a:xfrm>
            <a:off x="1104303" y="4651263"/>
            <a:ext cx="42245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Machine Learning Intern </a:t>
            </a:r>
          </a:p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At - Unified Mentor </a:t>
            </a:r>
            <a:r>
              <a:rPr lang="en-IN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Pvt.</a:t>
            </a:r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 Limited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8654-2D03-4B54-48DF-986BD73A5073}"/>
              </a:ext>
            </a:extLst>
          </p:cNvPr>
          <p:cNvSpPr txBox="1"/>
          <p:nvPr/>
        </p:nvSpPr>
        <p:spPr>
          <a:xfrm>
            <a:off x="1165160" y="428193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ID: UMIP270247 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1D8B-138E-B74A-1150-AA63CBCB93D5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1026" name="Picture 2" descr="Lamborghini Revuelto: I Test Drove ...">
            <a:extLst>
              <a:ext uri="{FF2B5EF4-FFF2-40B4-BE49-F238E27FC236}">
                <a16:creationId xmlns:a16="http://schemas.microsoft.com/office/drawing/2014/main" id="{1ADF6871-8985-3239-B3C8-6DD343F39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71" y="733040"/>
            <a:ext cx="3950683" cy="2212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Luxury Cars in the US 2025 | Top Gear">
            <a:extLst>
              <a:ext uri="{FF2B5EF4-FFF2-40B4-BE49-F238E27FC236}">
                <a16:creationId xmlns:a16="http://schemas.microsoft.com/office/drawing/2014/main" id="{21E7C423-42FB-6B2D-BE17-B4B7EAA6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7" y="2743845"/>
            <a:ext cx="2715579" cy="1600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 wallpapers, cool cars, luxury cars">
            <a:extLst>
              <a:ext uri="{FF2B5EF4-FFF2-40B4-BE49-F238E27FC236}">
                <a16:creationId xmlns:a16="http://schemas.microsoft.com/office/drawing/2014/main" id="{7D01FFD8-EA3C-6C84-76CB-A51912FB5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58" b="10792"/>
          <a:stretch/>
        </p:blipFill>
        <p:spPr bwMode="auto">
          <a:xfrm>
            <a:off x="9986561" y="2692752"/>
            <a:ext cx="1379193" cy="16512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icial Bentley Motors | The Art of ...">
            <a:extLst>
              <a:ext uri="{FF2B5EF4-FFF2-40B4-BE49-F238E27FC236}">
                <a16:creationId xmlns:a16="http://schemas.microsoft.com/office/drawing/2014/main" id="{B28CCEFF-FDB6-02E8-1449-BFFA3B26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79" y="4181724"/>
            <a:ext cx="3872981" cy="17904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545A5D-7CB1-EAD3-24CC-CB6BF64155E9}"/>
              </a:ext>
            </a:extLst>
          </p:cNvPr>
          <p:cNvSpPr/>
          <p:nvPr/>
        </p:nvSpPr>
        <p:spPr>
          <a:xfrm>
            <a:off x="5922264" y="149344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Model Architecture 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1BC9A1-557B-F707-8762-E8843F179FCB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rot="5400000">
            <a:off x="7111309" y="-141704"/>
            <a:ext cx="1082008" cy="2687078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3A44E4-48D0-AD07-1E9D-78322767CB5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E3618-AD28-BBFC-DB91-F6C0CEC6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7" y="1742839"/>
            <a:ext cx="9802593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D576-6963-8865-24FA-6E63F60E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2FD4D-ABC8-198D-C477-7B831D2DD8ED}"/>
              </a:ext>
            </a:extLst>
          </p:cNvPr>
          <p:cNvSpPr/>
          <p:nvPr/>
        </p:nvSpPr>
        <p:spPr>
          <a:xfrm>
            <a:off x="5614416" y="153797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 Train the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A87F3-9C43-7D89-9A22-2B58EF0CAE5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0270A-E007-E729-97B7-1D9302B5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640" y="1433147"/>
            <a:ext cx="7365784" cy="272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CD73D4-6B58-C988-A490-7A170E848A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7640" y="4515562"/>
            <a:ext cx="7532836" cy="11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6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1952-33F7-C10E-E8E8-3F8C8115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09F5E-52F7-3656-D1A4-D36CAD318D0B}"/>
              </a:ext>
            </a:extLst>
          </p:cNvPr>
          <p:cNvSpPr/>
          <p:nvPr/>
        </p:nvSpPr>
        <p:spPr>
          <a:xfrm>
            <a:off x="369277" y="1523456"/>
            <a:ext cx="4968456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Save the Trained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DBBC3-0991-CE7D-411A-DFF1C88849B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FEB5E-E1DA-3A80-6415-C39D132B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401" y="2690709"/>
            <a:ext cx="684943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0EF9C-7748-FAC1-AC52-54BE01908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A4E15-0D17-5B55-34E7-551C006656D8}"/>
              </a:ext>
            </a:extLst>
          </p:cNvPr>
          <p:cNvSpPr/>
          <p:nvPr/>
        </p:nvSpPr>
        <p:spPr>
          <a:xfrm>
            <a:off x="5614416" y="153797"/>
            <a:ext cx="6147175" cy="4996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Mean Absolute Error Over Epochs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6F98-FC85-EE10-72C4-8EC715D705F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51E43-705F-CEF2-9A19-7D483070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190625"/>
            <a:ext cx="8267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B120F-C7E1-F0A0-A9E3-7D8E95F44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53" y="462306"/>
            <a:ext cx="5193492" cy="3714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DB60B-C3C7-22B2-168A-29B3FE16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60" y="3099040"/>
            <a:ext cx="5591479" cy="3225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244616-F580-EC3D-A830-B80370C68FBB}"/>
              </a:ext>
            </a:extLst>
          </p:cNvPr>
          <p:cNvSpPr/>
          <p:nvPr/>
        </p:nvSpPr>
        <p:spPr>
          <a:xfrm>
            <a:off x="5614416" y="153797"/>
            <a:ext cx="6147175" cy="4996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UI CODE</a:t>
            </a:r>
          </a:p>
        </p:txBody>
      </p:sp>
    </p:spTree>
    <p:extLst>
      <p:ext uri="{BB962C8B-B14F-4D97-AF65-F5344CB8AC3E}">
        <p14:creationId xmlns:p14="http://schemas.microsoft.com/office/powerpoint/2010/main" val="333902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EF8FF-1B9A-6691-5B62-156A3FE53465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9B495-0FAE-2469-8601-D79B914BDF9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AE0F2-A73E-CFF6-E6AB-E29BE700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1" y="909136"/>
            <a:ext cx="11119338" cy="54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FD58-8151-8E77-11A1-E26D0E8CB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54879-C3AA-B112-D668-F22C194046FF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546E6-CDE5-F4E3-1D05-8F8D21656418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1E2A5-A3F4-0CE5-AC4F-23B06CE1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42" y="951638"/>
            <a:ext cx="11145715" cy="53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5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7C8CCA-F61D-54C5-9451-0B20365D7721}"/>
              </a:ext>
            </a:extLst>
          </p:cNvPr>
          <p:cNvSpPr/>
          <p:nvPr/>
        </p:nvSpPr>
        <p:spPr>
          <a:xfrm>
            <a:off x="2207487" y="2967335"/>
            <a:ext cx="3868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 Repo-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167F6-4E5D-843F-4E13-5412D3538B82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F6176-2538-6CF5-0CB3-B55F0BACE4B5}"/>
              </a:ext>
            </a:extLst>
          </p:cNvPr>
          <p:cNvSpPr txBox="1"/>
          <p:nvPr/>
        </p:nvSpPr>
        <p:spPr>
          <a:xfrm>
            <a:off x="5874728" y="324433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Vehicle-Price-Prediction-APP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5D280-4FF3-FB2B-698C-4A334B9A3B93}"/>
              </a:ext>
            </a:extLst>
          </p:cNvPr>
          <p:cNvSpPr txBox="1"/>
          <p:nvPr/>
        </p:nvSpPr>
        <p:spPr>
          <a:xfrm>
            <a:off x="2461847" y="2584937"/>
            <a:ext cx="6954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deep learning-based model can effectively predict vehicle prices using structured tabular data.</a:t>
            </a:r>
          </a:p>
          <a:p>
            <a:pPr algn="ctr">
              <a:buNone/>
            </a:pP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Practical use in e-commerce platforms and dealership valuation.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608EA-5E8F-F91A-0C25-B5739D27CDBF}"/>
              </a:ext>
            </a:extLst>
          </p:cNvPr>
          <p:cNvSpPr/>
          <p:nvPr/>
        </p:nvSpPr>
        <p:spPr>
          <a:xfrm>
            <a:off x="5632000" y="549451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5D526-A476-972F-FE5D-6F844C5923B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50478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55F29-93D9-32FE-1480-48B85AC6189F}"/>
              </a:ext>
            </a:extLst>
          </p:cNvPr>
          <p:cNvSpPr/>
          <p:nvPr/>
        </p:nvSpPr>
        <p:spPr>
          <a:xfrm>
            <a:off x="6446502" y="180174"/>
            <a:ext cx="5482142" cy="96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Introduction To </a:t>
            </a: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Project – </a:t>
            </a: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Vehicle Price Prediction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28BD8-9C76-D038-D944-672662B9687B}"/>
              </a:ext>
            </a:extLst>
          </p:cNvPr>
          <p:cNvSpPr/>
          <p:nvPr/>
        </p:nvSpPr>
        <p:spPr>
          <a:xfrm>
            <a:off x="4648200" y="2505656"/>
            <a:ext cx="7280031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Rapid increase in online vehicle marketplaces has made price estimation crucial.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Manual pricing can be inaccurate and biased.</a:t>
            </a:r>
          </a:p>
          <a:p>
            <a:pPr>
              <a:buNone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Our solution uses machine learning to predict accurate vehicle prices based on features like make, model, fuel type, etc.</a:t>
            </a:r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47E419E1-4E9E-4753-533C-B9F9CCA6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6657412">
            <a:off x="696049" y="1685018"/>
            <a:ext cx="2690681" cy="35897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BA47E-2076-38A0-6A6D-1E49998DF68F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2050" name="Picture 2" descr="Lamborghini Models">
            <a:extLst>
              <a:ext uri="{FF2B5EF4-FFF2-40B4-BE49-F238E27FC236}">
                <a16:creationId xmlns:a16="http://schemas.microsoft.com/office/drawing/2014/main" id="{BA5F8091-19B7-4731-FAE4-05634E72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9" y="2303585"/>
            <a:ext cx="3568328" cy="24354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EE2D3-67A4-7DB2-4737-49D61E2EFC2B}"/>
              </a:ext>
            </a:extLst>
          </p:cNvPr>
          <p:cNvSpPr/>
          <p:nvPr/>
        </p:nvSpPr>
        <p:spPr>
          <a:xfrm>
            <a:off x="10015527" y="241720"/>
            <a:ext cx="1306448" cy="51148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D0B9-297D-1A93-AB71-B6C09E64C2E3}"/>
              </a:ext>
            </a:extLst>
          </p:cNvPr>
          <p:cNvSpPr txBox="1"/>
          <p:nvPr/>
        </p:nvSpPr>
        <p:spPr>
          <a:xfrm>
            <a:off x="473064" y="2578895"/>
            <a:ext cx="6578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D2D70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Build a regression model using Deep Learning to accurately predict vehicle prices.</a:t>
            </a:r>
          </a:p>
          <a:p>
            <a:pPr marL="342900" indent="-342900">
              <a:buClr>
                <a:srgbClr val="D2D701"/>
              </a:buClr>
              <a:buFont typeface="+mj-lt"/>
              <a:buAutoNum type="arabicPeriod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buClr>
                <a:srgbClr val="D2D70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Analyze patterns from various vehicle specifications.</a:t>
            </a:r>
          </a:p>
          <a:p>
            <a:pPr marL="342900" indent="-342900">
              <a:buClr>
                <a:srgbClr val="D2D701"/>
              </a:buClr>
              <a:buFont typeface="+mj-lt"/>
              <a:buAutoNum type="arabicPeriod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 marL="342900" indent="-342900">
              <a:buClr>
                <a:srgbClr val="D2D701"/>
              </a:buClr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Assist buyers/sellers in determining fair market prices.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A24A6-752B-B12A-41A6-6764A6F7D81A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21B48AF3-D06B-CCEA-6A41-F325E242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5909178">
            <a:off x="8564340" y="1400775"/>
            <a:ext cx="2414281" cy="4380021"/>
          </a:xfrm>
          <a:prstGeom prst="rect">
            <a:avLst/>
          </a:prstGeom>
        </p:spPr>
      </p:pic>
      <p:pic>
        <p:nvPicPr>
          <p:cNvPr id="3074" name="Picture 2" descr="2021 MotorTrend Car of the Year ...">
            <a:extLst>
              <a:ext uri="{FF2B5EF4-FFF2-40B4-BE49-F238E27FC236}">
                <a16:creationId xmlns:a16="http://schemas.microsoft.com/office/drawing/2014/main" id="{EF48D40E-377B-4625-A590-2B7F9A98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3601">
            <a:off x="7726558" y="2425197"/>
            <a:ext cx="4223448" cy="24428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FDD9-2D8E-A3C6-1075-2291824EC65E}"/>
              </a:ext>
            </a:extLst>
          </p:cNvPr>
          <p:cNvSpPr/>
          <p:nvPr/>
        </p:nvSpPr>
        <p:spPr>
          <a:xfrm>
            <a:off x="7693269" y="153797"/>
            <a:ext cx="4068322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Dataset Overview</a:t>
            </a:r>
            <a:endParaRPr lang="en-US" sz="2800" b="1" dirty="0">
              <a:solidFill>
                <a:srgbClr val="FFC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354C-642E-036D-2569-3D357EDE87F3}"/>
              </a:ext>
            </a:extLst>
          </p:cNvPr>
          <p:cNvSpPr txBox="1"/>
          <p:nvPr/>
        </p:nvSpPr>
        <p:spPr>
          <a:xfrm>
            <a:off x="2104086" y="1017410"/>
            <a:ext cx="79838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File: </a:t>
            </a:r>
          </a:p>
          <a:p>
            <a:pPr>
              <a:buNone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dataset.csv – Given By Unified Mentor.</a:t>
            </a:r>
          </a:p>
          <a:p>
            <a:pPr>
              <a:buNone/>
            </a:pP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Cleaned using forward fill and null removal.</a:t>
            </a:r>
          </a:p>
          <a:p>
            <a:pPr>
              <a:buNone/>
            </a:pP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Key Features: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Name,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model,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year,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mileage,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</a:t>
            </a:r>
            <a:r>
              <a:rPr lang="en-IN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fuel_type</a:t>
            </a: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transmission,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engine size, </a:t>
            </a:r>
          </a:p>
          <a:p>
            <a:pPr marL="742950" lvl="1" indent="-285750">
              <a:buClr>
                <a:srgbClr val="D2D701"/>
              </a:buClr>
              <a:buFont typeface="Century Schoolbook" panose="02040604050505020304" pitchFamily="18" charset="0"/>
              <a:buChar char="›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price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(target)</a:t>
            </a:r>
          </a:p>
          <a:p>
            <a:pPr>
              <a:buNone/>
            </a:pP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🧹 Preprocessing:</a:t>
            </a:r>
          </a:p>
          <a:p>
            <a:pPr marL="742950" lvl="1" indent="-285750">
              <a:buClr>
                <a:srgbClr val="D2D701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Label Encoding for categorical</a:t>
            </a:r>
          </a:p>
          <a:p>
            <a:pPr marL="742950" lvl="1" indent="-285750">
              <a:buClr>
                <a:srgbClr val="D2D701"/>
              </a:buCl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Standard Scaling for numerical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B995E-3CBD-B66A-64D8-640B5C47319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29762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>
            <a:extLst>
              <a:ext uri="{FF2B5EF4-FFF2-40B4-BE49-F238E27FC236}">
                <a16:creationId xmlns:a16="http://schemas.microsoft.com/office/drawing/2014/main" id="{00E5D342-DFAF-444E-869B-D5712A83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3890">
            <a:off x="217782" y="1594307"/>
            <a:ext cx="2779980" cy="3725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70523-8449-EEBA-22B0-DD33E2951484}"/>
              </a:ext>
            </a:extLst>
          </p:cNvPr>
          <p:cNvSpPr txBox="1"/>
          <p:nvPr/>
        </p:nvSpPr>
        <p:spPr>
          <a:xfrm>
            <a:off x="8950126" y="736586"/>
            <a:ext cx="30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Technologies &amp; Tools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6B7DA-933F-AB91-BA97-0C7E9E49CEB1}"/>
              </a:ext>
            </a:extLst>
          </p:cNvPr>
          <p:cNvSpPr/>
          <p:nvPr/>
        </p:nvSpPr>
        <p:spPr>
          <a:xfrm>
            <a:off x="7693269" y="153797"/>
            <a:ext cx="4068322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Tech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FEB92-2D60-024E-D177-B4C0EB52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308563">
            <a:off x="222675" y="1639294"/>
            <a:ext cx="2770195" cy="37344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6657B5-56F4-83C1-7964-C27322F0B129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ECB873-71D9-6E55-9474-7996CBE7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42774"/>
              </p:ext>
            </p:extLst>
          </p:nvPr>
        </p:nvGraphicFramePr>
        <p:xfrm>
          <a:off x="3501169" y="2122659"/>
          <a:ext cx="8384199" cy="31418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4733">
                  <a:extLst>
                    <a:ext uri="{9D8B030D-6E8A-4147-A177-3AD203B41FA5}">
                      <a16:colId xmlns:a16="http://schemas.microsoft.com/office/drawing/2014/main" val="1055701483"/>
                    </a:ext>
                  </a:extLst>
                </a:gridCol>
                <a:gridCol w="2794733">
                  <a:extLst>
                    <a:ext uri="{9D8B030D-6E8A-4147-A177-3AD203B41FA5}">
                      <a16:colId xmlns:a16="http://schemas.microsoft.com/office/drawing/2014/main" val="278464082"/>
                    </a:ext>
                  </a:extLst>
                </a:gridCol>
                <a:gridCol w="2794733">
                  <a:extLst>
                    <a:ext uri="{9D8B030D-6E8A-4147-A177-3AD203B41FA5}">
                      <a16:colId xmlns:a16="http://schemas.microsoft.com/office/drawing/2014/main" val="2626899551"/>
                    </a:ext>
                  </a:extLst>
                </a:gridCol>
              </a:tblGrid>
              <a:tr h="318019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Component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Tools/Libraries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Purpose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287269"/>
                  </a:ext>
                </a:extLst>
              </a:tr>
              <a:tr h="318019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Programming Language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Core language for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834184"/>
                  </a:ext>
                </a:extLst>
              </a:tr>
              <a:tr h="5565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Data Manipulation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pandas,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Handling, cleaning, and transforming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180918"/>
                  </a:ext>
                </a:extLst>
              </a:tr>
              <a:tr h="318019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Visualization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matplotlib, seaborn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Plotting distributions and trends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25787"/>
                  </a:ext>
                </a:extLst>
              </a:tr>
              <a:tr h="5565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Preprocessing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scikit-learn (LabelEncoder, StandardScaler)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Encoding categorical features and scaling numerical 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274609"/>
                  </a:ext>
                </a:extLst>
              </a:tr>
              <a:tr h="556533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Modeling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TensorFlow, Keras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Building and training deep learning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254887"/>
                  </a:ext>
                </a:extLst>
              </a:tr>
              <a:tr h="318019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Model Saving</a:t>
                      </a:r>
                      <a:endParaRPr lang="en-IN" sz="140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joblib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entury Schoolbook" panose="02040604050505020304" pitchFamily="18" charset="0"/>
                        </a:rPr>
                        <a:t>Saving pre-trained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73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6FF8F-D25E-6D6D-DE8A-D3C60C35BF91}"/>
              </a:ext>
            </a:extLst>
          </p:cNvPr>
          <p:cNvSpPr/>
          <p:nvPr/>
        </p:nvSpPr>
        <p:spPr>
          <a:xfrm>
            <a:off x="6096000" y="153797"/>
            <a:ext cx="5665591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Data Preprocessing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DF4F952-5479-9341-85B5-DE36D5225DF1}"/>
              </a:ext>
            </a:extLst>
          </p:cNvPr>
          <p:cNvCxnSpPr>
            <a:cxnSpLocks/>
            <a:stCxn id="5" idx="3"/>
            <a:endCxn id="8" idx="0"/>
          </p:cNvCxnSpPr>
          <p:nvPr/>
        </p:nvCxnSpPr>
        <p:spPr>
          <a:xfrm>
            <a:off x="5336930" y="1989137"/>
            <a:ext cx="1389421" cy="1323853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6212F6-7A66-01E3-232F-F0D80145D80B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53EFA-C903-A0AA-CF78-970E67C4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518" y="1337481"/>
            <a:ext cx="4314412" cy="1303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7E2B7-5E24-E696-4C72-DA32DB39C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66664" y="3312990"/>
            <a:ext cx="9319374" cy="27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BE9A-E500-0542-F888-7723B6B3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1E705-EFEA-DAB6-7D08-9EB105734FCD}"/>
              </a:ext>
            </a:extLst>
          </p:cNvPr>
          <p:cNvSpPr/>
          <p:nvPr/>
        </p:nvSpPr>
        <p:spPr>
          <a:xfrm>
            <a:off x="6096000" y="153797"/>
            <a:ext cx="5665591" cy="4996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Visualize price 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A065B-B860-75A4-A718-3B235E0EFD1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0FFD7-C372-264C-99F2-0727714CB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90625"/>
            <a:ext cx="81534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837628-1F76-1162-D215-0A7C69D2D165}"/>
              </a:ext>
            </a:extLst>
          </p:cNvPr>
          <p:cNvSpPr/>
          <p:nvPr/>
        </p:nvSpPr>
        <p:spPr>
          <a:xfrm>
            <a:off x="5222632" y="153797"/>
            <a:ext cx="6538960" cy="94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Correlation heatmap for numeric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CA1C4-F56B-3230-932D-FD5CD085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61" y="926375"/>
            <a:ext cx="7422173" cy="557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49E-8C25-D5C5-51BD-1F38B11F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68D06-83A2-8A04-BDDB-F4AC880691DB}"/>
              </a:ext>
            </a:extLst>
          </p:cNvPr>
          <p:cNvSpPr/>
          <p:nvPr/>
        </p:nvSpPr>
        <p:spPr>
          <a:xfrm>
            <a:off x="6262232" y="195551"/>
            <a:ext cx="5627078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Encode categorical features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841E2-A18E-9D4A-93A5-C944007A2F7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09AB0-A239-F679-810B-27D778C4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39" y="1141876"/>
            <a:ext cx="6496957" cy="1895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34BD53-DA07-8485-4A6F-6B643313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95" y="4280876"/>
            <a:ext cx="9964541" cy="1562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D0D469-A32A-CD13-434F-74E64049B8E1}"/>
              </a:ext>
            </a:extLst>
          </p:cNvPr>
          <p:cNvSpPr txBox="1"/>
          <p:nvPr/>
        </p:nvSpPr>
        <p:spPr>
          <a:xfrm>
            <a:off x="1038839" y="363571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Model Training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407252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275</TotalTime>
  <Words>334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Barlow Bold</vt:lpstr>
      <vt:lpstr>Bookman Old Style</vt:lpstr>
      <vt:lpstr>Bradley Hand ITC</vt:lpstr>
      <vt:lpstr>Calibri</vt:lpstr>
      <vt:lpstr>Calisto MT</vt:lpstr>
      <vt:lpstr>Century Gothic</vt:lpstr>
      <vt:lpstr>Century Schoolbook</vt:lpstr>
      <vt:lpstr>Copperplate Gothic Light</vt:lpstr>
      <vt:lpstr>Courier New</vt:lpstr>
      <vt:lpstr>Wingdings 2</vt:lpstr>
      <vt:lpstr>Slate</vt:lpstr>
      <vt:lpstr>Vehicle Price Prediction System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MUKHERJEE</dc:creator>
  <cp:lastModifiedBy>ARITRA MUKHERJEE</cp:lastModifiedBy>
  <cp:revision>70</cp:revision>
  <dcterms:created xsi:type="dcterms:W3CDTF">2025-05-02T08:42:42Z</dcterms:created>
  <dcterms:modified xsi:type="dcterms:W3CDTF">2025-05-12T03:41:42Z</dcterms:modified>
</cp:coreProperties>
</file>