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89" r:id="rId4"/>
    <p:sldId id="257" r:id="rId5"/>
    <p:sldId id="258" r:id="rId6"/>
    <p:sldId id="274" r:id="rId7"/>
    <p:sldId id="259" r:id="rId8"/>
    <p:sldId id="277" r:id="rId9"/>
    <p:sldId id="260" r:id="rId10"/>
    <p:sldId id="278" r:id="rId11"/>
    <p:sldId id="279" r:id="rId12"/>
    <p:sldId id="261" r:id="rId13"/>
    <p:sldId id="262" r:id="rId14"/>
    <p:sldId id="263" r:id="rId15"/>
    <p:sldId id="264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46878"/>
            <a:ext cx="515619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6167" y="370842"/>
            <a:ext cx="6901552" cy="3743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53232" y="4376928"/>
            <a:ext cx="3254486" cy="3481831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06167" y="4376928"/>
            <a:ext cx="3254486" cy="3481831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2681" y="370840"/>
            <a:ext cx="12385040" cy="34905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4143789"/>
            <a:ext cx="12385040" cy="920077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1" y="5841404"/>
            <a:ext cx="12385040" cy="2017357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5315833"/>
            <a:ext cx="1238504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80" y="4287560"/>
            <a:ext cx="12385040" cy="35712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5380" y="2273278"/>
            <a:ext cx="12385040" cy="182133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380" y="1712025"/>
            <a:ext cx="1238504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38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79" y="1841315"/>
            <a:ext cx="3420634" cy="3420634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55122" y="1841315"/>
            <a:ext cx="3420634" cy="342063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5992519"/>
            <a:ext cx="12385037" cy="186624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62167" y="2409714"/>
            <a:ext cx="4545551" cy="284036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5500372"/>
            <a:ext cx="1238503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8515" y="1834665"/>
            <a:ext cx="4539203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250" y="370840"/>
            <a:ext cx="6166080" cy="317376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537" y="4207480"/>
            <a:ext cx="5706486" cy="36512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8537" y="3672247"/>
            <a:ext cx="5667289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78" y="4297514"/>
            <a:ext cx="6330431" cy="3561245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5378" y="907277"/>
            <a:ext cx="5348160" cy="3173760"/>
          </a:xfrm>
        </p:spPr>
        <p:txBody>
          <a:bodyPr>
            <a:normAutofit/>
          </a:bodyPr>
          <a:lstStyle>
            <a:lvl1pPr>
              <a:defRPr sz="1680">
                <a:solidFill>
                  <a:schemeClr val="tx1"/>
                </a:solidFill>
              </a:defRPr>
            </a:lvl1pPr>
            <a:lvl2pPr>
              <a:defRPr sz="1120">
                <a:solidFill>
                  <a:schemeClr val="tx1"/>
                </a:solidFill>
              </a:defRPr>
            </a:lvl2pPr>
            <a:lvl3pPr>
              <a:defRPr sz="960">
                <a:solidFill>
                  <a:schemeClr val="tx1"/>
                </a:solidFill>
              </a:defRPr>
            </a:lvl3pPr>
            <a:lvl4pPr>
              <a:defRPr sz="880">
                <a:solidFill>
                  <a:schemeClr val="tx1"/>
                </a:solidFill>
              </a:defRPr>
            </a:lvl4pPr>
            <a:lvl5pPr>
              <a:defRPr sz="88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5378" y="370840"/>
            <a:ext cx="534816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59070"/>
            <a:ext cx="515619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6167" y="370841"/>
            <a:ext cx="6901552" cy="388212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5200" y="4927125"/>
            <a:ext cx="6192000" cy="293163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5200" y="4378478"/>
            <a:ext cx="619200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10302"/>
            <a:ext cx="5156197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53232" y="4604273"/>
            <a:ext cx="3254486" cy="325448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06167" y="4604273"/>
            <a:ext cx="3254486" cy="3254486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87558" y="860400"/>
            <a:ext cx="5420160" cy="325440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87560" y="370840"/>
            <a:ext cx="542016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72340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1" y="6315079"/>
            <a:ext cx="12372340" cy="15436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7660" y="1556891"/>
            <a:ext cx="3802381" cy="403051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2682" y="2012540"/>
            <a:ext cx="3804480" cy="357696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90540" y="2012540"/>
            <a:ext cx="3804480" cy="35769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8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381" y="5763230"/>
            <a:ext cx="1235964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2681" y="1556890"/>
            <a:ext cx="380448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0539" y="1554439"/>
            <a:ext cx="380448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2315195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869864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75200" y="2055018"/>
            <a:ext cx="2880000" cy="576288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086374" y="4232949"/>
            <a:ext cx="2880000" cy="672539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40448" y="4247297"/>
            <a:ext cx="2880000" cy="65819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86610" y="5062278"/>
            <a:ext cx="2880360" cy="2774892"/>
          </a:xfrm>
        </p:spPr>
        <p:txBody>
          <a:bodyPr>
            <a:normAutofit/>
          </a:bodyPr>
          <a:lstStyle>
            <a:lvl1pPr algn="ctr">
              <a:defRPr sz="168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40448" y="5062279"/>
            <a:ext cx="2880360" cy="2774891"/>
          </a:xfrm>
        </p:spPr>
        <p:txBody>
          <a:bodyPr>
            <a:normAutofit/>
          </a:bodyPr>
          <a:lstStyle>
            <a:lvl1pPr algn="ctr">
              <a:defRPr sz="168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885727" y="204173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10299332" y="2093661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105229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5217068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9386732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95289" y="5002117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242" y="4232950"/>
            <a:ext cx="2880000" cy="65102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683128" y="4232948"/>
            <a:ext cx="2880000" cy="651023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087194" y="4232950"/>
            <a:ext cx="2880000" cy="65102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91242" y="5002117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087194" y="4999254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698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75731" y="2093661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10928780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563536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1040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105264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73152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7621523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5379" y="5123562"/>
            <a:ext cx="2736000" cy="273710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2349" y="4263188"/>
            <a:ext cx="2736000" cy="7119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6100" y="4263190"/>
            <a:ext cx="2736000" cy="711983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71720" y="4240741"/>
            <a:ext cx="2736000" cy="73443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88616" y="5117023"/>
            <a:ext cx="2736000" cy="274173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573734" y="5113436"/>
            <a:ext cx="2736000" cy="274173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73734" y="4263188"/>
            <a:ext cx="2736000" cy="7119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758852" y="5113436"/>
            <a:ext cx="2736000" cy="2747232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030400" y="2360167"/>
            <a:ext cx="10569600" cy="5486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401" y="1674937"/>
            <a:ext cx="10661472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98" y="1529369"/>
            <a:ext cx="12374122" cy="5170864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9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98" y="7063094"/>
            <a:ext cx="5821301" cy="795665"/>
          </a:xfrm>
        </p:spPr>
        <p:txBody>
          <a:bodyPr anchor="b">
            <a:normAutofit/>
          </a:bodyPr>
          <a:lstStyle>
            <a:lvl1pPr marL="0" indent="0" algn="l">
              <a:buNone/>
              <a:defRPr sz="1440" b="1"/>
            </a:lvl1pPr>
            <a:lvl2pPr marL="548668" indent="0" algn="ctr">
              <a:buNone/>
              <a:defRPr sz="2400"/>
            </a:lvl2pPr>
            <a:lvl3pPr marL="1097335" indent="0" algn="ctr">
              <a:buNone/>
              <a:defRPr sz="2160"/>
            </a:lvl3pPr>
            <a:lvl4pPr marL="1646003" indent="0" algn="ctr">
              <a:buNone/>
              <a:defRPr sz="1920"/>
            </a:lvl4pPr>
            <a:lvl5pPr marL="2194669" indent="0" algn="ctr">
              <a:buNone/>
              <a:defRPr sz="1920"/>
            </a:lvl5pPr>
            <a:lvl6pPr marL="2743337" indent="0" algn="ctr">
              <a:buNone/>
              <a:defRPr sz="1920"/>
            </a:lvl6pPr>
            <a:lvl7pPr marL="3292004" indent="0" algn="ctr">
              <a:buNone/>
              <a:defRPr sz="1920"/>
            </a:lvl7pPr>
            <a:lvl8pPr marL="3840672" indent="0" algn="ctr">
              <a:buNone/>
              <a:defRPr sz="1920"/>
            </a:lvl8pPr>
            <a:lvl9pPr marL="438934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288" y="369571"/>
            <a:ext cx="495983" cy="7489189"/>
          </a:xfrm>
        </p:spPr>
        <p:txBody>
          <a:bodyPr/>
          <a:lstStyle>
            <a:lvl1pPr algn="ctr"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3598" y="381761"/>
            <a:ext cx="5760720" cy="795665"/>
          </a:xfrm>
        </p:spPr>
        <p:txBody>
          <a:bodyPr anchor="t">
            <a:normAutofit/>
          </a:bodyPr>
          <a:lstStyle>
            <a:lvl1pPr>
              <a:defRPr sz="14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280000" cy="48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956038"/>
            <a:ext cx="8014062" cy="1590676"/>
          </a:xfrm>
        </p:spPr>
        <p:txBody>
          <a:bodyPr anchor="t">
            <a:noAutofit/>
          </a:bodyPr>
          <a:lstStyle>
            <a:lvl1pPr>
              <a:defRPr sz="576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731520" y="701597"/>
            <a:ext cx="36576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731520" y="806100"/>
            <a:ext cx="36576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0160" y="3209923"/>
            <a:ext cx="3500845" cy="891814"/>
          </a:xfrm>
        </p:spPr>
        <p:txBody>
          <a:bodyPr anchor="b">
            <a:noAutofit/>
          </a:bodyPr>
          <a:lstStyle>
            <a:lvl1pPr marL="0" indent="0">
              <a:buNone/>
              <a:defRPr sz="264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10496" y="3209923"/>
            <a:ext cx="3500845" cy="891814"/>
          </a:xfrm>
        </p:spPr>
        <p:txBody>
          <a:bodyPr anchor="b">
            <a:noAutofit/>
          </a:bodyPr>
          <a:lstStyle>
            <a:lvl1pPr marL="0" indent="0">
              <a:buNone/>
              <a:defRPr sz="264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1" y="4663440"/>
            <a:ext cx="3500845" cy="2468880"/>
          </a:xfrm>
        </p:spPr>
        <p:txBody>
          <a:bodyPr anchor="t">
            <a:noAutofit/>
          </a:bodyPr>
          <a:lstStyle>
            <a:lvl1pPr marL="0" indent="0">
              <a:buNone/>
              <a:defRPr sz="192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0498" y="4663440"/>
            <a:ext cx="3500845" cy="2468880"/>
          </a:xfrm>
        </p:spPr>
        <p:txBody>
          <a:bodyPr anchor="t">
            <a:noAutofit/>
          </a:bodyPr>
          <a:lstStyle>
            <a:lvl1pPr marL="0" indent="0">
              <a:buNone/>
              <a:defRPr sz="192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5440" y="1"/>
            <a:ext cx="5394960" cy="822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4360" y="7888606"/>
            <a:ext cx="3444240" cy="340994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1200"/>
            </a:lvl2pPr>
            <a:lvl3pPr marL="1097280" indent="0">
              <a:buNone/>
              <a:defRPr sz="12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2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98" y="1529369"/>
            <a:ext cx="12374122" cy="5170864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9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98" y="7063094"/>
            <a:ext cx="5821301" cy="795665"/>
          </a:xfrm>
        </p:spPr>
        <p:txBody>
          <a:bodyPr anchor="b">
            <a:normAutofit/>
          </a:bodyPr>
          <a:lstStyle>
            <a:lvl1pPr marL="0" indent="0" algn="l">
              <a:buNone/>
              <a:defRPr sz="1440" b="1"/>
            </a:lvl1pPr>
            <a:lvl2pPr marL="548668" indent="0" algn="ctr">
              <a:buNone/>
              <a:defRPr sz="2400"/>
            </a:lvl2pPr>
            <a:lvl3pPr marL="1097335" indent="0" algn="ctr">
              <a:buNone/>
              <a:defRPr sz="2160"/>
            </a:lvl3pPr>
            <a:lvl4pPr marL="1646003" indent="0" algn="ctr">
              <a:buNone/>
              <a:defRPr sz="1920"/>
            </a:lvl4pPr>
            <a:lvl5pPr marL="2194669" indent="0" algn="ctr">
              <a:buNone/>
              <a:defRPr sz="1920"/>
            </a:lvl5pPr>
            <a:lvl6pPr marL="2743337" indent="0" algn="ctr">
              <a:buNone/>
              <a:defRPr sz="1920"/>
            </a:lvl6pPr>
            <a:lvl7pPr marL="3292004" indent="0" algn="ctr">
              <a:buNone/>
              <a:defRPr sz="1920"/>
            </a:lvl7pPr>
            <a:lvl8pPr marL="3840672" indent="0" algn="ctr">
              <a:buNone/>
              <a:defRPr sz="1920"/>
            </a:lvl8pPr>
            <a:lvl9pPr marL="438934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288" y="369571"/>
            <a:ext cx="495983" cy="7489189"/>
          </a:xfrm>
        </p:spPr>
        <p:txBody>
          <a:bodyPr/>
          <a:lstStyle>
            <a:lvl1pPr algn="ctr">
              <a:defRPr sz="150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3598" y="381761"/>
            <a:ext cx="5760720" cy="795665"/>
          </a:xfrm>
        </p:spPr>
        <p:txBody>
          <a:bodyPr anchor="t">
            <a:normAutofit/>
          </a:bodyPr>
          <a:lstStyle>
            <a:lvl1pPr>
              <a:defRPr sz="14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4347037"/>
            <a:ext cx="5539780" cy="3511724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5800" y="4347037"/>
            <a:ext cx="5281920" cy="3511724"/>
          </a:xfrm>
        </p:spPr>
        <p:txBody>
          <a:bodyPr>
            <a:normAutofit/>
          </a:bodyPr>
          <a:lstStyle>
            <a:lvl1pPr algn="l">
              <a:defRPr sz="168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9200" y="1522800"/>
            <a:ext cx="2736000" cy="2592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5800" y="3538800"/>
            <a:ext cx="5281920" cy="576000"/>
          </a:xfrm>
        </p:spPr>
        <p:txBody>
          <a:bodyPr anchor="b">
            <a:norm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1135379" y="1828801"/>
            <a:ext cx="5598158" cy="6029960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4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3900" y="1828801"/>
            <a:ext cx="6433820" cy="6029960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3952" y="2474498"/>
            <a:ext cx="5101013" cy="5384262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3952" y="1926336"/>
            <a:ext cx="5101013" cy="438913"/>
          </a:xfrm>
        </p:spPr>
        <p:txBody>
          <a:bodyPr anchor="b">
            <a:norm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72340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8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5380" y="6086514"/>
            <a:ext cx="12372340" cy="16300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534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2036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681" y="5608320"/>
            <a:ext cx="12372340" cy="363530"/>
          </a:xfrm>
        </p:spPr>
        <p:txBody>
          <a:bodyPr anchor="b">
            <a:no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2" y="370841"/>
            <a:ext cx="6179821" cy="307296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78" y="370840"/>
            <a:ext cx="6057902" cy="356124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537" y="4207480"/>
            <a:ext cx="5706486" cy="36512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8535" y="3672247"/>
            <a:ext cx="570528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80" y="4297514"/>
            <a:ext cx="6179821" cy="3561245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2" y="370841"/>
            <a:ext cx="6192520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2679" y="370841"/>
            <a:ext cx="5604480" cy="748792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3453206"/>
            <a:ext cx="619252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0" y="2861534"/>
            <a:ext cx="6163615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381" y="370841"/>
            <a:ext cx="12379772" cy="165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681" y="2190752"/>
            <a:ext cx="12385040" cy="566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762000" cy="82296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44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762000" y="0"/>
            <a:ext cx="7620" cy="82296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44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" y="7420611"/>
            <a:ext cx="7696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33010" y="370841"/>
            <a:ext cx="495983" cy="374523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 userDrawn="1">
          <p15:clr>
            <a:srgbClr val="F26B43"/>
          </p15:clr>
        </p15:guide>
        <p15:guide id="2" pos="6912" userDrawn="1">
          <p15:clr>
            <a:srgbClr val="F26B43"/>
          </p15:clr>
        </p15:guide>
        <p15:guide id="4" orient="horz" pos="350" userDrawn="1">
          <p15:clr>
            <a:srgbClr val="F26B43"/>
          </p15:clr>
        </p15:guide>
        <p15:guide id="5" orient="horz" pos="7426" userDrawn="1">
          <p15:clr>
            <a:srgbClr val="F26B43"/>
          </p15:clr>
        </p15:guide>
        <p15:guide id="6" pos="1061" userDrawn="1">
          <p15:clr>
            <a:srgbClr val="F26B43"/>
          </p15:clr>
        </p15:guide>
        <p15:guide id="7" pos="127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ickpik.com/news-daily-newspaper-press-newspapers-information-read-41309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5.wdp"/><Relationship Id="rId5" Type="http://schemas.openxmlformats.org/officeDocument/2006/relationships/image" Target="../media/image19.png"/><Relationship Id="rId4" Type="http://schemas.microsoft.com/office/2007/relationships/hdphoto" Target="../media/hdphoto14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microsoft.com/office/2007/relationships/hdphoto" Target="../media/hdphoto16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microsoft.com/office/2007/relationships/hdphoto" Target="../media/hdphoto17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devops-business-process-improvement-315597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searchleap.com/unlocking-the-secrets-of-social-science-research-understanding-data-collection-technique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3461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356841" y="315733"/>
            <a:ext cx="8696723" cy="19671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Genre Classification From News Title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4075152" y="4271823"/>
            <a:ext cx="7627382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74184-1D7A-6385-CD87-057FD5693682}"/>
              </a:ext>
            </a:extLst>
          </p:cNvPr>
          <p:cNvSpPr/>
          <p:nvPr/>
        </p:nvSpPr>
        <p:spPr>
          <a:xfrm>
            <a:off x="874146" y="4271823"/>
            <a:ext cx="6114174" cy="13234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Created &amp; Presented By – </a:t>
            </a:r>
            <a:b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Aritra Mukherjee </a:t>
            </a:r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7A75565F-0437-C8FD-57A5-1FABFE51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009943">
            <a:off x="8568027" y="1514383"/>
            <a:ext cx="4989014" cy="6250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86B7E-4007-BDCB-6C29-F2869B32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71518" y="2760737"/>
            <a:ext cx="5982031" cy="396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E969C-9ED1-E56B-099B-0A354896AEEF}"/>
              </a:ext>
            </a:extLst>
          </p:cNvPr>
          <p:cNvSpPr txBox="1"/>
          <p:nvPr/>
        </p:nvSpPr>
        <p:spPr>
          <a:xfrm>
            <a:off x="12761407" y="779551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Rage Italic" panose="03070502040507070304" pitchFamily="66" charset="0"/>
              </a:rPr>
              <a:t>Aritra Mukherjee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39A6CA9-DA03-F08D-1DEB-F089BDAE602D}"/>
              </a:ext>
            </a:extLst>
          </p:cNvPr>
          <p:cNvSpPr/>
          <p:nvPr/>
        </p:nvSpPr>
        <p:spPr>
          <a:xfrm>
            <a:off x="-170823" y="0"/>
            <a:ext cx="14630400" cy="8229600"/>
          </a:xfrm>
          <a:prstGeom prst="rect">
            <a:avLst/>
          </a:prstGeom>
          <a:solidFill>
            <a:srgbClr val="282C32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C0461-D702-2237-2974-DB76CA47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582" b="8048"/>
          <a:stretch/>
        </p:blipFill>
        <p:spPr>
          <a:xfrm>
            <a:off x="6045591" y="5474348"/>
            <a:ext cx="7876708" cy="2428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37F6-DBB6-B886-9408-2A2EF3EA1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597" b="67525"/>
          <a:stretch/>
        </p:blipFill>
        <p:spPr>
          <a:xfrm>
            <a:off x="842517" y="1155560"/>
            <a:ext cx="7944959" cy="111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52EB19-F8AF-3BDA-8B20-1025A2A27C1A}"/>
              </a:ext>
            </a:extLst>
          </p:cNvPr>
          <p:cNvSpPr/>
          <p:nvPr/>
        </p:nvSpPr>
        <p:spPr>
          <a:xfrm>
            <a:off x="10324718" y="221566"/>
            <a:ext cx="3877600" cy="70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109728" tIns="54864" rIns="109728" bIns="5486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84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Create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4236-9EAA-8949-C364-885B2DBC2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4336" b="28786"/>
          <a:stretch/>
        </p:blipFill>
        <p:spPr>
          <a:xfrm>
            <a:off x="842517" y="2743572"/>
            <a:ext cx="7944959" cy="111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FB4D3-C0BA-BFD9-208F-B86EA4FB7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83909"/>
          <a:stretch/>
        </p:blipFill>
        <p:spPr>
          <a:xfrm>
            <a:off x="953049" y="4432383"/>
            <a:ext cx="7944959" cy="667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4425A0-CE86-EBF5-A3D0-8B166565C7B4}"/>
              </a:ext>
            </a:extLst>
          </p:cNvPr>
          <p:cNvSpPr/>
          <p:nvPr/>
        </p:nvSpPr>
        <p:spPr>
          <a:xfrm>
            <a:off x="9486350" y="1513569"/>
            <a:ext cx="46185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Pipeline for </a:t>
            </a:r>
          </a:p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Count Vectorizer + 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538D-9C97-7166-1EBA-DC5F240A5518}"/>
              </a:ext>
            </a:extLst>
          </p:cNvPr>
          <p:cNvSpPr/>
          <p:nvPr/>
        </p:nvSpPr>
        <p:spPr>
          <a:xfrm>
            <a:off x="9649657" y="3323849"/>
            <a:ext cx="32287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Pipeline for TF</a:t>
            </a:r>
            <a:r>
              <a:rPr lang="en-US" sz="2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-IDF </a:t>
            </a:r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+ SVM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5CB50-4EF8-895A-8CE7-167E91CD03D4}"/>
              </a:ext>
            </a:extLst>
          </p:cNvPr>
          <p:cNvSpPr/>
          <p:nvPr/>
        </p:nvSpPr>
        <p:spPr>
          <a:xfrm>
            <a:off x="10041976" y="4448576"/>
            <a:ext cx="21499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Fit those Pipeline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5D588F4-B07C-8B25-5A7E-B7B09BF7FBF0}"/>
              </a:ext>
            </a:extLst>
          </p:cNvPr>
          <p:cNvCxnSpPr>
            <a:stCxn id="6" idx="3"/>
          </p:cNvCxnSpPr>
          <p:nvPr/>
        </p:nvCxnSpPr>
        <p:spPr>
          <a:xfrm>
            <a:off x="8787476" y="1713244"/>
            <a:ext cx="698874" cy="246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481550B-7D07-36A9-B252-EEB9ECB4BA7D}"/>
              </a:ext>
            </a:extLst>
          </p:cNvPr>
          <p:cNvCxnSpPr>
            <a:stCxn id="4" idx="3"/>
          </p:cNvCxnSpPr>
          <p:nvPr/>
        </p:nvCxnSpPr>
        <p:spPr>
          <a:xfrm>
            <a:off x="8787476" y="3301256"/>
            <a:ext cx="698874" cy="222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237F4C1-0AE0-157D-9E22-B23722188D6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898008" y="4626298"/>
            <a:ext cx="1085937" cy="139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DF823-115F-4CC6-3DBB-AACF3C60200F}"/>
              </a:ext>
            </a:extLst>
          </p:cNvPr>
          <p:cNvSpPr/>
          <p:nvPr/>
        </p:nvSpPr>
        <p:spPr>
          <a:xfrm>
            <a:off x="1676032" y="6008577"/>
            <a:ext cx="2502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</a:rPr>
              <a:t>Pipeline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AC5EB14-274B-33C5-B941-00349BBB39FB}"/>
              </a:ext>
            </a:extLst>
          </p:cNvPr>
          <p:cNvCxnSpPr>
            <a:cxnSpLocks/>
          </p:cNvCxnSpPr>
          <p:nvPr/>
        </p:nvCxnSpPr>
        <p:spPr>
          <a:xfrm flipV="1">
            <a:off x="4178640" y="5808205"/>
            <a:ext cx="1780033" cy="7518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0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758309" y="518462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Ensemble Method</a:t>
            </a:r>
            <a:endParaRPr lang="en-US" sz="4450" dirty="0"/>
          </a:p>
        </p:txBody>
      </p:sp>
      <p:sp>
        <p:nvSpPr>
          <p:cNvPr id="8" name="Text 3"/>
          <p:cNvSpPr/>
          <p:nvPr/>
        </p:nvSpPr>
        <p:spPr>
          <a:xfrm>
            <a:off x="2166461" y="202418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2510314"/>
            <a:ext cx="621923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2166460" y="2034956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Voting Mechanism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007527" y="2913932"/>
            <a:ext cx="7878471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majority vote or weighted average of predictions from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individual models is used to determine the final genre prediction.</a:t>
            </a:r>
            <a:endParaRPr lang="en-US" sz="1700" dirty="0"/>
          </a:p>
        </p:txBody>
      </p:sp>
      <p:sp>
        <p:nvSpPr>
          <p:cNvPr id="14" name="Text 7"/>
          <p:cNvSpPr/>
          <p:nvPr/>
        </p:nvSpPr>
        <p:spPr>
          <a:xfrm>
            <a:off x="2166461" y="594300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166461" y="6429137"/>
            <a:ext cx="6219230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5B79-0F2F-8714-F5CA-CADDF6443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27216"/>
          <a:stretch/>
        </p:blipFill>
        <p:spPr>
          <a:xfrm>
            <a:off x="4973092" y="4114800"/>
            <a:ext cx="9001112" cy="31442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757196EA-C765-16A0-A007-DF9F17C9C9D3}"/>
              </a:ext>
            </a:extLst>
          </p:cNvPr>
          <p:cNvSpPr/>
          <p:nvPr/>
        </p:nvSpPr>
        <p:spPr>
          <a:xfrm>
            <a:off x="5586884" y="874816"/>
            <a:ext cx="673239" cy="138772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822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227675" y="356296"/>
            <a:ext cx="5157192" cy="6447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Evaluation</a:t>
            </a:r>
            <a:endParaRPr lang="en-US" sz="4050" dirty="0"/>
          </a:p>
        </p:txBody>
      </p:sp>
      <p:sp>
        <p:nvSpPr>
          <p:cNvPr id="7" name="Shape 3"/>
          <p:cNvSpPr/>
          <p:nvPr/>
        </p:nvSpPr>
        <p:spPr>
          <a:xfrm>
            <a:off x="701040" y="1251289"/>
            <a:ext cx="13258800" cy="1141063"/>
          </a:xfrm>
          <a:prstGeom prst="roundRect">
            <a:avLst>
              <a:gd name="adj" fmla="val 509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70560" y="1828591"/>
            <a:ext cx="13243560" cy="56376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5"/>
          <p:cNvSpPr/>
          <p:nvPr/>
        </p:nvSpPr>
        <p:spPr>
          <a:xfrm>
            <a:off x="889278" y="140091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Metric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7514868" y="1316745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Description</a:t>
            </a:r>
            <a:endParaRPr lang="en-US" sz="1500" dirty="0"/>
          </a:p>
        </p:txBody>
      </p:sp>
      <p:sp>
        <p:nvSpPr>
          <p:cNvPr id="12" name="Text 8"/>
          <p:cNvSpPr/>
          <p:nvPr/>
        </p:nvSpPr>
        <p:spPr>
          <a:xfrm>
            <a:off x="889278" y="1969144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7514868" y="1953725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Percentage of correctly classified articles.</a:t>
            </a:r>
            <a:endParaRPr lang="en-US" sz="1500" dirty="0"/>
          </a:p>
        </p:txBody>
      </p:sp>
      <p:sp>
        <p:nvSpPr>
          <p:cNvPr id="15" name="Text 11"/>
          <p:cNvSpPr/>
          <p:nvPr/>
        </p:nvSpPr>
        <p:spPr>
          <a:xfrm>
            <a:off x="889278" y="5338643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6" name="Text 12"/>
          <p:cNvSpPr/>
          <p:nvPr/>
        </p:nvSpPr>
        <p:spPr>
          <a:xfrm>
            <a:off x="7514868" y="5338643"/>
            <a:ext cx="6226254" cy="6269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8" name="Text 14"/>
          <p:cNvSpPr/>
          <p:nvPr/>
        </p:nvSpPr>
        <p:spPr>
          <a:xfrm>
            <a:off x="889278" y="6215896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7514868" y="6215896"/>
            <a:ext cx="6226254" cy="6269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21" name="Text 17"/>
          <p:cNvSpPr/>
          <p:nvPr/>
        </p:nvSpPr>
        <p:spPr>
          <a:xfrm>
            <a:off x="889278" y="709314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7514868" y="709314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7466D-4747-F560-ECD1-715D3B40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3269"/>
          <a:stretch/>
        </p:blipFill>
        <p:spPr>
          <a:xfrm>
            <a:off x="1867359" y="3491060"/>
            <a:ext cx="8861674" cy="1136890"/>
          </a:xfrm>
          <a:prstGeom prst="rect">
            <a:avLst/>
          </a:prstGeom>
          <a:ln>
            <a:solidFill>
              <a:schemeClr val="accent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3591D-A1D2-CFB6-6B7A-0DEE749FD8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2954"/>
          <a:stretch/>
        </p:blipFill>
        <p:spPr>
          <a:xfrm>
            <a:off x="1897504" y="5851793"/>
            <a:ext cx="7240109" cy="801759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BD91BE52-6BCC-DCA3-9B00-6C12D87A1ABF}"/>
              </a:ext>
            </a:extLst>
          </p:cNvPr>
          <p:cNvSpPr/>
          <p:nvPr/>
        </p:nvSpPr>
        <p:spPr>
          <a:xfrm>
            <a:off x="1186614" y="4114800"/>
            <a:ext cx="680745" cy="228620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5472568" y="435412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Prediction on a New News Headline</a:t>
            </a:r>
            <a:endParaRPr lang="en-US" sz="4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" y="163366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15509" y="182773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Input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188004" y="2445187"/>
            <a:ext cx="3651171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user enters a news article title into the system.</a:t>
            </a: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10220801" y="278237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220801" y="3268504"/>
            <a:ext cx="365129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01" y="3717136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348889" y="3809827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Genre Prediction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215509" y="4538822"/>
            <a:ext cx="3651171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trained machine learning model predicts the genre of the news article.</a:t>
            </a:r>
            <a:endParaRPr lang="en-US" sz="17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00" y="5932110"/>
            <a:ext cx="541615" cy="54161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215509" y="6045631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Output</a:t>
            </a:r>
            <a:endParaRPr lang="en-US" sz="2200" dirty="0"/>
          </a:p>
        </p:txBody>
      </p:sp>
      <p:sp>
        <p:nvSpPr>
          <p:cNvPr id="18" name="Text 10"/>
          <p:cNvSpPr/>
          <p:nvPr/>
        </p:nvSpPr>
        <p:spPr>
          <a:xfrm>
            <a:off x="1215509" y="6709833"/>
            <a:ext cx="365129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displays the predicted genre.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17D8F-6BB0-031F-073D-FC9F4A11E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2795" y="2054839"/>
            <a:ext cx="8390104" cy="248398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10252F-3252-FDB3-682E-8180E4A3F9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619"/>
          <a:stretch/>
        </p:blipFill>
        <p:spPr>
          <a:xfrm>
            <a:off x="4132907" y="5809385"/>
            <a:ext cx="10430808" cy="63826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F977805-7FF0-32BE-F772-9D94E1352507}"/>
              </a:ext>
            </a:extLst>
          </p:cNvPr>
          <p:cNvCxnSpPr>
            <a:stCxn id="5" idx="2"/>
          </p:cNvCxnSpPr>
          <p:nvPr/>
        </p:nvCxnSpPr>
        <p:spPr>
          <a:xfrm rot="5400000">
            <a:off x="8737591" y="4553346"/>
            <a:ext cx="1224780" cy="1195733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758309" y="3075861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4626924" y="4254166"/>
            <a:ext cx="9450816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successfully developed a text classification model by combining advanced feature extraction techniques and ensemble learning, significantly improving prediction accuracy for genre classification of newspaper headlines.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C2FA-C2E0-D459-C22B-01A2070327D1}"/>
              </a:ext>
            </a:extLst>
          </p:cNvPr>
          <p:cNvSpPr txBox="1"/>
          <p:nvPr/>
        </p:nvSpPr>
        <p:spPr>
          <a:xfrm>
            <a:off x="12761407" y="779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>
            <a:extLst>
              <a:ext uri="{FF2B5EF4-FFF2-40B4-BE49-F238E27FC236}">
                <a16:creationId xmlns:a16="http://schemas.microsoft.com/office/drawing/2014/main" id="{95C45DBE-7289-276C-C7DB-2A149E59581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08902"/>
              </p:ext>
            </p:extLst>
          </p:nvPr>
        </p:nvGraphicFramePr>
        <p:xfrm>
          <a:off x="1254760" y="1109848"/>
          <a:ext cx="12435840" cy="7001231"/>
        </p:xfrm>
        <a:graphic>
          <a:graphicData uri="http://schemas.openxmlformats.org/drawingml/2006/table">
            <a:tbl>
              <a:tblPr/>
              <a:tblGrid>
                <a:gridCol w="621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Step</a:t>
                      </a:r>
                      <a:endParaRPr lang="en-US" sz="17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7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1. Data Collection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Gather raw data from various sources e.g., databases, APIs.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2. Data Preparation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Clean, transform, and organize data, handle missing values.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3. Prepare CSV File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Format the data into a Comma Separated Values format.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4. Load the Data Set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Import the prepared data into the modeling environment.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5. Read the Data Set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Verify data integrity and understand its structure.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6. Preprocess Data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Transform data for analysis, handle scaling, encoding, etc.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7. Divide Data into Train and Test Sets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Split data for training and evaluation of models.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8. Create Pipeline using Embedding and Classifier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Construct a data processing and model building pipeline.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9. Create Ensemble Model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Combine multiple models to improve prediction accuracy.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10. Prediction on New Headline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Utilize the model to predict outcomes on new data.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endParaRPr lang="en-IN" sz="2900" dirty="0"/>
                    </a:p>
                  </a:txBody>
                  <a:tcPr marL="146304" marR="146304" marT="73152" marB="73152"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2900" dirty="0"/>
                    </a:p>
                  </a:txBody>
                  <a:tcPr marL="146304" marR="146304" marT="73152" marB="73152"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75893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Workflow Steps Details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463040" y="1463040"/>
            <a:ext cx="1463040" cy="1463040"/>
          </a:xfrm>
          <a:prstGeom prst="line">
            <a:avLst/>
          </a:prstGeom>
          <a:noFill/>
          <a:ln/>
        </p:spPr>
      </p:sp>
    </p:spTree>
    <p:extLst>
      <p:ext uri="{BB962C8B-B14F-4D97-AF65-F5344CB8AC3E}">
        <p14:creationId xmlns:p14="http://schemas.microsoft.com/office/powerpoint/2010/main" val="193394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79983" y="579715"/>
            <a:ext cx="7742873" cy="13168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Steps Learning for Genre Classification</a:t>
            </a:r>
            <a:endParaRPr lang="en-US" sz="4100" dirty="0"/>
          </a:p>
        </p:txBody>
      </p:sp>
      <p:sp>
        <p:nvSpPr>
          <p:cNvPr id="7" name="Shape 3"/>
          <p:cNvSpPr/>
          <p:nvPr/>
        </p:nvSpPr>
        <p:spPr>
          <a:xfrm flipH="1">
            <a:off x="985428" y="2328267"/>
            <a:ext cx="72438" cy="2919056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8" name="Shape 4"/>
          <p:cNvSpPr/>
          <p:nvPr/>
        </p:nvSpPr>
        <p:spPr>
          <a:xfrm>
            <a:off x="1203008" y="2767132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9" name="Shape 5"/>
          <p:cNvSpPr/>
          <p:nvPr/>
        </p:nvSpPr>
        <p:spPr>
          <a:xfrm>
            <a:off x="775573" y="2553414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10" name="Text 6"/>
          <p:cNvSpPr/>
          <p:nvPr/>
        </p:nvSpPr>
        <p:spPr>
          <a:xfrm>
            <a:off x="944761" y="2620447"/>
            <a:ext cx="111919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2101572" y="2607350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1225867" y="5449291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14" name="Shape 10"/>
          <p:cNvSpPr/>
          <p:nvPr/>
        </p:nvSpPr>
        <p:spPr>
          <a:xfrm>
            <a:off x="832721" y="3796643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15" name="Text 11"/>
          <p:cNvSpPr/>
          <p:nvPr/>
        </p:nvSpPr>
        <p:spPr>
          <a:xfrm>
            <a:off x="968157" y="3894617"/>
            <a:ext cx="17704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50" dirty="0"/>
          </a:p>
        </p:txBody>
      </p:sp>
      <p:sp>
        <p:nvSpPr>
          <p:cNvPr id="16" name="Text 12"/>
          <p:cNvSpPr/>
          <p:nvPr/>
        </p:nvSpPr>
        <p:spPr>
          <a:xfrm>
            <a:off x="2153676" y="5322332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Model Training</a:t>
            </a:r>
          </a:p>
        </p:txBody>
      </p:sp>
      <p:sp>
        <p:nvSpPr>
          <p:cNvPr id="18" name="Shape 14"/>
          <p:cNvSpPr/>
          <p:nvPr/>
        </p:nvSpPr>
        <p:spPr>
          <a:xfrm>
            <a:off x="1255156" y="6952750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19" name="Shape 15"/>
          <p:cNvSpPr/>
          <p:nvPr/>
        </p:nvSpPr>
        <p:spPr>
          <a:xfrm>
            <a:off x="795669" y="5999383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20" name="Text 16"/>
          <p:cNvSpPr/>
          <p:nvPr/>
        </p:nvSpPr>
        <p:spPr>
          <a:xfrm>
            <a:off x="944761" y="5368767"/>
            <a:ext cx="17073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50" dirty="0"/>
          </a:p>
        </p:txBody>
      </p:sp>
      <p:sp>
        <p:nvSpPr>
          <p:cNvPr id="21" name="Text 17"/>
          <p:cNvSpPr/>
          <p:nvPr/>
        </p:nvSpPr>
        <p:spPr>
          <a:xfrm>
            <a:off x="2147648" y="6806708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Prediction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E965-2CE8-C816-8DDC-43776CCBB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2731" t="3854" r="14909" b="3300"/>
          <a:stretch/>
        </p:blipFill>
        <p:spPr>
          <a:xfrm>
            <a:off x="8166344" y="1701827"/>
            <a:ext cx="4914634" cy="4825946"/>
          </a:xfrm>
          <a:prstGeom prst="ellipse">
            <a:avLst/>
          </a:prstGeom>
        </p:spPr>
      </p:pic>
      <p:sp>
        <p:nvSpPr>
          <p:cNvPr id="5" name="Text 7">
            <a:extLst>
              <a:ext uri="{FF2B5EF4-FFF2-40B4-BE49-F238E27FC236}">
                <a16:creationId xmlns:a16="http://schemas.microsoft.com/office/drawing/2014/main" id="{074A7201-0047-B217-74DC-182CC61A6227}"/>
              </a:ext>
            </a:extLst>
          </p:cNvPr>
          <p:cNvSpPr/>
          <p:nvPr/>
        </p:nvSpPr>
        <p:spPr>
          <a:xfrm>
            <a:off x="2193592" y="3818011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Pre-Processing </a:t>
            </a:r>
            <a:endParaRPr lang="en-US" sz="2400" dirty="0"/>
          </a:p>
        </p:txBody>
      </p:sp>
      <p:sp>
        <p:nvSpPr>
          <p:cNvPr id="23" name="Shape 9">
            <a:extLst>
              <a:ext uri="{FF2B5EF4-FFF2-40B4-BE49-F238E27FC236}">
                <a16:creationId xmlns:a16="http://schemas.microsoft.com/office/drawing/2014/main" id="{84DFEF99-6775-B23A-A3B2-5FEFB5580C06}"/>
              </a:ext>
            </a:extLst>
          </p:cNvPr>
          <p:cNvSpPr/>
          <p:nvPr/>
        </p:nvSpPr>
        <p:spPr>
          <a:xfrm>
            <a:off x="1275448" y="3971088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E9947C99-47E4-1650-F1D8-6BEBA0B1B9DC}"/>
              </a:ext>
            </a:extLst>
          </p:cNvPr>
          <p:cNvSpPr/>
          <p:nvPr/>
        </p:nvSpPr>
        <p:spPr>
          <a:xfrm>
            <a:off x="977860" y="5872937"/>
            <a:ext cx="45719" cy="933771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BEF4287A-AABD-C71F-BE12-2BD3469A4514}"/>
              </a:ext>
            </a:extLst>
          </p:cNvPr>
          <p:cNvSpPr/>
          <p:nvPr/>
        </p:nvSpPr>
        <p:spPr>
          <a:xfrm>
            <a:off x="915351" y="6894217"/>
            <a:ext cx="17073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0">
            <a:extLst>
              <a:ext uri="{FF2B5EF4-FFF2-40B4-BE49-F238E27FC236}">
                <a16:creationId xmlns:a16="http://schemas.microsoft.com/office/drawing/2014/main" id="{8A3AAC07-DBF2-3FBF-5AE6-D0C7E3CDB9E2}"/>
              </a:ext>
            </a:extLst>
          </p:cNvPr>
          <p:cNvSpPr/>
          <p:nvPr/>
        </p:nvSpPr>
        <p:spPr>
          <a:xfrm>
            <a:off x="0" y="-45498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20" name="Text 2"/>
          <p:cNvSpPr/>
          <p:nvPr/>
        </p:nvSpPr>
        <p:spPr>
          <a:xfrm>
            <a:off x="8809160" y="373630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4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63E21-9E87-9641-23F0-02AE4F38B827}"/>
              </a:ext>
            </a:extLst>
          </p:cNvPr>
          <p:cNvSpPr/>
          <p:nvPr/>
        </p:nvSpPr>
        <p:spPr>
          <a:xfrm>
            <a:off x="288815" y="1568693"/>
            <a:ext cx="51061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For News Data, Use “TIMES OF INDIA”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1D2D4-FF90-AC4E-956F-C533B5263E0E}"/>
              </a:ext>
            </a:extLst>
          </p:cNvPr>
          <p:cNvSpPr/>
          <p:nvPr/>
        </p:nvSpPr>
        <p:spPr>
          <a:xfrm>
            <a:off x="806975" y="3443982"/>
            <a:ext cx="45879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Collecting the Data , Use Web Scraping Method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1041A-7A9C-BBEB-3065-B4EA033AEB1A}"/>
              </a:ext>
            </a:extLst>
          </p:cNvPr>
          <p:cNvSpPr/>
          <p:nvPr/>
        </p:nvSpPr>
        <p:spPr>
          <a:xfrm>
            <a:off x="623557" y="5319271"/>
            <a:ext cx="49548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“Beautifull Soup library</a:t>
            </a:r>
            <a:r>
              <a:rPr lang="en-IN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8409819-A75A-ABCB-E6E3-392FAFEF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85250" y="2066554"/>
            <a:ext cx="6621593" cy="37246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9FC4C8FF-4D54-EAFB-D55F-BC98916A190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A816A-C2DC-734E-E62E-46B9CA7EF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016" b="71825"/>
          <a:stretch/>
        </p:blipFill>
        <p:spPr>
          <a:xfrm>
            <a:off x="484267" y="198861"/>
            <a:ext cx="7481564" cy="72437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0CFA9-536B-918E-6D2F-CE8805D5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7088" y="2776847"/>
            <a:ext cx="7872660" cy="211339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F4379-D491-AE2E-2E8D-DB4250B97B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7782"/>
          <a:stretch/>
        </p:blipFill>
        <p:spPr>
          <a:xfrm>
            <a:off x="324958" y="5104213"/>
            <a:ext cx="6282131" cy="278936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E37D6-4898-E9B0-00AC-C1663974F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8405" b="37512"/>
          <a:stretch/>
        </p:blipFill>
        <p:spPr>
          <a:xfrm>
            <a:off x="473716" y="1084214"/>
            <a:ext cx="7481564" cy="7221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406F0-77CF-CA1B-F18F-EB260695A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6218"/>
          <a:stretch/>
        </p:blipFill>
        <p:spPr>
          <a:xfrm>
            <a:off x="447337" y="1930530"/>
            <a:ext cx="7576522" cy="7221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94149-ADC6-D398-C1E2-0085FE627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5831" y="7000819"/>
            <a:ext cx="6013019" cy="81164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87EE18-2817-1C2F-B67B-CCA05296405C}"/>
              </a:ext>
            </a:extLst>
          </p:cNvPr>
          <p:cNvSpPr/>
          <p:nvPr/>
        </p:nvSpPr>
        <p:spPr>
          <a:xfrm>
            <a:off x="10322746" y="112277"/>
            <a:ext cx="4157003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288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Code of Web Scraping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C044BE-2423-A0D0-DCF0-A3AE05C4D526}"/>
              </a:ext>
            </a:extLst>
          </p:cNvPr>
          <p:cNvCxnSpPr>
            <a:stCxn id="3" idx="3"/>
            <a:endCxn id="8" idx="3"/>
          </p:cNvCxnSpPr>
          <p:nvPr/>
        </p:nvCxnSpPr>
        <p:spPr>
          <a:xfrm flipH="1">
            <a:off x="7955280" y="561046"/>
            <a:ext cx="10550" cy="884232"/>
          </a:xfrm>
          <a:prstGeom prst="curvedConnector3">
            <a:avLst>
              <a:gd name="adj1" fmla="val -260009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3DDC5D9-D4A8-93FA-B6BF-FBC620FF8746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7955281" y="1445278"/>
            <a:ext cx="68579" cy="846317"/>
          </a:xfrm>
          <a:prstGeom prst="curvedConnector3">
            <a:avLst>
              <a:gd name="adj1" fmla="val 5000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90B7B4-0D48-6D2B-4135-1AE5968E8B67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8023859" y="2291595"/>
            <a:ext cx="2519560" cy="4852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08985A-DB69-9366-6076-82EF1D1E2F3D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3466024" y="3833546"/>
            <a:ext cx="3141065" cy="127066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BCB3927-5DDE-633F-2DCC-478C2B04CECA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6607088" y="6498896"/>
            <a:ext cx="4365252" cy="50192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608FE8-489F-1B2D-603F-37608CB54962}"/>
              </a:ext>
            </a:extLst>
          </p:cNvPr>
          <p:cNvSpPr txBox="1"/>
          <p:nvPr/>
        </p:nvSpPr>
        <p:spPr>
          <a:xfrm>
            <a:off x="12761407" y="779551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Rage Italic" panose="03070502040507070304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12264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05" y="-1"/>
            <a:ext cx="14630400" cy="8229600"/>
          </a:xfrm>
          <a:prstGeom prst="rect">
            <a:avLst/>
          </a:prstGeom>
          <a:solidFill>
            <a:srgbClr val="282C32"/>
          </a:solidFill>
          <a:ln>
            <a:solidFill>
              <a:schemeClr val="accent4"/>
            </a:solidFill>
          </a:ln>
        </p:spPr>
      </p:sp>
      <p:sp>
        <p:nvSpPr>
          <p:cNvPr id="4" name="Text 2"/>
          <p:cNvSpPr/>
          <p:nvPr/>
        </p:nvSpPr>
        <p:spPr>
          <a:xfrm>
            <a:off x="9299316" y="266660"/>
            <a:ext cx="5154811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10736937" y="1597688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Read The Data</a:t>
            </a:r>
          </a:p>
        </p:txBody>
      </p:sp>
      <p:sp>
        <p:nvSpPr>
          <p:cNvPr id="7" name="Text 5"/>
          <p:cNvSpPr/>
          <p:nvPr/>
        </p:nvSpPr>
        <p:spPr>
          <a:xfrm>
            <a:off x="5312926" y="3664625"/>
            <a:ext cx="3506867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12926" y="4237434"/>
            <a:ext cx="4018359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9867543" y="4237434"/>
            <a:ext cx="4018359" cy="1386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5BDF57A-9B1D-182D-AFE9-CB8D0E70C456}"/>
              </a:ext>
            </a:extLst>
          </p:cNvPr>
          <p:cNvSpPr/>
          <p:nvPr/>
        </p:nvSpPr>
        <p:spPr>
          <a:xfrm>
            <a:off x="13839134" y="1069259"/>
            <a:ext cx="45719" cy="4514361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92533E-7E4B-CF47-6EC6-8A115E83A6E9}"/>
              </a:ext>
            </a:extLst>
          </p:cNvPr>
          <p:cNvCxnSpPr>
            <a:cxnSpLocks/>
          </p:cNvCxnSpPr>
          <p:nvPr/>
        </p:nvCxnSpPr>
        <p:spPr>
          <a:xfrm flipH="1">
            <a:off x="12752554" y="1788607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 3">
            <a:extLst>
              <a:ext uri="{FF2B5EF4-FFF2-40B4-BE49-F238E27FC236}">
                <a16:creationId xmlns:a16="http://schemas.microsoft.com/office/drawing/2014/main" id="{DEDE4114-11B7-DF01-762D-F607D3E9BDC5}"/>
              </a:ext>
            </a:extLst>
          </p:cNvPr>
          <p:cNvSpPr/>
          <p:nvPr/>
        </p:nvSpPr>
        <p:spPr>
          <a:xfrm>
            <a:off x="9311580" y="393668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Check For The Null Value </a:t>
            </a: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15DEB991-B28B-8BFF-2C3F-351674359F93}"/>
              </a:ext>
            </a:extLst>
          </p:cNvPr>
          <p:cNvSpPr/>
          <p:nvPr/>
        </p:nvSpPr>
        <p:spPr>
          <a:xfrm>
            <a:off x="1063109" y="396942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DB6D70CF-6D28-5A2E-8A73-313CDC89052C}"/>
              </a:ext>
            </a:extLst>
          </p:cNvPr>
          <p:cNvSpPr/>
          <p:nvPr/>
        </p:nvSpPr>
        <p:spPr>
          <a:xfrm>
            <a:off x="1215509" y="412182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F7FC40-E653-4823-EEA6-7B2899B68C2C}"/>
              </a:ext>
            </a:extLst>
          </p:cNvPr>
          <p:cNvCxnSpPr>
            <a:cxnSpLocks/>
          </p:cNvCxnSpPr>
          <p:nvPr/>
        </p:nvCxnSpPr>
        <p:spPr>
          <a:xfrm flipH="1">
            <a:off x="12705786" y="2880019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 3">
            <a:extLst>
              <a:ext uri="{FF2B5EF4-FFF2-40B4-BE49-F238E27FC236}">
                <a16:creationId xmlns:a16="http://schemas.microsoft.com/office/drawing/2014/main" id="{5481A449-F3F4-04E8-B97C-CA19C2F8EF5B}"/>
              </a:ext>
            </a:extLst>
          </p:cNvPr>
          <p:cNvSpPr/>
          <p:nvPr/>
        </p:nvSpPr>
        <p:spPr>
          <a:xfrm>
            <a:off x="9288399" y="2701901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Check The Genre Category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93A087-A74D-42D1-E6D0-6AF1E3DCE71F}"/>
              </a:ext>
            </a:extLst>
          </p:cNvPr>
          <p:cNvCxnSpPr>
            <a:cxnSpLocks/>
          </p:cNvCxnSpPr>
          <p:nvPr/>
        </p:nvCxnSpPr>
        <p:spPr>
          <a:xfrm flipH="1">
            <a:off x="12751505" y="4147542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C6C788-580F-4B47-75B9-8099CB4657D6}"/>
              </a:ext>
            </a:extLst>
          </p:cNvPr>
          <p:cNvCxnSpPr>
            <a:cxnSpLocks/>
          </p:cNvCxnSpPr>
          <p:nvPr/>
        </p:nvCxnSpPr>
        <p:spPr>
          <a:xfrm flipH="1">
            <a:off x="12705786" y="5405505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3">
            <a:extLst>
              <a:ext uri="{FF2B5EF4-FFF2-40B4-BE49-F238E27FC236}">
                <a16:creationId xmlns:a16="http://schemas.microsoft.com/office/drawing/2014/main" id="{9C225CCA-119B-415C-5943-ACFC70047664}"/>
              </a:ext>
            </a:extLst>
          </p:cNvPr>
          <p:cNvSpPr/>
          <p:nvPr/>
        </p:nvSpPr>
        <p:spPr>
          <a:xfrm>
            <a:off x="9949609" y="5236947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Drop The Null Value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1FE344-EF0B-53C9-7262-60DC61408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9001"/>
          <a:stretch/>
        </p:blipFill>
        <p:spPr>
          <a:xfrm>
            <a:off x="3624549" y="730834"/>
            <a:ext cx="5312617" cy="18948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75BFF9-1D8F-CF42-5A66-CBE84FF2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06" y="3038386"/>
            <a:ext cx="3066994" cy="32657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BFB1B4-768A-3D0F-A756-5E7A7BCEDB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7052"/>
          <a:stretch/>
        </p:blipFill>
        <p:spPr>
          <a:xfrm>
            <a:off x="4821047" y="4725703"/>
            <a:ext cx="2584062" cy="21462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D9DDB8-EEA3-8245-93BB-0B7D555BB4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2256" y="6379732"/>
            <a:ext cx="3465825" cy="12645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6C9E16-2430-EEC6-4C75-C64E255E52F5}"/>
              </a:ext>
            </a:extLst>
          </p:cNvPr>
          <p:cNvSpPr/>
          <p:nvPr/>
        </p:nvSpPr>
        <p:spPr>
          <a:xfrm>
            <a:off x="9063613" y="1416818"/>
            <a:ext cx="1318888" cy="550186"/>
          </a:xfrm>
          <a:custGeom>
            <a:avLst/>
            <a:gdLst>
              <a:gd name="connsiteX0" fmla="*/ 0 w 1318888"/>
              <a:gd name="connsiteY0" fmla="*/ 0 h 550186"/>
              <a:gd name="connsiteX1" fmla="*/ 1256044 w 1318888"/>
              <a:gd name="connsiteY1" fmla="*/ 432079 h 55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8888" h="550186">
                <a:moveTo>
                  <a:pt x="0" y="0"/>
                </a:moveTo>
                <a:cubicBezTo>
                  <a:pt x="773723" y="373464"/>
                  <a:pt x="1547446" y="746928"/>
                  <a:pt x="1256044" y="4320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28BA788-7B4D-BF97-2741-6926315BFC5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937166" y="1678268"/>
            <a:ext cx="1571782" cy="179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A8C791A-9C25-CC79-75E7-EA878009FBD9}"/>
              </a:ext>
            </a:extLst>
          </p:cNvPr>
          <p:cNvCxnSpPr>
            <a:cxnSpLocks/>
          </p:cNvCxnSpPr>
          <p:nvPr/>
        </p:nvCxnSpPr>
        <p:spPr>
          <a:xfrm flipV="1">
            <a:off x="3353221" y="2927582"/>
            <a:ext cx="5809436" cy="1384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6400045-6578-3DBC-F8BF-A04B962F491F}"/>
              </a:ext>
            </a:extLst>
          </p:cNvPr>
          <p:cNvCxnSpPr>
            <a:stCxn id="27" idx="3"/>
          </p:cNvCxnSpPr>
          <p:nvPr/>
        </p:nvCxnSpPr>
        <p:spPr>
          <a:xfrm flipV="1">
            <a:off x="7405109" y="4114799"/>
            <a:ext cx="1779084" cy="1684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7B851EE-1728-238C-3039-8D42787105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97252" y="5547248"/>
            <a:ext cx="868826" cy="743352"/>
          </a:xfrm>
          <a:prstGeom prst="curvedConnector4">
            <a:avLst>
              <a:gd name="adj1" fmla="val 39750"/>
              <a:gd name="adj2" fmla="val 26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8BD01340-0AF8-106B-C632-6A0840234C9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6039-DBFF-C57A-4F2B-7DE0C953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755" t="1268" r="11319" b="4812"/>
          <a:stretch/>
        </p:blipFill>
        <p:spPr>
          <a:xfrm>
            <a:off x="6805246" y="1155578"/>
            <a:ext cx="7586003" cy="6710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F9863-76D1-DEC9-D9D5-65DB29363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84" y="693355"/>
            <a:ext cx="5875840" cy="2457793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2092FA07-73AE-FA11-C753-8FA952A85BA0}"/>
              </a:ext>
            </a:extLst>
          </p:cNvPr>
          <p:cNvSpPr/>
          <p:nvPr/>
        </p:nvSpPr>
        <p:spPr>
          <a:xfrm>
            <a:off x="9731961" y="221435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445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BAAC54B-AEFE-62EE-3B06-8296EF9871F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439103" y="2246049"/>
            <a:ext cx="1461045" cy="3271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3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4969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65409" y="371356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Selection</a:t>
            </a:r>
            <a:endParaRPr lang="en-US" sz="4450" dirty="0"/>
          </a:p>
        </p:txBody>
      </p:sp>
      <p:sp>
        <p:nvSpPr>
          <p:cNvPr id="8" name="Text 4"/>
          <p:cNvSpPr/>
          <p:nvPr/>
        </p:nvSpPr>
        <p:spPr>
          <a:xfrm>
            <a:off x="974884" y="504646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74884" y="5532596"/>
            <a:ext cx="3793688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5201722" y="4829889"/>
            <a:ext cx="4226838" cy="2315647"/>
          </a:xfrm>
          <a:prstGeom prst="roundRect">
            <a:avLst>
              <a:gd name="adj" fmla="val 8421"/>
            </a:avLst>
          </a:prstGeom>
          <a:solidFill>
            <a:srgbClr val="282C32"/>
          </a:solidFill>
        </p:spPr>
      </p:sp>
      <p:sp>
        <p:nvSpPr>
          <p:cNvPr id="11" name="Text 7"/>
          <p:cNvSpPr/>
          <p:nvPr/>
        </p:nvSpPr>
        <p:spPr>
          <a:xfrm>
            <a:off x="5418296" y="5046464"/>
            <a:ext cx="3793688" cy="7124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18296" y="5888831"/>
            <a:ext cx="3793688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9861709" y="4953559"/>
            <a:ext cx="4226838" cy="2315647"/>
          </a:xfrm>
          <a:prstGeom prst="roundRect">
            <a:avLst>
              <a:gd name="adj" fmla="val 8421"/>
            </a:avLst>
          </a:prstGeom>
          <a:solidFill>
            <a:srgbClr val="282C32"/>
          </a:solidFill>
        </p:spPr>
      </p:sp>
      <p:sp>
        <p:nvSpPr>
          <p:cNvPr id="14" name="Text 10"/>
          <p:cNvSpPr/>
          <p:nvPr/>
        </p:nvSpPr>
        <p:spPr>
          <a:xfrm>
            <a:off x="9861709" y="504646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9861709" y="5532596"/>
            <a:ext cx="3793688" cy="1386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C159C-C8EF-C3D7-0767-228FAD679629}"/>
              </a:ext>
            </a:extLst>
          </p:cNvPr>
          <p:cNvCxnSpPr>
            <a:cxnSpLocks/>
          </p:cNvCxnSpPr>
          <p:nvPr/>
        </p:nvCxnSpPr>
        <p:spPr>
          <a:xfrm>
            <a:off x="1276141" y="1256043"/>
            <a:ext cx="0" cy="40695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6A49B-60B4-0A88-E8EF-6D90F78A034D}"/>
              </a:ext>
            </a:extLst>
          </p:cNvPr>
          <p:cNvSpPr/>
          <p:nvPr/>
        </p:nvSpPr>
        <p:spPr>
          <a:xfrm>
            <a:off x="2552283" y="1507867"/>
            <a:ext cx="3922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Embeddings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97F635-C21A-7A33-0238-D758225F0AAC}"/>
              </a:ext>
            </a:extLst>
          </p:cNvPr>
          <p:cNvSpPr/>
          <p:nvPr/>
        </p:nvSpPr>
        <p:spPr>
          <a:xfrm>
            <a:off x="2552283" y="4294940"/>
            <a:ext cx="3106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Classifiers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B89C96-E908-767D-BDE4-FC9391CAE5B3}"/>
              </a:ext>
            </a:extLst>
          </p:cNvPr>
          <p:cNvCxnSpPr/>
          <p:nvPr/>
        </p:nvCxnSpPr>
        <p:spPr>
          <a:xfrm>
            <a:off x="1276141" y="1999732"/>
            <a:ext cx="1124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B7B1C5-8346-E4F3-6336-E1D011F0338C}"/>
              </a:ext>
            </a:extLst>
          </p:cNvPr>
          <p:cNvCxnSpPr/>
          <p:nvPr/>
        </p:nvCxnSpPr>
        <p:spPr>
          <a:xfrm>
            <a:off x="1276141" y="4857452"/>
            <a:ext cx="1124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CB68914-BA5F-E46F-4139-30790BFA111B}"/>
              </a:ext>
            </a:extLst>
          </p:cNvPr>
          <p:cNvSpPr/>
          <p:nvPr/>
        </p:nvSpPr>
        <p:spPr>
          <a:xfrm>
            <a:off x="7851280" y="3036555"/>
            <a:ext cx="42268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 Vectorizer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TF-IDF Vectorizer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36A404-0924-8DB0-DEB3-1287D49A863B}"/>
              </a:ext>
            </a:extLst>
          </p:cNvPr>
          <p:cNvSpPr/>
          <p:nvPr/>
        </p:nvSpPr>
        <p:spPr>
          <a:xfrm>
            <a:off x="7851280" y="5406797"/>
            <a:ext cx="48611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Logistic Regression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Support Vector Machines (SVM)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AF9AA0F-2CDC-55F0-5328-EFFA5AC63A77}"/>
              </a:ext>
            </a:extLst>
          </p:cNvPr>
          <p:cNvCxnSpPr/>
          <p:nvPr/>
        </p:nvCxnSpPr>
        <p:spPr>
          <a:xfrm>
            <a:off x="6475152" y="1999732"/>
            <a:ext cx="1854932" cy="1356417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EB19653-7D60-9B59-B675-AFE2C160D615}"/>
              </a:ext>
            </a:extLst>
          </p:cNvPr>
          <p:cNvCxnSpPr>
            <a:cxnSpLocks/>
          </p:cNvCxnSpPr>
          <p:nvPr/>
        </p:nvCxnSpPr>
        <p:spPr>
          <a:xfrm>
            <a:off x="6475152" y="1999732"/>
            <a:ext cx="1798159" cy="17938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FB419A0-00C3-340E-7A46-E295C724EB49}"/>
              </a:ext>
            </a:extLst>
          </p:cNvPr>
          <p:cNvCxnSpPr>
            <a:cxnSpLocks/>
          </p:cNvCxnSpPr>
          <p:nvPr/>
        </p:nvCxnSpPr>
        <p:spPr>
          <a:xfrm>
            <a:off x="5743996" y="4787379"/>
            <a:ext cx="2586088" cy="937419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407CB99-0448-1254-4A3D-3A57294A168E}"/>
              </a:ext>
            </a:extLst>
          </p:cNvPr>
          <p:cNvCxnSpPr>
            <a:cxnSpLocks/>
          </p:cNvCxnSpPr>
          <p:nvPr/>
        </p:nvCxnSpPr>
        <p:spPr>
          <a:xfrm>
            <a:off x="5810817" y="4796317"/>
            <a:ext cx="2891342" cy="1395310"/>
          </a:xfrm>
          <a:prstGeom prst="curvedConnector3">
            <a:avLst>
              <a:gd name="adj1" fmla="val 38879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FAFEDAC9-6F20-669D-861B-B820EE151D4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6796F-1AB8-F7E5-4179-684761831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820"/>
          <a:stretch/>
        </p:blipFill>
        <p:spPr>
          <a:xfrm>
            <a:off x="2742565" y="3775018"/>
            <a:ext cx="10138601" cy="176046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6BBE07-995E-4641-522E-388D09599B12}"/>
              </a:ext>
            </a:extLst>
          </p:cNvPr>
          <p:cNvSpPr/>
          <p:nvPr/>
        </p:nvSpPr>
        <p:spPr>
          <a:xfrm>
            <a:off x="565409" y="2225789"/>
            <a:ext cx="8907887" cy="70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109728" tIns="54864" rIns="109728" bIns="5486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840" b="1" dirty="0">
                <a:ln/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</a:rPr>
              <a:t>Splitting The Data into training and Testing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DAEA7F2-3AFE-CC42-0CEB-1AA74F4C516B}"/>
              </a:ext>
            </a:extLst>
          </p:cNvPr>
          <p:cNvSpPr/>
          <p:nvPr/>
        </p:nvSpPr>
        <p:spPr>
          <a:xfrm>
            <a:off x="565409" y="371356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Training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59999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BB6619-BFF9-455B-91E7-53563CBFA29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408</Words>
  <Application>Microsoft Office PowerPoint</Application>
  <PresentationFormat>Custom</PresentationFormat>
  <Paragraphs>90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Batang</vt:lpstr>
      <vt:lpstr>Aptos Display</vt:lpstr>
      <vt:lpstr>Arial</vt:lpstr>
      <vt:lpstr>Arial Rounded MT Bold</vt:lpstr>
      <vt:lpstr>Barlow</vt:lpstr>
      <vt:lpstr>Book Antiqua</vt:lpstr>
      <vt:lpstr>Calibri</vt:lpstr>
      <vt:lpstr>Montserrat</vt:lpstr>
      <vt:lpstr>Montserrat Bold</vt:lpstr>
      <vt:lpstr>Montserrat ExtraBold</vt:lpstr>
      <vt:lpstr>Open Sans</vt:lpstr>
      <vt:lpstr>Poppins</vt:lpstr>
      <vt:lpstr>Rage Italic</vt:lpstr>
      <vt:lpstr>Wingdings</vt:lpstr>
      <vt:lpstr>Office Theme</vt:lpstr>
      <vt:lpstr>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ARITRA MUKHERJEE</cp:lastModifiedBy>
  <cp:revision>65</cp:revision>
  <dcterms:created xsi:type="dcterms:W3CDTF">2024-08-29T13:32:00Z</dcterms:created>
  <dcterms:modified xsi:type="dcterms:W3CDTF">2024-10-25T07:14:55Z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2862A433A37541F997C7F6AFEBEF1954_12</vt:lpwstr>
  </property>
  <property fmtid="{D5CDD505-2E9C-101B-9397-08002B2CF9AE}" pid="3" name="KSOProductBuildVer">
    <vt:lpwstr>1033-12.2.0.17562</vt:lpwstr>
  </property>
</Properties>
</file>