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a265a4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4a265a4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a265a4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4a265a4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4a265a4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4a265a4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4a265a4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4a265a4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4a265a45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4a265a45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4a265a45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4a265a45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430e6bd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430e6bd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108" y="1313285"/>
            <a:ext cx="3459716" cy="2670463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273" y="1401826"/>
            <a:ext cx="3268500" cy="1812900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rchive.ics.uci.edu/ml/machine-learning-databases/auto-mp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6111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WorkFlow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600" y="2921750"/>
            <a:ext cx="3787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statement, </a:t>
            </a:r>
            <a:r>
              <a:rPr lang="en"/>
              <a:t>Analysis, </a:t>
            </a:r>
            <a:r>
              <a:rPr lang="en"/>
              <a:t>Approach</a:t>
            </a:r>
            <a:r>
              <a:rPr lang="en"/>
              <a:t> and </a:t>
            </a:r>
            <a:r>
              <a:rPr lang="en"/>
              <a:t>Results.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escription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729450" y="2078875"/>
            <a:ext cx="76887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after data has been preprocessed, we’ve normalized the data to 1NF (0-mean; 1-standard deviation) using tensorflow </a:t>
            </a:r>
            <a:r>
              <a:rPr b="1" lang="en"/>
              <a:t>normalizer </a:t>
            </a:r>
            <a:r>
              <a:rPr lang="en"/>
              <a:t>with </a:t>
            </a:r>
            <a:r>
              <a:rPr b="1" lang="en"/>
              <a:t>adapt </a:t>
            </a:r>
            <a:r>
              <a:rPr lang="en"/>
              <a:t>layer.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we’ll be creating 4 different models to predict the MPG based on our training data (80%), and validating it against our testing data (20%).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1 output for each example, on the line y = mx + c with m as the matrix of features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using the Tensorflow-Keras API and sklearn module from python.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Regression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Neural Network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730000" y="1318650"/>
            <a:ext cx="33009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01</a:t>
            </a:r>
            <a:endParaRPr b="0" sz="3000"/>
          </a:p>
        </p:txBody>
      </p:sp>
      <p:sp>
        <p:nvSpPr>
          <p:cNvPr id="205" name="Google Shape;205;p28"/>
          <p:cNvSpPr txBox="1"/>
          <p:nvPr>
            <p:ph idx="1" type="subTitle"/>
          </p:nvPr>
        </p:nvSpPr>
        <p:spPr>
          <a:xfrm>
            <a:off x="724950" y="2571750"/>
            <a:ext cx="3300900" cy="22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We’ll use the </a:t>
            </a:r>
            <a:r>
              <a:rPr b="1" lang="en" sz="1300"/>
              <a:t>Keras Linear Regression</a:t>
            </a:r>
            <a:r>
              <a:rPr lang="en" sz="1300"/>
              <a:t> model first, with 1 output layer and a total of 29 parameters and a learning rate of 0.1.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We’ll be calculating the error as Mean Absolute Percentage Error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The model gives us an 89% accuracy with a steady decline in loss, finally settling at 10.64%</a:t>
            </a:r>
            <a:endParaRPr sz="1300"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388" y="275446"/>
            <a:ext cx="3128175" cy="22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325" y="2692401"/>
            <a:ext cx="3128175" cy="22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730000" y="1318650"/>
            <a:ext cx="33009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</a:t>
            </a:r>
            <a:r>
              <a:rPr b="0" lang="en"/>
              <a:t>2</a:t>
            </a:r>
            <a:endParaRPr b="0" sz="3000"/>
          </a:p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730000" y="2571750"/>
            <a:ext cx="3300900" cy="22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We’ll use the </a:t>
            </a:r>
            <a:r>
              <a:rPr lang="en" sz="1300"/>
              <a:t>sklearn’s</a:t>
            </a:r>
            <a:r>
              <a:rPr b="1" lang="en" sz="1300"/>
              <a:t> Random Forest Regressor</a:t>
            </a:r>
            <a:r>
              <a:rPr lang="en" sz="1300"/>
              <a:t>, </a:t>
            </a:r>
            <a:r>
              <a:rPr lang="en" sz="1300"/>
              <a:t>random_state as 1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We’ll be calculating the error as Mean Absolute Percentage Error.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The model gives us a 92% accuracy with a final loss, settling at </a:t>
            </a:r>
            <a:r>
              <a:rPr lang="en" sz="1300"/>
              <a:t>7.82</a:t>
            </a:r>
            <a:r>
              <a:rPr lang="en" sz="1300"/>
              <a:t>%. The Random Forest regressor shows significant improvement </a:t>
            </a:r>
            <a:r>
              <a:rPr lang="en" sz="1300"/>
              <a:t>over</a:t>
            </a:r>
            <a:r>
              <a:rPr lang="en" sz="1300"/>
              <a:t> the Linear Regressor.</a:t>
            </a:r>
            <a:endParaRPr sz="1300"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75" y="909650"/>
            <a:ext cx="43281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730000" y="1318650"/>
            <a:ext cx="33009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</a:t>
            </a:r>
            <a:r>
              <a:rPr b="0" lang="en"/>
              <a:t>3</a:t>
            </a:r>
            <a:endParaRPr b="0" sz="3000"/>
          </a:p>
        </p:txBody>
      </p:sp>
      <p:sp>
        <p:nvSpPr>
          <p:cNvPr id="220" name="Google Shape;220;p30"/>
          <p:cNvSpPr txBox="1"/>
          <p:nvPr>
            <p:ph idx="1" type="subTitle"/>
          </p:nvPr>
        </p:nvSpPr>
        <p:spPr>
          <a:xfrm>
            <a:off x="730000" y="2571750"/>
            <a:ext cx="33009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lang="en" sz="1300"/>
              <a:t>he </a:t>
            </a:r>
            <a:r>
              <a:rPr b="1" lang="en" sz="1300"/>
              <a:t>Decision Tree</a:t>
            </a:r>
            <a:r>
              <a:rPr lang="en" sz="1300"/>
              <a:t> gives a marginally better output than the Linear Regressor.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We’ll be calculating the error as Mean Absolute Percentage Error.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The model gives us a 90% accuracy with a final loss, settling at </a:t>
            </a:r>
            <a:r>
              <a:rPr lang="en" sz="1300"/>
              <a:t>10</a:t>
            </a:r>
            <a:r>
              <a:rPr lang="en" sz="1300"/>
              <a:t>%. </a:t>
            </a:r>
            <a:r>
              <a:rPr lang="en" sz="1300"/>
              <a:t>However, the Random Forest approach prove to be significantly better.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150" y="909625"/>
            <a:ext cx="43880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730000" y="1318650"/>
            <a:ext cx="33009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</a:t>
            </a:r>
            <a:r>
              <a:rPr b="0" lang="en"/>
              <a:t>4</a:t>
            </a:r>
            <a:endParaRPr b="0" sz="3000"/>
          </a:p>
        </p:txBody>
      </p:sp>
      <p:sp>
        <p:nvSpPr>
          <p:cNvPr id="227" name="Google Shape;227;p31"/>
          <p:cNvSpPr txBox="1"/>
          <p:nvPr>
            <p:ph idx="1" type="subTitle"/>
          </p:nvPr>
        </p:nvSpPr>
        <p:spPr>
          <a:xfrm>
            <a:off x="724950" y="2571750"/>
            <a:ext cx="33009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Finally we’ll be creating a </a:t>
            </a:r>
            <a:r>
              <a:rPr b="1" lang="en" sz="1300"/>
              <a:t>Deep Neural Network</a:t>
            </a:r>
            <a:r>
              <a:rPr lang="en" sz="1300"/>
              <a:t>, again with Tensorflow’s Keras API.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Here we're using a learning rate of 0.001 with two hidden non linear layers with 'relu' non-linearity and 1 output layer.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Calculating the error with </a:t>
            </a:r>
            <a:r>
              <a:rPr lang="en" sz="1300"/>
              <a:t>Mean Absolute Percentage Error, we get a final loss of 7.14%, with an accuracy of 93% (approx).</a:t>
            </a:r>
            <a:endParaRPr sz="1300"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400" y="325401"/>
            <a:ext cx="3128175" cy="224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400" y="2679500"/>
            <a:ext cx="3238050" cy="22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729450" y="2088850"/>
            <a:ext cx="31383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conclude, all 4 of our models have given </a:t>
            </a:r>
            <a:r>
              <a:rPr lang="en"/>
              <a:t>u</a:t>
            </a:r>
            <a:r>
              <a:rPr lang="en"/>
              <a:t>s respectable results.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 model: 89.36%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model: 92.18%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 model: 89.99%,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Neural Network model: 92.85%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However we can see that the DNN model has the highest accuracy whereas the Linear regression model has the lowest.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625" y="1858988"/>
            <a:ext cx="5143950" cy="288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Please check the jupyter notebook: Predict Fuel Efficiency.ipynb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http://archive.ics.uci.edu/ml/machine-learning-databases/auto-mpg/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18"/>
          <p:cNvSpPr txBox="1"/>
          <p:nvPr>
            <p:ph idx="4294967295" type="subTitle"/>
          </p:nvPr>
        </p:nvSpPr>
        <p:spPr>
          <a:xfrm>
            <a:off x="4542975" y="1376352"/>
            <a:ext cx="4080000" cy="24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Problem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Exploratory</a:t>
            </a:r>
            <a:r>
              <a:rPr lang="en" sz="1600">
                <a:solidFill>
                  <a:srgbClr val="FFFFFF"/>
                </a:solidFill>
              </a:rPr>
              <a:t> </a:t>
            </a:r>
            <a:r>
              <a:rPr lang="en" sz="1600" u="sng">
                <a:solidFill>
                  <a:srgbClr val="FFFFFF"/>
                </a:solidFill>
              </a:rPr>
              <a:t>Analysis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Approach</a:t>
            </a:r>
            <a:endParaRPr sz="16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</a:rPr>
              <a:t>Results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53" name="Google Shape;153;p20"/>
          <p:cNvSpPr txBox="1"/>
          <p:nvPr>
            <p:ph idx="2" type="body"/>
          </p:nvPr>
        </p:nvSpPr>
        <p:spPr>
          <a:xfrm>
            <a:off x="5174225" y="1352625"/>
            <a:ext cx="3374400" cy="3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Using Auto MPG dataset to predict the fuel efficiency with multiple </a:t>
            </a:r>
            <a:r>
              <a:rPr b="1" lang="en" sz="1600">
                <a:solidFill>
                  <a:schemeClr val="dk1"/>
                </a:solidFill>
              </a:rPr>
              <a:t>regression </a:t>
            </a:r>
            <a:r>
              <a:rPr b="1" lang="en" sz="1600">
                <a:solidFill>
                  <a:schemeClr val="dk1"/>
                </a:solidFill>
              </a:rPr>
              <a:t>models</a:t>
            </a:r>
            <a:r>
              <a:rPr b="1" lang="en" sz="1600">
                <a:solidFill>
                  <a:schemeClr val="dk1"/>
                </a:solidFill>
              </a:rPr>
              <a:t>.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data concerns city-cycle fuel consumption in miles per gallon, to be predicted in terms of 3 multivalued discrete and 5 continuous attributes.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Prediction Target: MPG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30000" y="1318650"/>
            <a:ext cx="33009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5174225" y="1352625"/>
            <a:ext cx="3374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Attribute Information: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mpg: continuous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cylinders: multi-valued discrete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displacement: continuous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horsepower: continuous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weight: continuous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acceleration: continuous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year: multi-valued discrete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origin: multi-valued discrete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relatively small dataset, with 398 examples.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01</a:t>
            </a:r>
            <a:endParaRPr b="0" sz="3000"/>
          </a:p>
        </p:txBody>
      </p:sp>
      <p:sp>
        <p:nvSpPr>
          <p:cNvPr id="171" name="Google Shape;171;p23"/>
          <p:cNvSpPr txBox="1"/>
          <p:nvPr>
            <p:ph idx="1" type="subTitle"/>
          </p:nvPr>
        </p:nvSpPr>
        <p:spPr>
          <a:xfrm>
            <a:off x="724950" y="33139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Analyzing the origin column tells us that it is a categorical column.</a:t>
            </a:r>
            <a:endParaRPr sz="1300"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625" y="2571738"/>
            <a:ext cx="3999550" cy="23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4861625" y="1318650"/>
            <a:ext cx="399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Value Count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can then use one-hot encoder to encode the categorical values to model acceptable binary values.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02</a:t>
            </a:r>
            <a:endParaRPr sz="3000"/>
          </a:p>
        </p:txBody>
      </p:sp>
      <p:sp>
        <p:nvSpPr>
          <p:cNvPr id="179" name="Google Shape;179;p24"/>
          <p:cNvSpPr txBox="1"/>
          <p:nvPr>
            <p:ph idx="1" type="subTitle"/>
          </p:nvPr>
        </p:nvSpPr>
        <p:spPr>
          <a:xfrm>
            <a:off x="724950" y="3313925"/>
            <a:ext cx="30684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Analyzing the other columns we can see that Horsepower is the only column having null values which needs to be addressed.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0" name="Google Shape;180;p24"/>
          <p:cNvSpPr txBox="1"/>
          <p:nvPr/>
        </p:nvSpPr>
        <p:spPr>
          <a:xfrm>
            <a:off x="4851625" y="1318650"/>
            <a:ext cx="399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 Feature Horsepower has a high correlation, and hence we’ll drop the rows from the dataset instead of imputing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87" y="2611650"/>
            <a:ext cx="2951672" cy="22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03</a:t>
            </a:r>
            <a:endParaRPr sz="3000"/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24950" y="3313925"/>
            <a:ext cx="33009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From a correlation plot, we are able to find out the correlation between the input features and the ones that’ll influence our model more</a:t>
            </a:r>
            <a:r>
              <a:rPr lang="en" sz="1300"/>
              <a:t>.</a:t>
            </a:r>
            <a:endParaRPr sz="1300"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925" y="540243"/>
            <a:ext cx="4419600" cy="440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