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1d9165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1d9165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430e6bdd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430e6bdd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a328f9d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4a328f9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4a265a4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4a265a4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1622d55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1622d5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4a328f9d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4a328f9d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4a265a45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4a265a4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4a328f9d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4a328f9d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4a328f9d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4a328f9d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4a328f9d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4a328f9d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1622d5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1622d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d9c67055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d9c67055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4a265a45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4a265a45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d9c67055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d9c67055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9c67055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d9c67055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9c670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9c670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1d9112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1d9112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1d23597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1d23597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4a328f6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4a328f6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9c67055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9c67055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9c67055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9c67055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4a328f9d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4a328f9d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108" y="1313285"/>
            <a:ext cx="3459716" cy="2670463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273" y="1401826"/>
            <a:ext cx="3268500" cy="1812900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kaggle.com/teejmahal20/airline-passenger-satisfactio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729450" y="1322450"/>
            <a:ext cx="61119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WorkFlow</a:t>
            </a:r>
            <a:endParaRPr/>
          </a:p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729600" y="2921750"/>
            <a:ext cx="37878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statement, </a:t>
            </a:r>
            <a:r>
              <a:rPr lang="en"/>
              <a:t>Analysis, </a:t>
            </a:r>
            <a:r>
              <a:rPr lang="en"/>
              <a:t>Approach</a:t>
            </a:r>
            <a:r>
              <a:rPr lang="en"/>
              <a:t> and </a:t>
            </a:r>
            <a:r>
              <a:rPr lang="en"/>
              <a:t>Results.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02</a:t>
            </a:r>
            <a:endParaRPr sz="3000"/>
          </a:p>
        </p:txBody>
      </p:sp>
      <p:sp>
        <p:nvSpPr>
          <p:cNvPr id="192" name="Google Shape;192;p26"/>
          <p:cNvSpPr txBox="1"/>
          <p:nvPr>
            <p:ph idx="1" type="subTitle"/>
          </p:nvPr>
        </p:nvSpPr>
        <p:spPr>
          <a:xfrm>
            <a:off x="724950" y="3313925"/>
            <a:ext cx="30684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Since the only column with null values is 'Arrival Delay in Minutes', we’ll check its correlation with ‘satisfaction’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93" name="Google Shape;193;p26"/>
          <p:cNvSpPr txBox="1"/>
          <p:nvPr/>
        </p:nvSpPr>
        <p:spPr>
          <a:xfrm>
            <a:off x="4851625" y="1318650"/>
            <a:ext cx="3999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Correlation</a:t>
            </a: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Input Feature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Arrival Delay in Minutes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has a low correlation with satisfaction, and hence can be imputed to replace null values.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509" y="2611646"/>
            <a:ext cx="2891841" cy="22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730000" y="1318650"/>
            <a:ext cx="3300900" cy="17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03</a:t>
            </a:r>
            <a:endParaRPr sz="3000"/>
          </a:p>
        </p:txBody>
      </p:sp>
      <p:sp>
        <p:nvSpPr>
          <p:cNvPr id="200" name="Google Shape;200;p27"/>
          <p:cNvSpPr txBox="1"/>
          <p:nvPr>
            <p:ph idx="1" type="subTitle"/>
          </p:nvPr>
        </p:nvSpPr>
        <p:spPr>
          <a:xfrm>
            <a:off x="724950" y="3313925"/>
            <a:ext cx="3300900" cy="14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Before performing imputation, we’ll have to check the skew of the dataset</a:t>
            </a:r>
            <a:r>
              <a:rPr lang="en" sz="1300"/>
              <a:t>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/>
              <a:t>Our dataset is right skewed, has multiple outliers towards the right, as evident from the plots</a:t>
            </a:r>
            <a:endParaRPr sz="1300"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775" y="252275"/>
            <a:ext cx="3997900" cy="22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975" y="2637325"/>
            <a:ext cx="4227625" cy="21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730000" y="1318650"/>
            <a:ext cx="3300900" cy="17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0</a:t>
            </a:r>
            <a:r>
              <a:rPr b="0" lang="en"/>
              <a:t>4</a:t>
            </a:r>
            <a:endParaRPr sz="3000"/>
          </a:p>
        </p:txBody>
      </p:sp>
      <p:sp>
        <p:nvSpPr>
          <p:cNvPr id="208" name="Google Shape;208;p28"/>
          <p:cNvSpPr txBox="1"/>
          <p:nvPr>
            <p:ph idx="1" type="subTitle"/>
          </p:nvPr>
        </p:nvSpPr>
        <p:spPr>
          <a:xfrm>
            <a:off x="724950" y="3313925"/>
            <a:ext cx="3300900" cy="10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We can also check the correlation heatmap to figure out the correlation between the input features and the satisfaction, to get an idea of the more influential features.</a:t>
            </a:r>
            <a:endParaRPr sz="1300"/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825" y="172650"/>
            <a:ext cx="4368724" cy="394214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 txBox="1"/>
          <p:nvPr/>
        </p:nvSpPr>
        <p:spPr>
          <a:xfrm>
            <a:off x="4724025" y="4204675"/>
            <a:ext cx="42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Please check the notebook for a clearer heatmap.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729450" y="2078875"/>
            <a:ext cx="81693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From our analysis, it is evident that although gender is not an influential feature, still, features like </a:t>
            </a:r>
            <a:r>
              <a:rPr lang="en" sz="1200"/>
              <a:t>'Class'</a:t>
            </a:r>
            <a:r>
              <a:rPr lang="en" sz="1200"/>
              <a:t>,  'Customer Type', and 'Type of Travel' are of </a:t>
            </a:r>
            <a:r>
              <a:rPr lang="en" sz="1200"/>
              <a:t>necessity</a:t>
            </a:r>
            <a:r>
              <a:rPr lang="en" sz="1200"/>
              <a:t>, hence we’ll have to encode the categorical columns (including ‘satisfaction’) to numerical variables using </a:t>
            </a:r>
            <a:r>
              <a:rPr b="1" lang="en" sz="1200"/>
              <a:t>LabelEncoder()</a:t>
            </a:r>
            <a:r>
              <a:rPr lang="en" sz="1200"/>
              <a:t>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have also found that the correlation between ‘satisfaction’ and </a:t>
            </a:r>
            <a:r>
              <a:rPr lang="en" sz="1200"/>
              <a:t>'Arrival Delay in Minutes' to be less, therefore we can Impute to fill in the null values using </a:t>
            </a:r>
            <a:r>
              <a:rPr b="1" lang="en" sz="1200"/>
              <a:t>SimpleImputer()</a:t>
            </a:r>
            <a:r>
              <a:rPr lang="en" sz="1200"/>
              <a:t>. We’ll be using the </a:t>
            </a:r>
            <a:r>
              <a:rPr b="1" lang="en" sz="1200"/>
              <a:t>median() </a:t>
            </a:r>
            <a:r>
              <a:rPr lang="en" sz="1200"/>
              <a:t>strategy as we’ve found the data to be right skewed with multiple outliers on the right side, which can cause an adverse effect on mean().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Lastly we’ve found from the heat map, that columns -- 'Gate location',  'Gender', and 'Departure/Arrival Time Convenient'. Therefore, we’ll be dropping these columns as they won’t be of much use to our prediction model. However ‘Departure/Arrival Time Convenient', is a rating column, and hence we’ll be keeping the same.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Finally, after data has been preprocessed, we’ve normalized the data to 1NF (0-mean; 1-standard deviation) using </a:t>
            </a:r>
            <a:r>
              <a:rPr b="1" lang="en" sz="1200"/>
              <a:t>StandardScaler()</a:t>
            </a:r>
            <a:r>
              <a:rPr lang="en" sz="1200"/>
              <a:t>.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729450" y="2078875"/>
            <a:ext cx="8169300" cy="26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the data has been preprocessed, we’ll be creating 4 different models to fit and train our data, so that we can predict the satisfaction (0- neutral/dissatisfied, 1-satisfied)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Models: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 Classifier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XGBoost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 Neural Network with 2 hidden layers and 1 </a:t>
            </a:r>
            <a:r>
              <a:rPr lang="en"/>
              <a:t>output</a:t>
            </a:r>
            <a:r>
              <a:rPr lang="en"/>
              <a:t> layer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 Neural Network with 4 hidden and 1 output layer with BatchNormalization() layer to bring data to 1 NF.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730000" y="1318650"/>
            <a:ext cx="33009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01</a:t>
            </a:r>
            <a:endParaRPr b="0" sz="3000"/>
          </a:p>
        </p:txBody>
      </p:sp>
      <p:sp>
        <p:nvSpPr>
          <p:cNvPr id="233" name="Google Shape;233;p32"/>
          <p:cNvSpPr txBox="1"/>
          <p:nvPr>
            <p:ph idx="1" type="subTitle"/>
          </p:nvPr>
        </p:nvSpPr>
        <p:spPr>
          <a:xfrm>
            <a:off x="724950" y="2571750"/>
            <a:ext cx="33009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We’ll use the </a:t>
            </a:r>
            <a:r>
              <a:rPr b="1" lang="en" sz="1300"/>
              <a:t>RandomForestClassifier</a:t>
            </a:r>
            <a:r>
              <a:rPr lang="en" sz="1300"/>
              <a:t>() model first, with no parameter.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/>
              <a:t>We’ve calculated the error as ROC, r2_score, and accuracy.</a:t>
            </a:r>
            <a:endParaRPr sz="1300"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725" y="2098200"/>
            <a:ext cx="29432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/>
        </p:nvSpPr>
        <p:spPr>
          <a:xfrm>
            <a:off x="4853850" y="1318650"/>
            <a:ext cx="4065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model gives us a 96.3% accuracy with an r2_score and ROC_AUC score of 0.85 and 0.96 respectively.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730000" y="1318650"/>
            <a:ext cx="33009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0</a:t>
            </a:r>
            <a:r>
              <a:rPr b="0" lang="en"/>
              <a:t>2</a:t>
            </a:r>
            <a:endParaRPr b="0"/>
          </a:p>
        </p:txBody>
      </p:sp>
      <p:sp>
        <p:nvSpPr>
          <p:cNvPr id="241" name="Google Shape;241;p33"/>
          <p:cNvSpPr txBox="1"/>
          <p:nvPr>
            <p:ph idx="1" type="subTitle"/>
          </p:nvPr>
        </p:nvSpPr>
        <p:spPr>
          <a:xfrm>
            <a:off x="724950" y="2571750"/>
            <a:ext cx="33009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We’ll use the </a:t>
            </a:r>
            <a:r>
              <a:rPr b="1" lang="en" sz="1300"/>
              <a:t>XGBoost</a:t>
            </a:r>
            <a:r>
              <a:rPr lang="en" sz="1300"/>
              <a:t>() model first, with no parameter.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/>
              <a:t>We’ve calculated the error as ROC, r2_score, and accuracy.</a:t>
            </a:r>
            <a:endParaRPr sz="1300"/>
          </a:p>
        </p:txBody>
      </p:sp>
      <p:sp>
        <p:nvSpPr>
          <p:cNvPr id="242" name="Google Shape;242;p33"/>
          <p:cNvSpPr txBox="1"/>
          <p:nvPr/>
        </p:nvSpPr>
        <p:spPr>
          <a:xfrm>
            <a:off x="4853850" y="1318650"/>
            <a:ext cx="4065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model gives us a 96.2% accuracy with an r2_score and ROC_AUC score of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0.848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and 0.96 respectively.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738" y="2073475"/>
            <a:ext cx="29432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</a:t>
            </a:r>
            <a:r>
              <a:rPr b="0" lang="en"/>
              <a:t>03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729450" y="2078875"/>
            <a:ext cx="81693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Neural Network with 2 hidden layers and 1 output layer using Keras API, </a:t>
            </a:r>
            <a:r>
              <a:rPr b="1" lang="en"/>
              <a:t>Sequential().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used the accuracy metric. The model gives us a 96.36% accuracy with a steady loss decline and a final loss of 8%.</a:t>
            </a:r>
            <a:endParaRPr/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588" y="2993875"/>
            <a:ext cx="5561018" cy="18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</a:t>
            </a:r>
            <a:r>
              <a:rPr b="0" lang="en"/>
              <a:t>03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729450" y="1964100"/>
            <a:ext cx="8169300" cy="1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Neural Network with 4 hidden layers and 1 output layer,  and </a:t>
            </a:r>
            <a:r>
              <a:rPr b="1" lang="en"/>
              <a:t>BatchNormalization()</a:t>
            </a:r>
            <a:r>
              <a:rPr lang="en"/>
              <a:t> using Keras API, </a:t>
            </a:r>
            <a:r>
              <a:rPr b="1" lang="en"/>
              <a:t>Sequential().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used the accuracy metric. The model gives us a 96.28% accuracy with a steady loss decline and a final loss of 8%.</a:t>
            </a:r>
            <a:endParaRPr/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525" y="3179400"/>
            <a:ext cx="53271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2" name="Google Shape;142;p18"/>
          <p:cNvSpPr txBox="1"/>
          <p:nvPr>
            <p:ph idx="4294967295" type="subTitle"/>
          </p:nvPr>
        </p:nvSpPr>
        <p:spPr>
          <a:xfrm>
            <a:off x="4542975" y="1376352"/>
            <a:ext cx="4080000" cy="24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Problem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</a:rPr>
              <a:t>Exploratory</a:t>
            </a:r>
            <a:r>
              <a:rPr lang="en" sz="1600">
                <a:solidFill>
                  <a:srgbClr val="FFFFFF"/>
                </a:solidFill>
              </a:rPr>
              <a:t> </a:t>
            </a:r>
            <a:r>
              <a:rPr lang="en" sz="1600" u="sng">
                <a:solidFill>
                  <a:srgbClr val="FFFFFF"/>
                </a:solidFill>
              </a:rPr>
              <a:t>Analysis</a:t>
            </a:r>
            <a:endParaRPr sz="1600" u="sng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</a:rPr>
              <a:t>Approach</a:t>
            </a:r>
            <a:endParaRPr sz="16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</a:rPr>
              <a:t>Results</a:t>
            </a:r>
            <a:endParaRPr sz="16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729450" y="2088850"/>
            <a:ext cx="3138300" cy="22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conclude, all 4 of our models have given </a:t>
            </a:r>
            <a:r>
              <a:rPr lang="en"/>
              <a:t>u</a:t>
            </a:r>
            <a:r>
              <a:rPr lang="en"/>
              <a:t>s similar results.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 model: 96.31%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XGBoost model: 96.28%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DNN (2 layer): 96.36%,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DNN (4 layer): 96.28%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However we can see that the 2 layered DNN model has the highest accuracy, marginally.</a:t>
            </a:r>
            <a:endParaRPr/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750" y="1818100"/>
            <a:ext cx="4971450" cy="2767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Please check the jupyter notebook: Customer Satisfaction.ipynb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Dataset: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https://www.kaggle.com/teejmahal20/airline-passenger-satisfaction/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</a:t>
            </a:r>
            <a:endParaRPr sz="3000"/>
          </a:p>
        </p:txBody>
      </p:sp>
      <p:sp>
        <p:nvSpPr>
          <p:cNvPr id="153" name="Google Shape;153;p20"/>
          <p:cNvSpPr txBox="1"/>
          <p:nvPr>
            <p:ph idx="2" type="body"/>
          </p:nvPr>
        </p:nvSpPr>
        <p:spPr>
          <a:xfrm>
            <a:off x="5174225" y="1352625"/>
            <a:ext cx="3374400" cy="29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Using airline passenger satisfaction survey dataset to predict the customer satisfaction with a binary classification model</a:t>
            </a:r>
            <a:r>
              <a:rPr b="1" lang="en" sz="1600">
                <a:solidFill>
                  <a:schemeClr val="dk1"/>
                </a:solidFill>
              </a:rPr>
              <a:t>.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data concerns customer satisfaction, to be predicted in terms of 5 multivalued discrete and 20 continuous attributes.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Prediction Target: satisfaction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730000" y="1318650"/>
            <a:ext cx="33009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9" name="Google Shape;159;p21"/>
          <p:cNvSpPr txBox="1"/>
          <p:nvPr>
            <p:ph idx="2" type="body"/>
          </p:nvPr>
        </p:nvSpPr>
        <p:spPr>
          <a:xfrm>
            <a:off x="4662125" y="1318650"/>
            <a:ext cx="4385700" cy="4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Attribute Information: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Gender: Gender of the passengers (Female, Male).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Customer Type: The customer type (Loyal customer, disloyal customer).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Age: The actual age of the passengers.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Type of Travel: Purpose of the flight of the passengers (Personal Travel, Business Travel).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Class: Travel class in the plane of the passengers (Business, Eco, Eco Plus).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Flight distance: The flight distance of this journey.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Inflight wifi service: Satisfaction level of the inflight wifi service (0:Not Applicable;1-5).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Departure/Arrival time convenient: Satisfaction level of Departure/Arrival time convenient.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Ease of Online booking: Satisfaction level of online booking.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Gate location: Satisfaction level of Gate location.</a:t>
            </a:r>
            <a:endParaRPr sz="11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contd...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2" type="body"/>
          </p:nvPr>
        </p:nvSpPr>
        <p:spPr>
          <a:xfrm>
            <a:off x="4662125" y="1352625"/>
            <a:ext cx="4481700" cy="3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Attribute Information:</a:t>
            </a:r>
            <a:endParaRPr sz="1100"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Food and drink: Satisfaction level of Food and drink.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Online boarding: Satisfaction level of online boarding.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Seat comfort: Satisfaction level of Seat comfort.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Inflight entertainment: Satisfaction level of inflight entertainment.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On-board service: Satisfaction level of On-board service.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Leg room service: Satisfaction level of Leg room service.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Baggage handling: Satisfaction level of baggage handling.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Check-in service: Satisfaction level of Check-in service.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Inflight service: Satisfaction level of inflight service.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Cleanliness: Satisfaction level of Cleanliness.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Departure Delay in Minutes: Minutes delayed when departure.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Arrival Delay in Minutes: Minutes delayed when Arrival.</a:t>
            </a:r>
            <a:endParaRPr sz="11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en"/>
              <a:t>Training Size: 103904 Examples, Testing Size: 25976 Examples</a:t>
            </a:r>
            <a:endParaRPr/>
          </a:p>
        </p:txBody>
      </p:sp>
      <p:sp>
        <p:nvSpPr>
          <p:cNvPr id="165" name="Google Shape;165;p22"/>
          <p:cNvSpPr txBox="1"/>
          <p:nvPr>
            <p:ph type="title"/>
          </p:nvPr>
        </p:nvSpPr>
        <p:spPr>
          <a:xfrm>
            <a:off x="730000" y="1318650"/>
            <a:ext cx="33009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01</a:t>
            </a:r>
            <a:endParaRPr b="0" sz="3000"/>
          </a:p>
        </p:txBody>
      </p:sp>
      <p:sp>
        <p:nvSpPr>
          <p:cNvPr id="176" name="Google Shape;176;p24"/>
          <p:cNvSpPr txBox="1"/>
          <p:nvPr>
            <p:ph idx="1" type="subTitle"/>
          </p:nvPr>
        </p:nvSpPr>
        <p:spPr>
          <a:xfrm>
            <a:off x="730000" y="2922213"/>
            <a:ext cx="3300900" cy="16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Analyzing the categorical discrete columns, for the satisfaction index.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Male and Female are almost equal, so gender is not a factor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Loyal Customers are always more satisfied than disloyal customers</a:t>
            </a:r>
            <a:endParaRPr sz="1300"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925" y="299900"/>
            <a:ext cx="3380650" cy="217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913" y="2571750"/>
            <a:ext cx="3380654" cy="23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01</a:t>
            </a:r>
            <a:endParaRPr b="0" sz="3000"/>
          </a:p>
        </p:txBody>
      </p:sp>
      <p:sp>
        <p:nvSpPr>
          <p:cNvPr id="184" name="Google Shape;184;p25"/>
          <p:cNvSpPr txBox="1"/>
          <p:nvPr>
            <p:ph idx="1" type="subTitle"/>
          </p:nvPr>
        </p:nvSpPr>
        <p:spPr>
          <a:xfrm>
            <a:off x="730000" y="2789388"/>
            <a:ext cx="3300900" cy="23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Analyzing the categorical discrete columns, for the satisfaction index.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Customer travelling for personal reasons end up more satisfied than the ones travelling for business.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Eco Plus customers are way more often satisfied than the business class, whereas Eco - passengers are the least satisfied.</a:t>
            </a:r>
            <a:endParaRPr sz="1300"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921" y="207324"/>
            <a:ext cx="3380650" cy="2364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425" y="2676625"/>
            <a:ext cx="3443150" cy="23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