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</p:sldIdLst>
  <p:sldSz cx="9144000" cy="6858000" type="screen4x3"/>
  <p:notesSz cx="7559675" cy="10691813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theme" Target="theme/theme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tableStyles" Target="tableStyle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45" name="PlaceHolder 7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8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87" name="PlaceHolder 7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2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30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31" name="PlaceHolder 5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32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33" name="PlaceHolder 7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stomShape 1" hidden="1"/>
          <p:cNvSpPr/>
          <p:nvPr/>
        </p:nvSpPr>
        <p:spPr>
          <a:xfrm>
            <a:off x="0" y="5105520"/>
            <a:ext cx="9140040" cy="174852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" name="CustomShape 2" hidden="1"/>
          <p:cNvSpPr/>
          <p:nvPr/>
        </p:nvSpPr>
        <p:spPr>
          <a:xfrm>
            <a:off x="0" y="0"/>
            <a:ext cx="9140040" cy="5101560"/>
          </a:xfrm>
          <a:prstGeom prst="rect">
            <a:avLst/>
          </a:prstGeom>
          <a:gradFill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CustomShape 3" hidden="1"/>
          <p:cNvSpPr/>
          <p:nvPr/>
        </p:nvSpPr>
        <p:spPr>
          <a:xfrm>
            <a:off x="0" y="3768480"/>
            <a:ext cx="9140040" cy="228204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CustomShape 4" hidden="1"/>
          <p:cNvSpPr/>
          <p:nvPr/>
        </p:nvSpPr>
        <p:spPr>
          <a:xfrm>
            <a:off x="0" y="1600200"/>
            <a:ext cx="9140040" cy="5101560"/>
          </a:xfrm>
          <a:prstGeom prst="ellipse">
            <a:avLst/>
          </a:prstGeom>
          <a:gradFill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CustomShape 5"/>
          <p:cNvSpPr/>
          <p:nvPr/>
        </p:nvSpPr>
        <p:spPr>
          <a:xfrm>
            <a:off x="0" y="3866760"/>
            <a:ext cx="9140040" cy="29872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CustomShape 6"/>
          <p:cNvSpPr/>
          <p:nvPr/>
        </p:nvSpPr>
        <p:spPr>
          <a:xfrm>
            <a:off x="0" y="0"/>
            <a:ext cx="9140040" cy="3862800"/>
          </a:xfrm>
          <a:prstGeom prst="rect">
            <a:avLst/>
          </a:prstGeom>
          <a:gradFill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" name="CustomShape 7"/>
          <p:cNvSpPr/>
          <p:nvPr/>
        </p:nvSpPr>
        <p:spPr>
          <a:xfrm>
            <a:off x="0" y="2652480"/>
            <a:ext cx="9140040" cy="228204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" name="CustomShape 8"/>
          <p:cNvSpPr/>
          <p:nvPr/>
        </p:nvSpPr>
        <p:spPr>
          <a:xfrm>
            <a:off x="0" y="1600200"/>
            <a:ext cx="9140040" cy="5101560"/>
          </a:xfrm>
          <a:prstGeom prst="ellipse">
            <a:avLst/>
          </a:prstGeom>
          <a:gradFill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" name="PlaceHolder 9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s-ES" sz="4400" b="0" strike="noStrike" spc="-1">
                <a:latin typeface="Arial"/>
              </a:rPr>
              <a:t>Pulse para editar el formato del texto de título</a:t>
            </a:r>
          </a:p>
        </p:txBody>
      </p:sp>
      <p:sp>
        <p:nvSpPr>
          <p:cNvPr id="9" name="PlaceHolder 10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3200" b="0" strike="noStrike" spc="-1">
                <a:latin typeface="Arial"/>
              </a:rPr>
              <a:t>Pulse para editar el formato de esquema del texto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800" b="0" strike="noStrike" spc="-1"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0" strike="noStrike" spc="-1"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000" b="0" strike="noStrike" spc="-1"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0" y="5105520"/>
            <a:ext cx="9140040" cy="174852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" name="CustomShape 2"/>
          <p:cNvSpPr/>
          <p:nvPr/>
        </p:nvSpPr>
        <p:spPr>
          <a:xfrm>
            <a:off x="0" y="0"/>
            <a:ext cx="9140040" cy="5101560"/>
          </a:xfrm>
          <a:prstGeom prst="rect">
            <a:avLst/>
          </a:prstGeom>
          <a:gradFill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CustomShape 3"/>
          <p:cNvSpPr/>
          <p:nvPr/>
        </p:nvSpPr>
        <p:spPr>
          <a:xfrm>
            <a:off x="0" y="3768480"/>
            <a:ext cx="9140040" cy="228204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CustomShape 4"/>
          <p:cNvSpPr/>
          <p:nvPr/>
        </p:nvSpPr>
        <p:spPr>
          <a:xfrm>
            <a:off x="0" y="1600200"/>
            <a:ext cx="9140040" cy="5101560"/>
          </a:xfrm>
          <a:prstGeom prst="ellipse">
            <a:avLst/>
          </a:prstGeom>
          <a:gradFill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PlaceHolder 5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s-ES" sz="4400" b="0" strike="noStrike" spc="-1">
                <a:latin typeface="Arial"/>
              </a:rPr>
              <a:t>Pulse para editar el formato del texto de título</a:t>
            </a:r>
          </a:p>
        </p:txBody>
      </p:sp>
      <p:sp>
        <p:nvSpPr>
          <p:cNvPr id="51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3200" b="0" strike="noStrike" spc="-1">
                <a:latin typeface="Arial"/>
              </a:rPr>
              <a:t>Pulse para editar el formato de esquema del texto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800" b="0" strike="noStrike" spc="-1"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0" strike="noStrike" spc="-1"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000" b="0" strike="noStrike" spc="-1"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 hidden="1"/>
          <p:cNvSpPr/>
          <p:nvPr/>
        </p:nvSpPr>
        <p:spPr>
          <a:xfrm>
            <a:off x="0" y="5105520"/>
            <a:ext cx="9140040" cy="174852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CustomShape 2" hidden="1"/>
          <p:cNvSpPr/>
          <p:nvPr/>
        </p:nvSpPr>
        <p:spPr>
          <a:xfrm>
            <a:off x="0" y="0"/>
            <a:ext cx="9140040" cy="5101560"/>
          </a:xfrm>
          <a:prstGeom prst="rect">
            <a:avLst/>
          </a:prstGeom>
          <a:gradFill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" name="CustomShape 3" hidden="1"/>
          <p:cNvSpPr/>
          <p:nvPr/>
        </p:nvSpPr>
        <p:spPr>
          <a:xfrm>
            <a:off x="0" y="3768480"/>
            <a:ext cx="9140040" cy="228204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CustomShape 4" hidden="1"/>
          <p:cNvSpPr/>
          <p:nvPr/>
        </p:nvSpPr>
        <p:spPr>
          <a:xfrm>
            <a:off x="0" y="1600200"/>
            <a:ext cx="9140040" cy="5101560"/>
          </a:xfrm>
          <a:prstGeom prst="ellipse">
            <a:avLst/>
          </a:prstGeom>
          <a:gradFill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CustomShape 5"/>
          <p:cNvSpPr/>
          <p:nvPr/>
        </p:nvSpPr>
        <p:spPr>
          <a:xfrm>
            <a:off x="0" y="3866760"/>
            <a:ext cx="9140040" cy="29872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" name="CustomShape 6"/>
          <p:cNvSpPr/>
          <p:nvPr/>
        </p:nvSpPr>
        <p:spPr>
          <a:xfrm>
            <a:off x="0" y="0"/>
            <a:ext cx="9140040" cy="3862800"/>
          </a:xfrm>
          <a:prstGeom prst="rect">
            <a:avLst/>
          </a:prstGeom>
          <a:gradFill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" name="CustomShape 7"/>
          <p:cNvSpPr/>
          <p:nvPr/>
        </p:nvSpPr>
        <p:spPr>
          <a:xfrm>
            <a:off x="0" y="2652480"/>
            <a:ext cx="9140040" cy="228204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CustomShape 8"/>
          <p:cNvSpPr/>
          <p:nvPr/>
        </p:nvSpPr>
        <p:spPr>
          <a:xfrm>
            <a:off x="0" y="1600200"/>
            <a:ext cx="9140040" cy="5101560"/>
          </a:xfrm>
          <a:prstGeom prst="ellipse">
            <a:avLst/>
          </a:prstGeom>
          <a:gradFill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" name="PlaceHolder 9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s-ES" sz="4400" b="0" strike="noStrike" spc="-1">
                <a:latin typeface="Arial"/>
              </a:rPr>
              <a:t>Pulse para editar el formato del texto de título</a:t>
            </a:r>
          </a:p>
        </p:txBody>
      </p:sp>
      <p:sp>
        <p:nvSpPr>
          <p:cNvPr id="97" name="PlaceHolder 10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3200" b="0" strike="noStrike" spc="-1">
                <a:latin typeface="Arial"/>
              </a:rPr>
              <a:t>Pulse para editar el formato de esquema del texto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800" b="0" strike="noStrike" spc="-1"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0" strike="noStrike" spc="-1"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000" b="0" strike="noStrike" spc="-1"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1473840" y="5052600"/>
            <a:ext cx="5632920" cy="878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  <a:spcBef>
                <a:spcPts val="439"/>
              </a:spcBef>
              <a:spcAft>
                <a:spcPts val="300"/>
              </a:spcAft>
            </a:pPr>
            <a:endParaRPr lang="es-ES" sz="2200" b="0" strike="noStrike" spc="-1" dirty="0">
              <a:latin typeface="Arial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827640" y="1628640"/>
            <a:ext cx="7171560" cy="1789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640080" indent="-453240">
              <a:lnSpc>
                <a:spcPct val="100000"/>
              </a:lnSpc>
              <a:buClr>
                <a:srgbClr val="C3260C"/>
              </a:buClr>
              <a:buSzPct val="128000"/>
              <a:buFont typeface="Georgia"/>
              <a:buChar char="*"/>
            </a:pPr>
            <a:r>
              <a:rPr lang="es-ES" sz="5400" b="1" strike="noStrike" spc="-1">
                <a:solidFill>
                  <a:srgbClr val="404040"/>
                </a:solidFill>
                <a:latin typeface="Trebuchet MS"/>
                <a:ea typeface="DejaVu Sans"/>
              </a:rPr>
              <a:t>C Programazio lengoaia</a:t>
            </a:r>
            <a:endParaRPr lang="es-ES" sz="5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1475640" y="404640"/>
            <a:ext cx="6980760" cy="1139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ES" sz="3200" b="1" strike="noStrike" spc="-1">
                <a:solidFill>
                  <a:srgbClr val="821A08"/>
                </a:solidFill>
                <a:latin typeface="Trebuchet MS"/>
                <a:ea typeface="DejaVu Sans"/>
              </a:rPr>
              <a:t>C programazioa:</a:t>
            </a:r>
            <a:br/>
            <a:r>
              <a:rPr lang="es-ES" sz="3200" b="1" strike="noStrike" spc="-1">
                <a:solidFill>
                  <a:srgbClr val="821A08"/>
                </a:solidFill>
                <a:latin typeface="Trebuchet MS"/>
                <a:ea typeface="DejaVu Sans"/>
              </a:rPr>
              <a:t>Datu motak</a:t>
            </a:r>
            <a:endParaRPr lang="es-ES" sz="3200" b="0" strike="noStrike" spc="-1">
              <a:latin typeface="Arial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1115640" y="2205000"/>
            <a:ext cx="6396840" cy="3470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548640" lvl="1" indent="-178920" algn="just">
              <a:lnSpc>
                <a:spcPct val="100000"/>
              </a:lnSpc>
              <a:spcBef>
                <a:spcPts val="4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/>
              <a:buChar char="*"/>
            </a:pPr>
            <a:r>
              <a:rPr lang="es-ES" sz="2000" b="0" strike="noStrike" spc="-1">
                <a:solidFill>
                  <a:srgbClr val="404040"/>
                </a:solidFill>
                <a:latin typeface="Trebuchet MS"/>
                <a:ea typeface="DejaVu Sans"/>
              </a:rPr>
              <a:t> </a:t>
            </a:r>
            <a:r>
              <a:rPr lang="es-ES" sz="2000" b="0" u="sng" strike="noStrike" spc="-1">
                <a:solidFill>
                  <a:srgbClr val="404040"/>
                </a:solidFill>
                <a:uFillTx/>
                <a:latin typeface="Trebuchet MS"/>
                <a:ea typeface="DejaVu Sans"/>
              </a:rPr>
              <a:t>Oinarrizko datu motak</a:t>
            </a:r>
            <a:r>
              <a:rPr lang="es-ES" sz="2000" b="0" strike="noStrike" spc="-1">
                <a:solidFill>
                  <a:srgbClr val="404040"/>
                </a:solidFill>
                <a:latin typeface="Trebuchet MS"/>
                <a:ea typeface="DejaVu Sans"/>
              </a:rPr>
              <a:t>: zenbaki osoak </a:t>
            </a:r>
            <a:r>
              <a:rPr lang="es-ES" sz="2000" b="1" i="1" strike="noStrike" spc="-1">
                <a:solidFill>
                  <a:srgbClr val="404040"/>
                </a:solidFill>
                <a:latin typeface="Trebuchet MS"/>
                <a:ea typeface="DejaVu Sans"/>
              </a:rPr>
              <a:t>Integer</a:t>
            </a:r>
            <a:r>
              <a:rPr lang="es-ES" sz="2000" b="0" strike="noStrike" spc="-1">
                <a:solidFill>
                  <a:srgbClr val="404040"/>
                </a:solidFill>
                <a:latin typeface="Trebuchet MS"/>
                <a:ea typeface="DejaVu Sans"/>
              </a:rPr>
              <a:t>, mugikorrak </a:t>
            </a:r>
            <a:r>
              <a:rPr lang="es-ES" sz="2000" b="1" i="1" strike="noStrike" spc="-1">
                <a:solidFill>
                  <a:srgbClr val="404040"/>
                </a:solidFill>
                <a:latin typeface="Trebuchet MS"/>
                <a:ea typeface="DejaVu Sans"/>
              </a:rPr>
              <a:t>Float</a:t>
            </a:r>
            <a:r>
              <a:rPr lang="es-ES" sz="2000" b="0" strike="noStrike" spc="-1">
                <a:solidFill>
                  <a:srgbClr val="404040"/>
                </a:solidFill>
                <a:latin typeface="Trebuchet MS"/>
                <a:ea typeface="DejaVu Sans"/>
              </a:rPr>
              <a:t>, karaktere motak </a:t>
            </a:r>
            <a:r>
              <a:rPr lang="es-ES" sz="2000" b="1" i="1" strike="noStrike" spc="-1">
                <a:solidFill>
                  <a:srgbClr val="404040"/>
                </a:solidFill>
                <a:latin typeface="Trebuchet MS"/>
                <a:ea typeface="DejaVu Sans"/>
              </a:rPr>
              <a:t>Character</a:t>
            </a:r>
            <a:endParaRPr lang="es-ES" sz="2000" b="0" strike="noStrike" spc="-1">
              <a:latin typeface="Arial"/>
            </a:endParaRPr>
          </a:p>
          <a:p>
            <a:pPr marL="365760" algn="just">
              <a:lnSpc>
                <a:spcPct val="100000"/>
              </a:lnSpc>
              <a:spcBef>
                <a:spcPts val="400"/>
              </a:spcBef>
              <a:spcAft>
                <a:spcPts val="300"/>
              </a:spcAft>
            </a:pPr>
            <a:endParaRPr lang="es-ES" sz="2000" b="0" strike="noStrike" spc="-1">
              <a:latin typeface="Arial"/>
            </a:endParaRPr>
          </a:p>
          <a:p>
            <a:pPr marL="548640" lvl="1" indent="-178920" algn="just">
              <a:lnSpc>
                <a:spcPct val="100000"/>
              </a:lnSpc>
              <a:spcBef>
                <a:spcPts val="4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/>
              <a:buChar char="*"/>
            </a:pPr>
            <a:r>
              <a:rPr lang="es-ES" sz="2000" b="0" strike="noStrike" spc="-1">
                <a:solidFill>
                  <a:srgbClr val="404040"/>
                </a:solidFill>
                <a:latin typeface="Trebuchet MS"/>
                <a:ea typeface="DejaVu Sans"/>
              </a:rPr>
              <a:t> </a:t>
            </a:r>
            <a:r>
              <a:rPr lang="es-ES" sz="2000" b="0" u="sng" strike="noStrike" spc="-1">
                <a:solidFill>
                  <a:srgbClr val="404040"/>
                </a:solidFill>
                <a:uFillTx/>
                <a:latin typeface="Trebuchet MS"/>
                <a:ea typeface="DejaVu Sans"/>
              </a:rPr>
              <a:t>Eratorritako datu motak</a:t>
            </a:r>
            <a:r>
              <a:rPr lang="es-ES" sz="2000" b="0" strike="noStrike" spc="-1">
                <a:solidFill>
                  <a:srgbClr val="404040"/>
                </a:solidFill>
                <a:latin typeface="Trebuchet MS"/>
                <a:ea typeface="DejaVu Sans"/>
              </a:rPr>
              <a:t>: Array ak, erakusleak </a:t>
            </a:r>
            <a:r>
              <a:rPr lang="es-ES" sz="2000" b="1" i="1" strike="noStrike" spc="-1">
                <a:solidFill>
                  <a:srgbClr val="404040"/>
                </a:solidFill>
                <a:latin typeface="Trebuchet MS"/>
                <a:ea typeface="DejaVu Sans"/>
              </a:rPr>
              <a:t>Poniters</a:t>
            </a:r>
            <a:r>
              <a:rPr lang="es-ES" sz="2000" b="0" strike="noStrike" spc="-1">
                <a:solidFill>
                  <a:srgbClr val="404040"/>
                </a:solidFill>
                <a:latin typeface="Trebuchet MS"/>
                <a:ea typeface="DejaVu Sans"/>
              </a:rPr>
              <a:t>, egiturak, zenbaketak </a:t>
            </a:r>
            <a:r>
              <a:rPr lang="es-ES" sz="2000" b="1" i="1" strike="noStrike" spc="-1">
                <a:solidFill>
                  <a:srgbClr val="404040"/>
                </a:solidFill>
                <a:latin typeface="Trebuchet MS"/>
                <a:ea typeface="DejaVu Sans"/>
              </a:rPr>
              <a:t>Enumeration</a:t>
            </a:r>
            <a:endParaRPr lang="es-ES" sz="2000" b="0" strike="noStrike" spc="-1">
              <a:latin typeface="Arial"/>
            </a:endParaRPr>
          </a:p>
          <a:p>
            <a:pPr marL="365760" algn="just">
              <a:lnSpc>
                <a:spcPct val="100000"/>
              </a:lnSpc>
              <a:spcBef>
                <a:spcPts val="400"/>
              </a:spcBef>
              <a:spcAft>
                <a:spcPts val="300"/>
              </a:spcAft>
            </a:pPr>
            <a:r>
              <a:rPr lang="es-ES" sz="2000" b="0" strike="noStrike" spc="-1">
                <a:solidFill>
                  <a:srgbClr val="404040"/>
                </a:solidFill>
                <a:latin typeface="Trebuchet MS"/>
                <a:ea typeface="DejaVu Sans"/>
              </a:rPr>
              <a:t>  </a:t>
            </a:r>
            <a:endParaRPr lang="es-ES" sz="2000" b="0" strike="noStrike" spc="-1">
              <a:latin typeface="Arial"/>
            </a:endParaRPr>
          </a:p>
          <a:p>
            <a:pPr marL="365760" algn="just">
              <a:lnSpc>
                <a:spcPct val="100000"/>
              </a:lnSpc>
              <a:spcBef>
                <a:spcPts val="400"/>
              </a:spcBef>
              <a:spcAft>
                <a:spcPts val="300"/>
              </a:spcAft>
            </a:pPr>
            <a:endParaRPr lang="es-ES" sz="2000" b="0" strike="noStrike" spc="-1">
              <a:latin typeface="Arial"/>
            </a:endParaRPr>
          </a:p>
        </p:txBody>
      </p:sp>
      <p:sp>
        <p:nvSpPr>
          <p:cNvPr id="154" name="CustomShape 3"/>
          <p:cNvSpPr/>
          <p:nvPr/>
        </p:nvSpPr>
        <p:spPr>
          <a:xfrm>
            <a:off x="1907640" y="4437000"/>
            <a:ext cx="5036760" cy="1004040"/>
          </a:xfrm>
          <a:prstGeom prst="rect">
            <a:avLst/>
          </a:prstGeom>
          <a:noFill/>
          <a:ln>
            <a:solidFill>
              <a:srgbClr val="1E2E68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" name="CustomShape 4"/>
          <p:cNvSpPr/>
          <p:nvPr/>
        </p:nvSpPr>
        <p:spPr>
          <a:xfrm>
            <a:off x="2051640" y="4618080"/>
            <a:ext cx="4568040" cy="63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rgbClr val="000000"/>
                </a:solidFill>
                <a:latin typeface="Trebuchet MS"/>
                <a:ea typeface="DejaVu Sans"/>
              </a:rPr>
              <a:t>Aldagai baten adierazpenaren sintaxia</a:t>
            </a:r>
            <a:endParaRPr lang="es-E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i="1" strike="noStrike" spc="-1">
                <a:solidFill>
                  <a:srgbClr val="D85C00"/>
                </a:solidFill>
                <a:latin typeface="Trebuchet MS"/>
                <a:ea typeface="DejaVu Sans"/>
              </a:rPr>
              <a:t>datu_mota aldagai_izena;</a:t>
            </a:r>
            <a:endParaRPr lang="es-E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1475640" y="404640"/>
            <a:ext cx="6980760" cy="1139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ES" sz="3200" b="1" strike="noStrike" spc="-1">
                <a:solidFill>
                  <a:srgbClr val="821A08"/>
                </a:solidFill>
                <a:latin typeface="Trebuchet MS"/>
                <a:ea typeface="DejaVu Sans"/>
              </a:rPr>
              <a:t>C programazioa:</a:t>
            </a:r>
            <a:br/>
            <a:r>
              <a:rPr lang="es-ES" sz="3200" b="1" strike="noStrike" spc="-1">
                <a:solidFill>
                  <a:srgbClr val="821A08"/>
                </a:solidFill>
                <a:latin typeface="Trebuchet MS"/>
                <a:ea typeface="DejaVu Sans"/>
              </a:rPr>
              <a:t>Datu motak</a:t>
            </a:r>
            <a:endParaRPr lang="es-ES" sz="3200" b="0" strike="noStrike" spc="-1">
              <a:latin typeface="Arial"/>
            </a:endParaRPr>
          </a:p>
        </p:txBody>
      </p:sp>
      <p:sp>
        <p:nvSpPr>
          <p:cNvPr id="157" name="CustomShape 2"/>
          <p:cNvSpPr/>
          <p:nvPr/>
        </p:nvSpPr>
        <p:spPr>
          <a:xfrm>
            <a:off x="1115640" y="2205000"/>
            <a:ext cx="6396840" cy="3470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548640" lvl="1" indent="-178920">
              <a:lnSpc>
                <a:spcPct val="100000"/>
              </a:lnSpc>
              <a:spcBef>
                <a:spcPts val="4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Wingdings" charset="2"/>
              <a:buChar char=""/>
            </a:pPr>
            <a:r>
              <a:rPr lang="es-ES" sz="2000" b="0" strike="noStrike" spc="-1">
                <a:solidFill>
                  <a:srgbClr val="404040"/>
                </a:solidFill>
                <a:latin typeface="Trebuchet MS"/>
                <a:ea typeface="DejaVu Sans"/>
              </a:rPr>
              <a:t>Integer datu tipoa:  </a:t>
            </a:r>
            <a:r>
              <a:rPr lang="es-ES" sz="2000" b="1" i="1" strike="noStrike" spc="-1">
                <a:solidFill>
                  <a:srgbClr val="404040"/>
                </a:solidFill>
                <a:latin typeface="Trebuchet MS"/>
                <a:ea typeface="DejaVu Sans"/>
              </a:rPr>
              <a:t>int</a:t>
            </a:r>
            <a:r>
              <a:rPr lang="es-ES" sz="2000" b="0" i="1" strike="noStrike" spc="-1">
                <a:solidFill>
                  <a:srgbClr val="404040"/>
                </a:solidFill>
                <a:latin typeface="Trebuchet MS"/>
                <a:ea typeface="DejaVu Sans"/>
              </a:rPr>
              <a:t>  var1;</a:t>
            </a:r>
            <a:endParaRPr lang="es-ES" sz="2000" b="0" strike="noStrike" spc="-1">
              <a:latin typeface="Arial"/>
            </a:endParaRPr>
          </a:p>
          <a:p>
            <a:pPr marL="548640" lvl="1" indent="-178920">
              <a:lnSpc>
                <a:spcPct val="100000"/>
              </a:lnSpc>
              <a:spcBef>
                <a:spcPts val="4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Wingdings" charset="2"/>
              <a:buChar char=""/>
            </a:pPr>
            <a:r>
              <a:rPr lang="es-ES" sz="2000" b="0" strike="noStrike" spc="-1">
                <a:solidFill>
                  <a:srgbClr val="404040"/>
                </a:solidFill>
                <a:latin typeface="Trebuchet MS"/>
                <a:ea typeface="DejaVu Sans"/>
              </a:rPr>
              <a:t>Float datu tipoak: </a:t>
            </a:r>
            <a:r>
              <a:rPr lang="es-ES" sz="2000" b="1" i="1" strike="noStrike" spc="-1">
                <a:solidFill>
                  <a:srgbClr val="404040"/>
                </a:solidFill>
                <a:latin typeface="Trebuchet MS"/>
                <a:ea typeface="DejaVu Sans"/>
              </a:rPr>
              <a:t>float</a:t>
            </a:r>
            <a:r>
              <a:rPr lang="es-ES" sz="2000" b="0" i="1" strike="noStrike" spc="-1">
                <a:solidFill>
                  <a:srgbClr val="404040"/>
                </a:solidFill>
                <a:latin typeface="Trebuchet MS"/>
                <a:ea typeface="DejaVu Sans"/>
              </a:rPr>
              <a:t>  var2; </a:t>
            </a:r>
            <a:r>
              <a:rPr lang="es-ES" sz="2000" b="1" i="1" strike="noStrike" spc="-1">
                <a:solidFill>
                  <a:srgbClr val="404040"/>
                </a:solidFill>
                <a:latin typeface="Trebuchet MS"/>
                <a:ea typeface="DejaVu Sans"/>
              </a:rPr>
              <a:t>double</a:t>
            </a:r>
            <a:r>
              <a:rPr lang="es-ES" sz="2000" b="0" i="1" strike="noStrike" spc="-1">
                <a:solidFill>
                  <a:srgbClr val="404040"/>
                </a:solidFill>
                <a:latin typeface="Trebuchet MS"/>
                <a:ea typeface="DejaVu Sans"/>
              </a:rPr>
              <a:t>  var3;</a:t>
            </a:r>
            <a:endParaRPr lang="es-ES" sz="2000" b="0" strike="noStrike" spc="-1">
              <a:latin typeface="Arial"/>
            </a:endParaRPr>
          </a:p>
          <a:p>
            <a:pPr marL="548640" lvl="1" indent="-178920">
              <a:lnSpc>
                <a:spcPct val="100000"/>
              </a:lnSpc>
              <a:spcBef>
                <a:spcPts val="4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Wingdings" charset="2"/>
              <a:buChar char=""/>
            </a:pPr>
            <a:r>
              <a:rPr lang="es-ES" sz="2000" b="0" strike="noStrike" spc="-1">
                <a:solidFill>
                  <a:srgbClr val="404040"/>
                </a:solidFill>
                <a:latin typeface="Trebuchet MS"/>
                <a:ea typeface="DejaVu Sans"/>
              </a:rPr>
              <a:t>Character datu tipoa: </a:t>
            </a:r>
            <a:r>
              <a:rPr lang="es-ES" sz="2000" b="1" i="1" strike="noStrike" spc="-1">
                <a:solidFill>
                  <a:srgbClr val="404040"/>
                </a:solidFill>
                <a:latin typeface="Trebuchet MS"/>
                <a:ea typeface="DejaVu Sans"/>
              </a:rPr>
              <a:t>char</a:t>
            </a:r>
            <a:r>
              <a:rPr lang="es-ES" sz="2000" b="0" i="1" strike="noStrike" spc="-1">
                <a:solidFill>
                  <a:srgbClr val="404040"/>
                </a:solidFill>
                <a:latin typeface="Trebuchet MS"/>
                <a:ea typeface="DejaVu Sans"/>
              </a:rPr>
              <a:t> var4='h';</a:t>
            </a:r>
            <a:endParaRPr lang="es-ES" sz="2000" b="0" strike="noStrike" spc="-1">
              <a:latin typeface="Arial"/>
            </a:endParaRPr>
          </a:p>
          <a:p>
            <a:pPr marL="822960" lvl="2" indent="-178920">
              <a:lnSpc>
                <a:spcPct val="100000"/>
              </a:lnSpc>
              <a:spcBef>
                <a:spcPts val="36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Wingdings" charset="2"/>
              <a:buChar char=""/>
            </a:pPr>
            <a:r>
              <a:rPr lang="es-ES" sz="1800" b="0" strike="noStrike" spc="-1">
                <a:solidFill>
                  <a:srgbClr val="404040"/>
                </a:solidFill>
                <a:latin typeface="Trebuchet MS"/>
                <a:ea typeface="DejaVu Sans"/>
              </a:rPr>
              <a:t>Karaktere tamaina 1 byte da. Karaktereen datu mota ASCII karakterez osatuta dago. Karaktere bakoitzari balio jakin bat ematen zaio.</a:t>
            </a:r>
            <a:endParaRPr lang="es-ES" sz="1800" b="0" strike="noStrike" spc="-1">
              <a:latin typeface="Arial"/>
            </a:endParaRPr>
          </a:p>
          <a:p>
            <a:pPr marL="365760" algn="just">
              <a:lnSpc>
                <a:spcPct val="100000"/>
              </a:lnSpc>
              <a:spcBef>
                <a:spcPts val="400"/>
              </a:spcBef>
              <a:spcAft>
                <a:spcPts val="300"/>
              </a:spcAft>
            </a:pPr>
            <a:r>
              <a:rPr lang="es-ES" sz="2000" b="0" strike="noStrike" spc="-1">
                <a:solidFill>
                  <a:srgbClr val="404040"/>
                </a:solidFill>
                <a:latin typeface="Trebuchet MS"/>
                <a:ea typeface="DejaVu Sans"/>
              </a:rPr>
              <a:t>  </a:t>
            </a:r>
            <a:endParaRPr lang="es-ES" sz="2000" b="0" strike="noStrike" spc="-1">
              <a:latin typeface="Arial"/>
            </a:endParaRPr>
          </a:p>
          <a:p>
            <a:pPr marL="365760" algn="just">
              <a:lnSpc>
                <a:spcPct val="100000"/>
              </a:lnSpc>
              <a:spcBef>
                <a:spcPts val="400"/>
              </a:spcBef>
              <a:spcAft>
                <a:spcPts val="300"/>
              </a:spcAft>
            </a:pPr>
            <a:r>
              <a:rPr lang="es-ES" sz="2000" b="0" i="1" strike="noStrike" spc="-1">
                <a:solidFill>
                  <a:srgbClr val="404040"/>
                </a:solidFill>
                <a:latin typeface="Trebuchet MS"/>
                <a:ea typeface="DejaVu Sans"/>
              </a:rPr>
              <a:t>For, 'a', value =97</a:t>
            </a:r>
            <a:endParaRPr lang="es-ES" sz="2000" b="0" strike="noStrike" spc="-1">
              <a:latin typeface="Arial"/>
            </a:endParaRPr>
          </a:p>
          <a:p>
            <a:pPr marL="365760" algn="just">
              <a:lnSpc>
                <a:spcPct val="100000"/>
              </a:lnSpc>
              <a:spcBef>
                <a:spcPts val="400"/>
              </a:spcBef>
              <a:spcAft>
                <a:spcPts val="300"/>
              </a:spcAft>
            </a:pPr>
            <a:r>
              <a:rPr lang="es-ES" sz="2000" b="0" i="1" strike="noStrike" spc="-1">
                <a:solidFill>
                  <a:srgbClr val="404040"/>
                </a:solidFill>
                <a:latin typeface="Trebuchet MS"/>
                <a:ea typeface="DejaVu Sans"/>
              </a:rPr>
              <a:t>For, 'b', value=98</a:t>
            </a:r>
            <a:endParaRPr lang="es-ES" sz="2000" b="0" strike="noStrike" spc="-1">
              <a:latin typeface="Arial"/>
            </a:endParaRPr>
          </a:p>
          <a:p>
            <a:pPr marL="365760" algn="just">
              <a:lnSpc>
                <a:spcPct val="100000"/>
              </a:lnSpc>
              <a:spcBef>
                <a:spcPts val="400"/>
              </a:spcBef>
              <a:spcAft>
                <a:spcPts val="300"/>
              </a:spcAft>
            </a:pPr>
            <a:r>
              <a:rPr lang="es-ES" sz="2000" b="0" i="1" strike="noStrike" spc="-1">
                <a:solidFill>
                  <a:srgbClr val="404040"/>
                </a:solidFill>
                <a:latin typeface="Trebuchet MS"/>
                <a:ea typeface="DejaVu Sans"/>
              </a:rPr>
              <a:t>For, 'A', value=65</a:t>
            </a:r>
            <a:endParaRPr lang="es-ES" sz="2000" b="0" strike="noStrike" spc="-1">
              <a:latin typeface="Arial"/>
            </a:endParaRPr>
          </a:p>
          <a:p>
            <a:pPr marL="365760" algn="just">
              <a:lnSpc>
                <a:spcPct val="100000"/>
              </a:lnSpc>
              <a:spcBef>
                <a:spcPts val="400"/>
              </a:spcBef>
              <a:spcAft>
                <a:spcPts val="300"/>
              </a:spcAft>
            </a:pPr>
            <a:r>
              <a:rPr lang="es-ES" sz="2000" b="0" i="1" strike="noStrike" spc="-1">
                <a:solidFill>
                  <a:srgbClr val="404040"/>
                </a:solidFill>
                <a:latin typeface="Trebuchet MS"/>
                <a:ea typeface="DejaVu Sans"/>
              </a:rPr>
              <a:t>For, ‘&amp;', value=33</a:t>
            </a:r>
            <a:endParaRPr lang="es-ES" sz="2000" b="0" strike="noStrike" spc="-1">
              <a:latin typeface="Arial"/>
            </a:endParaRPr>
          </a:p>
          <a:p>
            <a:pPr marL="365760" algn="just">
              <a:lnSpc>
                <a:spcPct val="100000"/>
              </a:lnSpc>
              <a:spcBef>
                <a:spcPts val="400"/>
              </a:spcBef>
              <a:spcAft>
                <a:spcPts val="300"/>
              </a:spcAft>
            </a:pPr>
            <a:r>
              <a:rPr lang="es-ES" sz="2000" b="0" i="1" strike="noStrike" spc="-1">
                <a:solidFill>
                  <a:srgbClr val="404040"/>
                </a:solidFill>
                <a:latin typeface="Trebuchet MS"/>
                <a:ea typeface="DejaVu Sans"/>
              </a:rPr>
              <a:t>For, '2', value=49</a:t>
            </a:r>
            <a:endParaRPr lang="es-ES" sz="2000" b="0" strike="noStrike" spc="-1">
              <a:latin typeface="Arial"/>
            </a:endParaRPr>
          </a:p>
          <a:p>
            <a:pPr marL="365760" algn="just">
              <a:lnSpc>
                <a:spcPct val="100000"/>
              </a:lnSpc>
              <a:spcBef>
                <a:spcPts val="400"/>
              </a:spcBef>
              <a:spcAft>
                <a:spcPts val="300"/>
              </a:spcAft>
            </a:pPr>
            <a:endParaRPr lang="es-ES" sz="2000" b="0" strike="noStrike" spc="-1">
              <a:latin typeface="Arial"/>
            </a:endParaRPr>
          </a:p>
          <a:p>
            <a:pPr marL="365760" algn="just">
              <a:lnSpc>
                <a:spcPct val="100000"/>
              </a:lnSpc>
              <a:spcBef>
                <a:spcPts val="400"/>
              </a:spcBef>
              <a:spcAft>
                <a:spcPts val="300"/>
              </a:spcAft>
            </a:pPr>
            <a:r>
              <a:rPr lang="es-ES" sz="2000" b="0" strike="noStrike" spc="-1">
                <a:solidFill>
                  <a:srgbClr val="404040"/>
                </a:solidFill>
                <a:latin typeface="Trebuchet MS"/>
                <a:ea typeface="DejaVu Sans"/>
              </a:rPr>
              <a:t>Hemen duzue C hizkuntzan dauden ASCII karaktere guztien zerrenda.</a:t>
            </a:r>
            <a:endParaRPr lang="es-ES" sz="2000" b="0" strike="noStrike" spc="-1">
              <a:latin typeface="Arial"/>
            </a:endParaRPr>
          </a:p>
          <a:p>
            <a:pPr marL="365760">
              <a:lnSpc>
                <a:spcPct val="100000"/>
              </a:lnSpc>
            </a:pPr>
            <a:r>
              <a:rPr lang="es-ES" sz="2000" b="0" u="sng" strike="noStrike" spc="-1">
                <a:solidFill>
                  <a:srgbClr val="404040"/>
                </a:solidFill>
                <a:uFillTx/>
                <a:latin typeface="Trebuchet MS"/>
                <a:ea typeface="DejaVu Sans"/>
              </a:rPr>
              <a:t>https://www.codigosascii.com/</a:t>
            </a:r>
            <a:endParaRPr lang="es-ES" sz="2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1475640" y="404640"/>
            <a:ext cx="6980760" cy="1139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ES" sz="3200" b="1" strike="noStrike" spc="-1">
                <a:solidFill>
                  <a:srgbClr val="821A08"/>
                </a:solidFill>
                <a:latin typeface="Trebuchet MS"/>
                <a:ea typeface="DejaVu Sans"/>
              </a:rPr>
              <a:t>C programazioa:</a:t>
            </a:r>
            <a:br/>
            <a:r>
              <a:rPr lang="es-ES" sz="3200" b="1" strike="noStrike" spc="-1">
                <a:solidFill>
                  <a:srgbClr val="821A08"/>
                </a:solidFill>
                <a:latin typeface="Trebuchet MS"/>
                <a:ea typeface="DejaVu Sans"/>
              </a:rPr>
              <a:t>Datu motak: String</a:t>
            </a:r>
            <a:endParaRPr lang="es-ES" sz="3200" b="0" strike="noStrike" spc="-1">
              <a:latin typeface="Arial"/>
            </a:endParaRPr>
          </a:p>
        </p:txBody>
      </p:sp>
      <p:sp>
        <p:nvSpPr>
          <p:cNvPr id="159" name="CustomShape 2"/>
          <p:cNvSpPr/>
          <p:nvPr/>
        </p:nvSpPr>
        <p:spPr>
          <a:xfrm>
            <a:off x="1115640" y="2205000"/>
            <a:ext cx="6396840" cy="3470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548640" lvl="1" indent="-178920">
              <a:lnSpc>
                <a:spcPct val="100000"/>
              </a:lnSpc>
              <a:spcBef>
                <a:spcPts val="4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Wingdings" charset="2"/>
              <a:buChar char=""/>
            </a:pPr>
            <a:r>
              <a:rPr lang="es-ES" sz="2000" b="0" strike="noStrike" spc="-1">
                <a:solidFill>
                  <a:srgbClr val="404040"/>
                </a:solidFill>
                <a:latin typeface="Trebuchet MS"/>
                <a:ea typeface="DejaVu Sans"/>
              </a:rPr>
              <a:t>Karaktere kateak edo Stringak:</a:t>
            </a:r>
            <a:endParaRPr lang="es-ES" sz="2000" b="0" strike="noStrike" spc="-1">
              <a:latin typeface="Arial"/>
            </a:endParaRPr>
          </a:p>
          <a:p>
            <a:pPr marL="365760" algn="just">
              <a:lnSpc>
                <a:spcPct val="100000"/>
              </a:lnSpc>
              <a:spcBef>
                <a:spcPts val="400"/>
              </a:spcBef>
              <a:spcAft>
                <a:spcPts val="300"/>
              </a:spcAft>
            </a:pPr>
            <a:r>
              <a:rPr lang="es-ES" sz="2000" b="0" strike="noStrike" spc="-1">
                <a:solidFill>
                  <a:srgbClr val="404040"/>
                </a:solidFill>
                <a:latin typeface="Trebuchet MS"/>
                <a:ea typeface="DejaVu Sans"/>
              </a:rPr>
              <a:t>  </a:t>
            </a:r>
            <a:r>
              <a:rPr lang="es-ES" sz="2000" b="0" i="1" strike="noStrike" spc="-1">
                <a:solidFill>
                  <a:srgbClr val="404040"/>
                </a:solidFill>
                <a:latin typeface="Trebuchet MS"/>
                <a:ea typeface="DejaVu Sans"/>
              </a:rPr>
              <a:t>#include &lt;string.h&gt;</a:t>
            </a:r>
            <a:endParaRPr lang="es-ES" sz="2000" b="0" strike="noStrike" spc="-1">
              <a:latin typeface="Arial"/>
            </a:endParaRPr>
          </a:p>
          <a:p>
            <a:pPr marL="365760" algn="just">
              <a:lnSpc>
                <a:spcPct val="100000"/>
              </a:lnSpc>
              <a:spcBef>
                <a:spcPts val="400"/>
              </a:spcBef>
              <a:spcAft>
                <a:spcPts val="300"/>
              </a:spcAft>
            </a:pPr>
            <a:endParaRPr lang="es-ES" sz="2000" b="0" strike="noStrike" spc="-1">
              <a:latin typeface="Arial"/>
            </a:endParaRPr>
          </a:p>
          <a:p>
            <a:pPr marL="365760" indent="-216000" algn="just">
              <a:lnSpc>
                <a:spcPct val="100000"/>
              </a:lnSpc>
              <a:spcBef>
                <a:spcPts val="400"/>
              </a:spcBef>
              <a:spcAft>
                <a:spcPts val="300"/>
              </a:spcAft>
              <a:buClr>
                <a:srgbClr val="404040"/>
              </a:buClr>
              <a:buFont typeface="Wingdings" charset="2"/>
              <a:buChar char=""/>
            </a:pPr>
            <a:r>
              <a:rPr lang="es-ES" sz="2000" b="0" i="1" strike="noStrike" spc="-1">
                <a:solidFill>
                  <a:srgbClr val="404040"/>
                </a:solidFill>
                <a:latin typeface="Trebuchet MS"/>
                <a:ea typeface="DejaVu Sans"/>
              </a:rPr>
              <a:t>Deklarazioa: </a:t>
            </a:r>
            <a:endParaRPr lang="es-ES" sz="2000" b="0" strike="noStrike" spc="-1">
              <a:latin typeface="Arial"/>
            </a:endParaRPr>
          </a:p>
          <a:p>
            <a:pPr marL="365760" indent="-216000" algn="just">
              <a:lnSpc>
                <a:spcPct val="100000"/>
              </a:lnSpc>
              <a:spcBef>
                <a:spcPts val="400"/>
              </a:spcBef>
              <a:spcAft>
                <a:spcPts val="300"/>
              </a:spcAft>
              <a:buClr>
                <a:srgbClr val="404040"/>
              </a:buClr>
              <a:buFont typeface="Wingdings" charset="2"/>
              <a:buChar char=""/>
            </a:pPr>
            <a:r>
              <a:rPr lang="es-ES" sz="2000" b="0" i="1" strike="noStrike" spc="-1">
                <a:solidFill>
                  <a:srgbClr val="404040"/>
                </a:solidFill>
                <a:latin typeface="Trebuchet MS"/>
                <a:ea typeface="DejaVu Sans"/>
              </a:rPr>
              <a:t>char texto[20];</a:t>
            </a:r>
            <a:endParaRPr lang="es-ES" sz="20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00"/>
              </a:spcBef>
              <a:spcAft>
                <a:spcPts val="300"/>
              </a:spcAft>
            </a:pPr>
            <a:endParaRPr lang="es-ES" sz="2000" b="0" strike="noStrike" spc="-1">
              <a:latin typeface="Arial"/>
            </a:endParaRPr>
          </a:p>
          <a:p>
            <a:pPr marL="365760" indent="-216000" algn="just">
              <a:lnSpc>
                <a:spcPct val="100000"/>
              </a:lnSpc>
              <a:spcBef>
                <a:spcPts val="400"/>
              </a:spcBef>
              <a:spcAft>
                <a:spcPts val="300"/>
              </a:spcAft>
              <a:buClr>
                <a:srgbClr val="404040"/>
              </a:buClr>
              <a:buFont typeface="Wingdings" charset="2"/>
              <a:buChar char=""/>
            </a:pPr>
            <a:r>
              <a:rPr lang="es-ES" sz="2000" b="0" i="1" strike="noStrike" spc="-1">
                <a:solidFill>
                  <a:srgbClr val="404040"/>
                </a:solidFill>
                <a:latin typeface="Trebuchet MS"/>
                <a:ea typeface="DejaVu Sans"/>
              </a:rPr>
              <a:t>Parametro gisa: </a:t>
            </a:r>
            <a:endParaRPr lang="es-ES" sz="2000" b="0" strike="noStrike" spc="-1">
              <a:latin typeface="Arial"/>
            </a:endParaRPr>
          </a:p>
          <a:p>
            <a:pPr marL="365760" indent="-216000" algn="just">
              <a:lnSpc>
                <a:spcPct val="100000"/>
              </a:lnSpc>
              <a:spcBef>
                <a:spcPts val="400"/>
              </a:spcBef>
              <a:spcAft>
                <a:spcPts val="300"/>
              </a:spcAft>
              <a:buClr>
                <a:srgbClr val="404040"/>
              </a:buClr>
              <a:buFont typeface="Wingdings" charset="2"/>
              <a:buChar char=""/>
            </a:pPr>
            <a:r>
              <a:rPr lang="es-ES" sz="2000" b="0" i="1" strike="noStrike" spc="-1">
                <a:solidFill>
                  <a:srgbClr val="404040"/>
                </a:solidFill>
                <a:latin typeface="Trebuchet MS"/>
                <a:ea typeface="DejaVu Sans"/>
              </a:rPr>
              <a:t> (char* cadena)</a:t>
            </a:r>
            <a:endParaRPr lang="es-ES" sz="20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00"/>
              </a:spcBef>
              <a:spcAft>
                <a:spcPts val="300"/>
              </a:spcAft>
            </a:pPr>
            <a:endParaRPr lang="es-ES" sz="2000" b="0" strike="noStrike" spc="-1">
              <a:latin typeface="Arial"/>
            </a:endParaRPr>
          </a:p>
          <a:p>
            <a:pPr marL="365760" indent="-216000" algn="just">
              <a:lnSpc>
                <a:spcPct val="100000"/>
              </a:lnSpc>
              <a:spcBef>
                <a:spcPts val="400"/>
              </a:spcBef>
              <a:spcAft>
                <a:spcPts val="300"/>
              </a:spcAft>
              <a:buClr>
                <a:srgbClr val="404040"/>
              </a:buClr>
              <a:buFont typeface="Wingdings" charset="2"/>
              <a:buChar char=""/>
            </a:pPr>
            <a:r>
              <a:rPr lang="es-ES" sz="2000" b="0" i="1" strike="noStrike" spc="-1">
                <a:solidFill>
                  <a:srgbClr val="404040"/>
                </a:solidFill>
                <a:latin typeface="Trebuchet MS"/>
                <a:ea typeface="DejaVu Sans"/>
              </a:rPr>
              <a:t>%s tipoa</a:t>
            </a:r>
            <a:endParaRPr lang="es-ES" sz="2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1475640" y="404640"/>
            <a:ext cx="6980760" cy="1139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ES" sz="3200" b="1" strike="noStrike" spc="-1">
                <a:solidFill>
                  <a:srgbClr val="821A08"/>
                </a:solidFill>
                <a:latin typeface="Trebuchet MS"/>
                <a:ea typeface="DejaVu Sans"/>
              </a:rPr>
              <a:t>C programazioa:</a:t>
            </a:r>
            <a:br/>
            <a:r>
              <a:rPr lang="es-ES" sz="3200" b="1" strike="noStrike" spc="-1">
                <a:solidFill>
                  <a:srgbClr val="821A08"/>
                </a:solidFill>
                <a:latin typeface="Trebuchet MS"/>
                <a:ea typeface="DejaVu Sans"/>
              </a:rPr>
              <a:t>Datu motak: String</a:t>
            </a:r>
            <a:endParaRPr lang="es-ES" sz="3200" b="0" strike="noStrike" spc="-1">
              <a:latin typeface="Arial"/>
            </a:endParaRPr>
          </a:p>
        </p:txBody>
      </p:sp>
      <p:sp>
        <p:nvSpPr>
          <p:cNvPr id="161" name="CustomShape 2"/>
          <p:cNvSpPr/>
          <p:nvPr/>
        </p:nvSpPr>
        <p:spPr>
          <a:xfrm>
            <a:off x="1115640" y="2205000"/>
            <a:ext cx="6396840" cy="3470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548640" lvl="1" indent="-178920">
              <a:lnSpc>
                <a:spcPct val="100000"/>
              </a:lnSpc>
              <a:spcBef>
                <a:spcPts val="4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Wingdings" charset="2"/>
              <a:buChar char=""/>
            </a:pPr>
            <a:r>
              <a:rPr lang="es-ES" sz="2000" b="0" strike="noStrike" spc="-1">
                <a:solidFill>
                  <a:srgbClr val="404040"/>
                </a:solidFill>
                <a:latin typeface="Trebuchet MS"/>
                <a:ea typeface="DejaVu Sans"/>
              </a:rPr>
              <a:t>Funtzio erabilienak:</a:t>
            </a:r>
            <a:endParaRPr lang="es-ES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300"/>
              </a:spcAft>
            </a:pPr>
            <a:endParaRPr lang="es-ES" sz="2000" b="0" strike="noStrike" spc="-1">
              <a:latin typeface="Arial"/>
            </a:endParaRPr>
          </a:p>
          <a:p>
            <a:pPr marL="648000" lvl="2" indent="-215640">
              <a:lnSpc>
                <a:spcPct val="100000"/>
              </a:lnSpc>
              <a:spcBef>
                <a:spcPts val="400"/>
              </a:spcBef>
              <a:spcAft>
                <a:spcPts val="30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u="sng" strike="noStrike" spc="-1">
                <a:solidFill>
                  <a:srgbClr val="404040"/>
                </a:solidFill>
                <a:uFillTx/>
                <a:latin typeface="Trebuchet MS"/>
                <a:ea typeface="DejaVu Sans"/>
              </a:rPr>
              <a:t>Strlen</a:t>
            </a:r>
            <a:r>
              <a:rPr lang="es-ES" sz="2000" b="0" strike="noStrike" spc="-1">
                <a:solidFill>
                  <a:srgbClr val="404040"/>
                </a:solidFill>
                <a:latin typeface="Trebuchet MS"/>
                <a:ea typeface="DejaVu Sans"/>
              </a:rPr>
              <a:t>: Katearen karaktere kopurua bueltatzen du. </a:t>
            </a:r>
            <a:r>
              <a:rPr lang="es-ES" sz="1400" b="0" strike="noStrike" spc="-1">
                <a:solidFill>
                  <a:srgbClr val="404040"/>
                </a:solidFill>
                <a:latin typeface="Arial Narrow"/>
                <a:ea typeface="DejaVu Sans"/>
              </a:rPr>
              <a:t>longitud = strlen(texto);</a:t>
            </a:r>
            <a:endParaRPr lang="es-ES" sz="1400" b="0" strike="noStrike" spc="-1">
              <a:latin typeface="Arial"/>
            </a:endParaRPr>
          </a:p>
          <a:p>
            <a:pPr marL="648000" lvl="2" indent="-215640">
              <a:lnSpc>
                <a:spcPct val="100000"/>
              </a:lnSpc>
              <a:spcBef>
                <a:spcPts val="400"/>
              </a:spcBef>
              <a:spcAft>
                <a:spcPts val="30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404040"/>
                </a:solidFill>
                <a:latin typeface="Trebuchet MS"/>
                <a:ea typeface="DejaVu Sans"/>
              </a:rPr>
              <a:t>	</a:t>
            </a:r>
            <a:endParaRPr lang="es-ES" sz="2000" b="0" strike="noStrike" spc="-1">
              <a:latin typeface="Arial"/>
            </a:endParaRPr>
          </a:p>
          <a:p>
            <a:pPr marL="648000" lvl="2" indent="-215640">
              <a:lnSpc>
                <a:spcPct val="100000"/>
              </a:lnSpc>
              <a:spcBef>
                <a:spcPts val="400"/>
              </a:spcBef>
              <a:spcAft>
                <a:spcPts val="30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u="sng" strike="noStrike" spc="-1">
                <a:solidFill>
                  <a:srgbClr val="404040"/>
                </a:solidFill>
                <a:uFillTx/>
                <a:latin typeface="Trebuchet MS"/>
                <a:ea typeface="DejaVu Sans"/>
              </a:rPr>
              <a:t>Strcpy</a:t>
            </a:r>
            <a:r>
              <a:rPr lang="es-ES" sz="2000" b="0" strike="noStrike" spc="-1">
                <a:solidFill>
                  <a:srgbClr val="404040"/>
                </a:solidFill>
                <a:latin typeface="Trebuchet MS"/>
                <a:ea typeface="DejaVu Sans"/>
              </a:rPr>
              <a:t>: 2. kate bat lehen kate batean kopiatzen du.</a:t>
            </a:r>
            <a:endParaRPr lang="es-ES" sz="2000" b="0" strike="noStrike" spc="-1">
              <a:latin typeface="Arial"/>
            </a:endParaRPr>
          </a:p>
          <a:p>
            <a:pPr marL="1584000">
              <a:lnSpc>
                <a:spcPct val="100000"/>
              </a:lnSpc>
              <a:spcBef>
                <a:spcPts val="283"/>
              </a:spcBef>
              <a:spcAft>
                <a:spcPts val="312"/>
              </a:spcAft>
            </a:pPr>
            <a:r>
              <a:rPr lang="es-ES" sz="1400" b="0" strike="noStrike" spc="-1">
                <a:solidFill>
                  <a:srgbClr val="404040"/>
                </a:solidFill>
                <a:latin typeface="Arial Narrow"/>
                <a:ea typeface="DejaVu Sans"/>
              </a:rPr>
              <a:t>#include &lt;stdio.h&gt;</a:t>
            </a:r>
            <a:endParaRPr lang="es-ES" sz="1400" b="0" strike="noStrike" spc="-1">
              <a:latin typeface="Arial"/>
            </a:endParaRPr>
          </a:p>
          <a:p>
            <a:pPr marL="1584000">
              <a:lnSpc>
                <a:spcPct val="100000"/>
              </a:lnSpc>
              <a:spcBef>
                <a:spcPts val="283"/>
              </a:spcBef>
              <a:spcAft>
                <a:spcPts val="312"/>
              </a:spcAft>
            </a:pPr>
            <a:r>
              <a:rPr lang="es-ES" sz="1400" b="0" strike="noStrike" spc="-1">
                <a:solidFill>
                  <a:srgbClr val="404040"/>
                </a:solidFill>
                <a:latin typeface="Arial Narrow"/>
                <a:ea typeface="DejaVu Sans"/>
              </a:rPr>
              <a:t>#include &lt;string.h&gt;</a:t>
            </a:r>
            <a:endParaRPr lang="es-ES" sz="1400" b="0" strike="noStrike" spc="-1">
              <a:latin typeface="Arial"/>
            </a:endParaRPr>
          </a:p>
          <a:p>
            <a:pPr marL="1584000">
              <a:lnSpc>
                <a:spcPct val="100000"/>
              </a:lnSpc>
              <a:spcBef>
                <a:spcPts val="283"/>
              </a:spcBef>
              <a:spcAft>
                <a:spcPts val="312"/>
              </a:spcAft>
            </a:pPr>
            <a:endParaRPr lang="es-ES" sz="1400" b="0" strike="noStrike" spc="-1">
              <a:latin typeface="Arial"/>
            </a:endParaRPr>
          </a:p>
          <a:p>
            <a:pPr marL="1584000">
              <a:lnSpc>
                <a:spcPct val="100000"/>
              </a:lnSpc>
              <a:spcBef>
                <a:spcPts val="283"/>
              </a:spcBef>
              <a:spcAft>
                <a:spcPts val="312"/>
              </a:spcAft>
            </a:pPr>
            <a:r>
              <a:rPr lang="es-ES" sz="1400" b="0" strike="noStrike" spc="-1">
                <a:solidFill>
                  <a:srgbClr val="404040"/>
                </a:solidFill>
                <a:latin typeface="Arial Narrow"/>
                <a:ea typeface="DejaVu Sans"/>
              </a:rPr>
              <a:t>main()</a:t>
            </a:r>
            <a:endParaRPr lang="es-ES" sz="1400" b="0" strike="noStrike" spc="-1">
              <a:latin typeface="Arial"/>
            </a:endParaRPr>
          </a:p>
          <a:p>
            <a:pPr marL="1584000">
              <a:lnSpc>
                <a:spcPct val="100000"/>
              </a:lnSpc>
              <a:spcBef>
                <a:spcPts val="283"/>
              </a:spcBef>
              <a:spcAft>
                <a:spcPts val="312"/>
              </a:spcAft>
            </a:pPr>
            <a:r>
              <a:rPr lang="es-ES" sz="1400" b="0" strike="noStrike" spc="-1">
                <a:solidFill>
                  <a:srgbClr val="404040"/>
                </a:solidFill>
                <a:latin typeface="Arial Narrow"/>
                <a:ea typeface="DejaVu Sans"/>
              </a:rPr>
              <a:t>{</a:t>
            </a:r>
            <a:endParaRPr lang="es-ES" sz="1400" b="0" strike="noStrike" spc="-1">
              <a:latin typeface="Arial"/>
            </a:endParaRPr>
          </a:p>
          <a:p>
            <a:pPr marL="1584000">
              <a:lnSpc>
                <a:spcPct val="100000"/>
              </a:lnSpc>
              <a:spcBef>
                <a:spcPts val="283"/>
              </a:spcBef>
              <a:spcAft>
                <a:spcPts val="312"/>
              </a:spcAft>
            </a:pPr>
            <a:r>
              <a:rPr lang="es-ES" sz="1400" b="0" strike="noStrike" spc="-1">
                <a:solidFill>
                  <a:srgbClr val="404040"/>
                </a:solidFill>
                <a:latin typeface="Arial Narrow"/>
                <a:ea typeface="DejaVu Sans"/>
              </a:rPr>
              <a:t>	char texto[] = "Éste es un curso de C.";</a:t>
            </a:r>
            <a:endParaRPr lang="es-ES" sz="1400" b="0" strike="noStrike" spc="-1">
              <a:latin typeface="Arial"/>
            </a:endParaRPr>
          </a:p>
          <a:p>
            <a:pPr marL="1584000">
              <a:lnSpc>
                <a:spcPct val="100000"/>
              </a:lnSpc>
              <a:spcBef>
                <a:spcPts val="283"/>
              </a:spcBef>
              <a:spcAft>
                <a:spcPts val="312"/>
              </a:spcAft>
            </a:pPr>
            <a:r>
              <a:rPr lang="es-ES" sz="1400" b="0" strike="noStrike" spc="-1">
                <a:solidFill>
                  <a:srgbClr val="404040"/>
                </a:solidFill>
                <a:latin typeface="Arial Narrow"/>
                <a:ea typeface="DejaVu Sans"/>
              </a:rPr>
              <a:t>	char destino[50];</a:t>
            </a:r>
            <a:endParaRPr lang="es-ES" sz="1400" b="0" strike="noStrike" spc="-1">
              <a:latin typeface="Arial"/>
            </a:endParaRPr>
          </a:p>
          <a:p>
            <a:pPr marL="1584000">
              <a:lnSpc>
                <a:spcPct val="100000"/>
              </a:lnSpc>
              <a:spcBef>
                <a:spcPts val="283"/>
              </a:spcBef>
              <a:spcAft>
                <a:spcPts val="312"/>
              </a:spcAft>
            </a:pPr>
            <a:endParaRPr lang="es-ES" sz="1400" b="0" strike="noStrike" spc="-1">
              <a:latin typeface="Arial"/>
            </a:endParaRPr>
          </a:p>
          <a:p>
            <a:pPr marL="1584000">
              <a:lnSpc>
                <a:spcPct val="100000"/>
              </a:lnSpc>
              <a:spcBef>
                <a:spcPts val="283"/>
              </a:spcBef>
              <a:spcAft>
                <a:spcPts val="312"/>
              </a:spcAft>
            </a:pPr>
            <a:r>
              <a:rPr lang="es-ES" sz="1400" b="0" strike="noStrike" spc="-1">
                <a:solidFill>
                  <a:srgbClr val="404040"/>
                </a:solidFill>
                <a:latin typeface="Arial Narrow"/>
                <a:ea typeface="DejaVu Sans"/>
              </a:rPr>
              <a:t>	strcpy( destino, texto );</a:t>
            </a:r>
            <a:endParaRPr lang="es-ES" sz="1400" b="0" strike="noStrike" spc="-1">
              <a:latin typeface="Arial"/>
            </a:endParaRPr>
          </a:p>
          <a:p>
            <a:pPr marL="1584000">
              <a:lnSpc>
                <a:spcPct val="100000"/>
              </a:lnSpc>
              <a:spcBef>
                <a:spcPts val="283"/>
              </a:spcBef>
              <a:spcAft>
                <a:spcPts val="312"/>
              </a:spcAft>
            </a:pPr>
            <a:r>
              <a:rPr lang="es-ES" sz="1400" b="0" strike="noStrike" spc="-1">
                <a:solidFill>
                  <a:srgbClr val="404040"/>
                </a:solidFill>
                <a:latin typeface="Arial Narrow"/>
                <a:ea typeface="DejaVu Sans"/>
              </a:rPr>
              <a:t>	printf( "Valor final: %s\n", destino );</a:t>
            </a:r>
            <a:endParaRPr lang="es-ES" sz="1400" b="0" strike="noStrike" spc="-1">
              <a:latin typeface="Arial"/>
            </a:endParaRPr>
          </a:p>
          <a:p>
            <a:pPr marL="1584000">
              <a:lnSpc>
                <a:spcPct val="100000"/>
              </a:lnSpc>
              <a:spcBef>
                <a:spcPts val="283"/>
              </a:spcBef>
              <a:spcAft>
                <a:spcPts val="312"/>
              </a:spcAft>
            </a:pPr>
            <a:r>
              <a:rPr lang="es-ES" sz="1400" b="0" strike="noStrike" spc="-1">
                <a:solidFill>
                  <a:srgbClr val="404040"/>
                </a:solidFill>
                <a:latin typeface="Arial Narrow"/>
                <a:ea typeface="DejaVu Sans"/>
              </a:rPr>
              <a:t>}</a:t>
            </a:r>
            <a:endParaRPr lang="es-ES" sz="1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1475640" y="404640"/>
            <a:ext cx="6980760" cy="1139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ES" sz="3200" b="1" strike="noStrike" spc="-1">
                <a:solidFill>
                  <a:srgbClr val="821A08"/>
                </a:solidFill>
                <a:latin typeface="Trebuchet MS"/>
                <a:ea typeface="DejaVu Sans"/>
              </a:rPr>
              <a:t>C programazioa:</a:t>
            </a:r>
            <a:br/>
            <a:r>
              <a:rPr lang="es-ES" sz="3200" b="1" strike="noStrike" spc="-1">
                <a:solidFill>
                  <a:srgbClr val="821A08"/>
                </a:solidFill>
                <a:latin typeface="Trebuchet MS"/>
                <a:ea typeface="DejaVu Sans"/>
              </a:rPr>
              <a:t>Datu motak: String</a:t>
            </a:r>
            <a:endParaRPr lang="es-ES" sz="3200" b="0" strike="noStrike" spc="-1">
              <a:latin typeface="Arial"/>
            </a:endParaRPr>
          </a:p>
        </p:txBody>
      </p:sp>
      <p:sp>
        <p:nvSpPr>
          <p:cNvPr id="163" name="CustomShape 2"/>
          <p:cNvSpPr/>
          <p:nvPr/>
        </p:nvSpPr>
        <p:spPr>
          <a:xfrm>
            <a:off x="1115640" y="2205000"/>
            <a:ext cx="6396840" cy="3470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548640" lvl="1" indent="-178920">
              <a:lnSpc>
                <a:spcPct val="100000"/>
              </a:lnSpc>
              <a:spcBef>
                <a:spcPts val="4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Wingdings" charset="2"/>
              <a:buChar char=""/>
            </a:pPr>
            <a:r>
              <a:rPr lang="es-ES" sz="2000" b="0" strike="noStrike" spc="-1">
                <a:solidFill>
                  <a:srgbClr val="404040"/>
                </a:solidFill>
                <a:latin typeface="Trebuchet MS"/>
                <a:ea typeface="DejaVu Sans"/>
              </a:rPr>
              <a:t>Funtzio erabilienak:</a:t>
            </a:r>
            <a:endParaRPr lang="es-ES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300"/>
              </a:spcAft>
            </a:pPr>
            <a:endParaRPr lang="es-ES" sz="2000" b="0" strike="noStrike" spc="-1">
              <a:latin typeface="Arial"/>
            </a:endParaRPr>
          </a:p>
          <a:p>
            <a:pPr marL="648000" lvl="2" indent="-215640">
              <a:lnSpc>
                <a:spcPct val="100000"/>
              </a:lnSpc>
              <a:spcBef>
                <a:spcPts val="400"/>
              </a:spcBef>
              <a:spcAft>
                <a:spcPts val="30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u="sng" strike="noStrike" spc="-1">
                <a:solidFill>
                  <a:srgbClr val="404040"/>
                </a:solidFill>
                <a:uFillTx/>
                <a:latin typeface="Trebuchet MS"/>
                <a:ea typeface="DejaVu Sans"/>
              </a:rPr>
              <a:t>Strcat</a:t>
            </a:r>
            <a:r>
              <a:rPr lang="es-ES" sz="2000" b="0" strike="noStrike" spc="-1">
                <a:solidFill>
                  <a:srgbClr val="404040"/>
                </a:solidFill>
                <a:latin typeface="Trebuchet MS"/>
                <a:ea typeface="DejaVu Sans"/>
              </a:rPr>
              <a:t>: Bigarren kate bat lehenaren ostean lotzen du. </a:t>
            </a:r>
            <a:endParaRPr lang="es-ES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300"/>
              </a:spcAft>
            </a:pPr>
            <a:endParaRPr lang="es-ES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300"/>
              </a:spcAft>
            </a:pPr>
            <a:r>
              <a:rPr lang="es-ES" sz="2000" b="0" i="1" strike="noStrike" spc="-1">
                <a:solidFill>
                  <a:srgbClr val="404040"/>
                </a:solidFill>
                <a:latin typeface="Trebuchet MS"/>
                <a:ea typeface="DejaVu Sans"/>
              </a:rPr>
              <a:t>#include &lt;stdio.h&gt;</a:t>
            </a:r>
            <a:endParaRPr lang="es-ES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300"/>
              </a:spcAft>
            </a:pPr>
            <a:r>
              <a:rPr lang="es-ES" sz="2000" b="0" i="1" strike="noStrike" spc="-1">
                <a:solidFill>
                  <a:srgbClr val="404040"/>
                </a:solidFill>
                <a:latin typeface="Trebuchet MS"/>
                <a:ea typeface="DejaVu Sans"/>
              </a:rPr>
              <a:t>#include &lt;string.h&gt;</a:t>
            </a:r>
            <a:endParaRPr lang="es-ES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300"/>
              </a:spcAft>
            </a:pPr>
            <a:endParaRPr lang="es-ES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300"/>
              </a:spcAft>
            </a:pPr>
            <a:r>
              <a:rPr lang="es-ES" sz="2000" b="0" i="1" strike="noStrike" spc="-1">
                <a:solidFill>
                  <a:srgbClr val="404040"/>
                </a:solidFill>
                <a:latin typeface="Trebuchet MS"/>
                <a:ea typeface="DejaVu Sans"/>
              </a:rPr>
              <a:t>main()</a:t>
            </a:r>
            <a:endParaRPr lang="es-ES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300"/>
              </a:spcAft>
            </a:pPr>
            <a:r>
              <a:rPr lang="es-ES" sz="2000" b="0" i="1" strike="noStrike" spc="-1">
                <a:solidFill>
                  <a:srgbClr val="404040"/>
                </a:solidFill>
                <a:latin typeface="Trebuchet MS"/>
                <a:ea typeface="DejaVu Sans"/>
              </a:rPr>
              <a:t>{</a:t>
            </a:r>
            <a:endParaRPr lang="es-ES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300"/>
              </a:spcAft>
            </a:pPr>
            <a:r>
              <a:rPr lang="es-ES" sz="2000" b="0" i="1" strike="noStrike" spc="-1">
                <a:solidFill>
                  <a:srgbClr val="404040"/>
                </a:solidFill>
                <a:latin typeface="Trebuchet MS"/>
                <a:ea typeface="DejaVu Sans"/>
              </a:rPr>
              <a:t>	char nombre_completo[50];</a:t>
            </a:r>
            <a:endParaRPr lang="es-ES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300"/>
              </a:spcAft>
            </a:pPr>
            <a:r>
              <a:rPr lang="es-ES" sz="2000" b="0" i="1" strike="noStrike" spc="-1">
                <a:solidFill>
                  <a:srgbClr val="404040"/>
                </a:solidFill>
                <a:latin typeface="Trebuchet MS"/>
                <a:ea typeface="DejaVu Sans"/>
              </a:rPr>
              <a:t>	char nombre[]="Gandalf";</a:t>
            </a:r>
            <a:endParaRPr lang="es-ES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300"/>
              </a:spcAft>
            </a:pPr>
            <a:r>
              <a:rPr lang="es-ES" sz="2000" b="0" i="1" strike="noStrike" spc="-1">
                <a:solidFill>
                  <a:srgbClr val="404040"/>
                </a:solidFill>
                <a:latin typeface="Trebuchet MS"/>
                <a:ea typeface="DejaVu Sans"/>
              </a:rPr>
              <a:t>	char apellido[]="el Gris";</a:t>
            </a:r>
            <a:endParaRPr lang="es-ES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300"/>
              </a:spcAft>
            </a:pPr>
            <a:endParaRPr lang="es-ES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300"/>
              </a:spcAft>
            </a:pPr>
            <a:r>
              <a:rPr lang="es-ES" sz="2000" b="0" i="1" strike="noStrike" spc="-1">
                <a:solidFill>
                  <a:srgbClr val="404040"/>
                </a:solidFill>
                <a:latin typeface="Trebuchet MS"/>
                <a:ea typeface="DejaVu Sans"/>
              </a:rPr>
              <a:t>	strcpy( nombre_completo, nombre );</a:t>
            </a:r>
            <a:endParaRPr lang="es-ES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300"/>
              </a:spcAft>
            </a:pPr>
            <a:r>
              <a:rPr lang="es-ES" sz="2000" b="0" i="1" strike="noStrike" spc="-1">
                <a:solidFill>
                  <a:srgbClr val="404040"/>
                </a:solidFill>
                <a:latin typeface="Trebuchet MS"/>
                <a:ea typeface="DejaVu Sans"/>
              </a:rPr>
              <a:t>	strcat( nombre_completo, " " );</a:t>
            </a:r>
            <a:endParaRPr lang="es-ES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300"/>
              </a:spcAft>
            </a:pPr>
            <a:r>
              <a:rPr lang="es-ES" sz="2000" b="0" i="1" strike="noStrike" spc="-1">
                <a:solidFill>
                  <a:srgbClr val="404040"/>
                </a:solidFill>
                <a:latin typeface="Trebuchet MS"/>
                <a:ea typeface="DejaVu Sans"/>
              </a:rPr>
              <a:t>	strcat( nombre_completo, apellido );</a:t>
            </a:r>
            <a:endParaRPr lang="es-ES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300"/>
              </a:spcAft>
            </a:pPr>
            <a:r>
              <a:rPr lang="es-ES" sz="2000" b="0" i="1" strike="noStrike" spc="-1">
                <a:solidFill>
                  <a:srgbClr val="404040"/>
                </a:solidFill>
                <a:latin typeface="Trebuchet MS"/>
                <a:ea typeface="DejaVu Sans"/>
              </a:rPr>
              <a:t>	printf( "El nombre completo es: %s.\n", nombre_completo );</a:t>
            </a:r>
            <a:endParaRPr lang="es-ES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300"/>
              </a:spcAft>
            </a:pPr>
            <a:r>
              <a:rPr lang="es-ES" sz="2000" b="0" i="1" strike="noStrike" spc="-1">
                <a:solidFill>
                  <a:srgbClr val="404040"/>
                </a:solidFill>
                <a:latin typeface="Trebuchet MS"/>
                <a:ea typeface="DejaVu Sans"/>
              </a:rPr>
              <a:t>}</a:t>
            </a:r>
            <a:endParaRPr lang="es-ES" sz="2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1475640" y="404640"/>
            <a:ext cx="6980760" cy="1139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ES" sz="3200" b="1" strike="noStrike" spc="-1">
                <a:solidFill>
                  <a:srgbClr val="821A08"/>
                </a:solidFill>
                <a:latin typeface="Trebuchet MS"/>
                <a:ea typeface="DejaVu Sans"/>
              </a:rPr>
              <a:t>C programazioa:</a:t>
            </a:r>
            <a:br/>
            <a:r>
              <a:rPr lang="es-ES" sz="3200" b="1" strike="noStrike" spc="-1">
                <a:solidFill>
                  <a:srgbClr val="821A08"/>
                </a:solidFill>
                <a:latin typeface="Trebuchet MS"/>
                <a:ea typeface="DejaVu Sans"/>
              </a:rPr>
              <a:t>Datu motak: String</a:t>
            </a:r>
            <a:endParaRPr lang="es-ES" sz="3200" b="0" strike="noStrike" spc="-1"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1115640" y="2205000"/>
            <a:ext cx="6396840" cy="3470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548640" lvl="1" indent="-178920">
              <a:lnSpc>
                <a:spcPct val="100000"/>
              </a:lnSpc>
              <a:spcBef>
                <a:spcPts val="4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Wingdings" charset="2"/>
              <a:buChar char=""/>
            </a:pPr>
            <a:r>
              <a:rPr lang="es-ES" sz="2000" b="0" strike="noStrike" spc="-1">
                <a:solidFill>
                  <a:srgbClr val="404040"/>
                </a:solidFill>
                <a:latin typeface="Trebuchet MS"/>
                <a:ea typeface="DejaVu Sans"/>
              </a:rPr>
              <a:t>Funtzio erabilienak:</a:t>
            </a:r>
            <a:endParaRPr lang="es-ES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300"/>
              </a:spcAft>
            </a:pPr>
            <a:endParaRPr lang="es-ES" sz="2000" b="0" strike="noStrike" spc="-1">
              <a:latin typeface="Arial"/>
            </a:endParaRPr>
          </a:p>
          <a:p>
            <a:pPr marL="648000" lvl="2" indent="-215640">
              <a:lnSpc>
                <a:spcPct val="100000"/>
              </a:lnSpc>
              <a:spcBef>
                <a:spcPts val="400"/>
              </a:spcBef>
              <a:spcAft>
                <a:spcPts val="30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u="sng" strike="noStrike" spc="-1">
                <a:solidFill>
                  <a:srgbClr val="404040"/>
                </a:solidFill>
                <a:uFillTx/>
                <a:latin typeface="Trebuchet MS"/>
                <a:ea typeface="DejaVu Sans"/>
              </a:rPr>
              <a:t>Strcmp</a:t>
            </a:r>
            <a:r>
              <a:rPr lang="es-ES" sz="2000" b="0" strike="noStrike" spc="-1">
                <a:solidFill>
                  <a:srgbClr val="404040"/>
                </a:solidFill>
                <a:latin typeface="Trebuchet MS"/>
                <a:ea typeface="DejaVu Sans"/>
              </a:rPr>
              <a:t>: Bi kate konparatzen ditu.</a:t>
            </a:r>
            <a:endParaRPr lang="es-ES" sz="2000" b="0" strike="noStrike" spc="-1">
              <a:latin typeface="Arial"/>
            </a:endParaRPr>
          </a:p>
          <a:p>
            <a:pPr marL="648000" lvl="2" indent="-215640">
              <a:lnSpc>
                <a:spcPct val="100000"/>
              </a:lnSpc>
              <a:spcBef>
                <a:spcPts val="400"/>
              </a:spcBef>
              <a:spcAft>
                <a:spcPts val="30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404040"/>
                </a:solidFill>
                <a:latin typeface="Trebuchet MS"/>
                <a:ea typeface="DejaVu Sans"/>
              </a:rPr>
              <a:t>   &lt; 0    si    cadena1 &lt; cadena2</a:t>
            </a:r>
            <a:endParaRPr lang="es-ES" sz="2000" b="0" strike="noStrike" spc="-1">
              <a:latin typeface="Arial"/>
            </a:endParaRPr>
          </a:p>
          <a:p>
            <a:pPr marL="648000" lvl="2" indent="-215640">
              <a:lnSpc>
                <a:spcPct val="100000"/>
              </a:lnSpc>
              <a:spcBef>
                <a:spcPts val="400"/>
              </a:spcBef>
              <a:spcAft>
                <a:spcPts val="30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404040"/>
                </a:solidFill>
                <a:latin typeface="Trebuchet MS"/>
                <a:ea typeface="DejaVu Sans"/>
              </a:rPr>
              <a:t>  ==0    si    cadena1 == cadena2</a:t>
            </a:r>
            <a:endParaRPr lang="es-ES" sz="2000" b="0" strike="noStrike" spc="-1">
              <a:latin typeface="Arial"/>
            </a:endParaRPr>
          </a:p>
          <a:p>
            <a:pPr marL="648000" lvl="2" indent="-215640">
              <a:lnSpc>
                <a:spcPct val="100000"/>
              </a:lnSpc>
              <a:spcBef>
                <a:spcPts val="400"/>
              </a:spcBef>
              <a:spcAft>
                <a:spcPts val="30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404040"/>
                </a:solidFill>
                <a:latin typeface="Trebuchet MS"/>
                <a:ea typeface="DejaVu Sans"/>
              </a:rPr>
              <a:t>   &gt; 0    si    cadena1 &gt; cadena2 </a:t>
            </a:r>
            <a:endParaRPr lang="es-ES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300"/>
              </a:spcAft>
            </a:pPr>
            <a:endParaRPr lang="es-ES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300"/>
              </a:spcAft>
            </a:pPr>
            <a:r>
              <a:rPr lang="es-ES" sz="2000" b="0" i="1" strike="noStrike" spc="-1">
                <a:solidFill>
                  <a:srgbClr val="404040"/>
                </a:solidFill>
                <a:latin typeface="Trebuchet MS"/>
                <a:ea typeface="DejaVu Sans"/>
              </a:rPr>
              <a:t>#include &lt;stdio.h&gt;</a:t>
            </a:r>
            <a:endParaRPr lang="es-ES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300"/>
              </a:spcAft>
            </a:pPr>
            <a:r>
              <a:rPr lang="es-ES" sz="2000" b="0" i="1" strike="noStrike" spc="-1">
                <a:solidFill>
                  <a:srgbClr val="404040"/>
                </a:solidFill>
                <a:latin typeface="Trebuchet MS"/>
                <a:ea typeface="DejaVu Sans"/>
              </a:rPr>
              <a:t>#include &lt;string.h&gt;</a:t>
            </a:r>
            <a:endParaRPr lang="es-ES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300"/>
              </a:spcAft>
            </a:pPr>
            <a:endParaRPr lang="es-ES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300"/>
              </a:spcAft>
            </a:pPr>
            <a:r>
              <a:rPr lang="es-ES" sz="2000" b="0" i="1" strike="noStrike" spc="-1">
                <a:solidFill>
                  <a:srgbClr val="404040"/>
                </a:solidFill>
                <a:latin typeface="Trebuchet MS"/>
                <a:ea typeface="DejaVu Sans"/>
              </a:rPr>
              <a:t>main()</a:t>
            </a:r>
            <a:endParaRPr lang="es-ES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300"/>
              </a:spcAft>
            </a:pPr>
            <a:r>
              <a:rPr lang="es-ES" sz="2000" b="0" i="1" strike="noStrike" spc="-1">
                <a:solidFill>
                  <a:srgbClr val="404040"/>
                </a:solidFill>
                <a:latin typeface="Trebuchet MS"/>
                <a:ea typeface="DejaVu Sans"/>
              </a:rPr>
              <a:t>{</a:t>
            </a:r>
            <a:endParaRPr lang="es-ES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300"/>
              </a:spcAft>
            </a:pPr>
            <a:r>
              <a:rPr lang="es-ES" sz="2000" b="0" i="1" strike="noStrike" spc="-1">
                <a:solidFill>
                  <a:srgbClr val="404040"/>
                </a:solidFill>
                <a:latin typeface="Trebuchet MS"/>
                <a:ea typeface="DejaVu Sans"/>
              </a:rPr>
              <a:t>	char nombre1[]="Gandalf";</a:t>
            </a:r>
            <a:endParaRPr lang="es-ES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300"/>
              </a:spcAft>
            </a:pPr>
            <a:r>
              <a:rPr lang="es-ES" sz="2000" b="0" i="1" strike="noStrike" spc="-1">
                <a:solidFill>
                  <a:srgbClr val="404040"/>
                </a:solidFill>
                <a:latin typeface="Trebuchet MS"/>
                <a:ea typeface="DejaVu Sans"/>
              </a:rPr>
              <a:t>	char nombre2[]="Frodo";</a:t>
            </a:r>
            <a:endParaRPr lang="es-ES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300"/>
              </a:spcAft>
            </a:pPr>
            <a:endParaRPr lang="es-ES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300"/>
              </a:spcAft>
            </a:pPr>
            <a:r>
              <a:rPr lang="es-ES" sz="2000" b="0" i="1" strike="noStrike" spc="-1">
                <a:solidFill>
                  <a:srgbClr val="404040"/>
                </a:solidFill>
                <a:latin typeface="Trebuchet MS"/>
                <a:ea typeface="DejaVu Sans"/>
              </a:rPr>
              <a:t>	printf( "Comparación con strcmp: %i\n", strcmp(nombre1,nombre2));</a:t>
            </a:r>
            <a:endParaRPr lang="es-ES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300"/>
              </a:spcAft>
            </a:pPr>
            <a:r>
              <a:rPr lang="es-ES" sz="2000" b="0" i="1" strike="noStrike" spc="-1">
                <a:solidFill>
                  <a:srgbClr val="404040"/>
                </a:solidFill>
                <a:latin typeface="Trebuchet MS"/>
                <a:ea typeface="DejaVu Sans"/>
              </a:rPr>
              <a:t>}</a:t>
            </a:r>
            <a:endParaRPr lang="es-ES" sz="2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1475640" y="404640"/>
            <a:ext cx="6980760" cy="1139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ES" sz="3200" b="1" strike="noStrike" spc="-1">
                <a:solidFill>
                  <a:srgbClr val="821A08"/>
                </a:solidFill>
                <a:latin typeface="Trebuchet MS"/>
                <a:ea typeface="DejaVu Sans"/>
              </a:rPr>
              <a:t>C programazioa:</a:t>
            </a:r>
            <a:br/>
            <a:r>
              <a:rPr lang="es-ES" sz="3200" b="1" strike="noStrike" spc="-1">
                <a:solidFill>
                  <a:srgbClr val="821A08"/>
                </a:solidFill>
                <a:latin typeface="Trebuchet MS"/>
                <a:ea typeface="DejaVu Sans"/>
              </a:rPr>
              <a:t> sarrera / irteerak</a:t>
            </a:r>
            <a:endParaRPr lang="es-ES" sz="3200" b="0" strike="noStrike" spc="-1">
              <a:latin typeface="Arial"/>
            </a:endParaRPr>
          </a:p>
        </p:txBody>
      </p:sp>
      <p:sp>
        <p:nvSpPr>
          <p:cNvPr id="167" name="CustomShape 2"/>
          <p:cNvSpPr/>
          <p:nvPr/>
        </p:nvSpPr>
        <p:spPr>
          <a:xfrm>
            <a:off x="1115640" y="2205000"/>
            <a:ext cx="6396840" cy="3470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45720" algn="just">
              <a:lnSpc>
                <a:spcPct val="100000"/>
              </a:lnSpc>
              <a:spcBef>
                <a:spcPts val="439"/>
              </a:spcBef>
              <a:spcAft>
                <a:spcPts val="300"/>
              </a:spcAft>
            </a:pPr>
            <a:endParaRPr lang="es-ES" sz="1800" b="0" strike="noStrike" spc="-1">
              <a:latin typeface="Arial"/>
            </a:endParaRPr>
          </a:p>
          <a:p>
            <a:pPr marL="228600" indent="-178920" algn="just">
              <a:lnSpc>
                <a:spcPct val="100000"/>
              </a:lnSpc>
              <a:spcBef>
                <a:spcPts val="439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/>
              <a:buChar char="*"/>
            </a:pPr>
            <a:r>
              <a:rPr lang="es-ES" sz="2200" b="0" strike="noStrike" spc="-1">
                <a:solidFill>
                  <a:srgbClr val="404040"/>
                </a:solidFill>
                <a:latin typeface="Trebuchet MS"/>
                <a:ea typeface="DejaVu Sans"/>
              </a:rPr>
              <a:t> </a:t>
            </a:r>
            <a:r>
              <a:rPr lang="es-ES" sz="2200" b="1" strike="noStrike" spc="-1">
                <a:solidFill>
                  <a:srgbClr val="404040"/>
                </a:solidFill>
                <a:latin typeface="Trebuchet MS"/>
                <a:ea typeface="DejaVu Sans"/>
              </a:rPr>
              <a:t>Printf()</a:t>
            </a:r>
            <a:r>
              <a:rPr lang="es-ES" sz="2200" b="0" strike="noStrike" spc="-1">
                <a:solidFill>
                  <a:srgbClr val="404040"/>
                </a:solidFill>
                <a:latin typeface="Trebuchet MS"/>
                <a:ea typeface="DejaVu Sans"/>
              </a:rPr>
              <a:t> eta </a:t>
            </a:r>
            <a:r>
              <a:rPr lang="es-ES" sz="2200" b="1" strike="noStrike" spc="-1">
                <a:solidFill>
                  <a:srgbClr val="404040"/>
                </a:solidFill>
                <a:latin typeface="Trebuchet MS"/>
                <a:ea typeface="DejaVu Sans"/>
              </a:rPr>
              <a:t>scanf()</a:t>
            </a:r>
            <a:r>
              <a:rPr lang="es-ES" sz="2200" b="0" strike="noStrike" spc="-1">
                <a:solidFill>
                  <a:srgbClr val="404040"/>
                </a:solidFill>
                <a:latin typeface="Trebuchet MS"/>
                <a:ea typeface="DejaVu Sans"/>
              </a:rPr>
              <a:t> funtzioak dira bistaratzeko eta jasotzeko gehien erabiltzen direnak. Ikus dezagun adibide bat:</a:t>
            </a:r>
            <a:endParaRPr lang="es-ES" sz="22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39"/>
              </a:spcBef>
              <a:spcAft>
                <a:spcPts val="300"/>
              </a:spcAft>
            </a:pPr>
            <a:endParaRPr lang="es-ES" sz="2200" b="0" strike="noStrike" spc="-1">
              <a:latin typeface="Arial"/>
            </a:endParaRPr>
          </a:p>
          <a:p>
            <a:pPr marL="45720" algn="just">
              <a:lnSpc>
                <a:spcPct val="100000"/>
              </a:lnSpc>
              <a:spcBef>
                <a:spcPts val="439"/>
              </a:spcBef>
              <a:spcAft>
                <a:spcPts val="300"/>
              </a:spcAft>
            </a:pPr>
            <a:r>
              <a:rPr lang="es-ES" sz="2200" b="0" i="1" strike="noStrike" spc="-1">
                <a:solidFill>
                  <a:srgbClr val="404040"/>
                </a:solidFill>
                <a:latin typeface="Calibri"/>
                <a:ea typeface="DejaVu Sans"/>
              </a:rPr>
              <a:t>#include &lt;stdio.h&gt;      // Hau derrigorrezkoa da printf funtzioa exekutatzeko</a:t>
            </a:r>
            <a:endParaRPr lang="es-ES" sz="2200" b="0" strike="noStrike" spc="-1">
              <a:latin typeface="Arial"/>
            </a:endParaRPr>
          </a:p>
          <a:p>
            <a:pPr marL="45720" algn="just">
              <a:lnSpc>
                <a:spcPct val="100000"/>
              </a:lnSpc>
              <a:spcBef>
                <a:spcPts val="439"/>
              </a:spcBef>
              <a:spcAft>
                <a:spcPts val="300"/>
              </a:spcAft>
            </a:pPr>
            <a:r>
              <a:rPr lang="es-ES" sz="2200" b="0" i="1" strike="noStrike" spc="-1">
                <a:solidFill>
                  <a:srgbClr val="404040"/>
                </a:solidFill>
                <a:latin typeface="Calibri"/>
                <a:ea typeface="DejaVu Sans"/>
              </a:rPr>
              <a:t>int main(){    </a:t>
            </a:r>
            <a:endParaRPr lang="es-ES" sz="2200" b="0" strike="noStrike" spc="-1">
              <a:latin typeface="Arial"/>
            </a:endParaRPr>
          </a:p>
          <a:p>
            <a:pPr marL="45720" algn="just">
              <a:lnSpc>
                <a:spcPct val="100000"/>
              </a:lnSpc>
              <a:spcBef>
                <a:spcPts val="439"/>
              </a:spcBef>
              <a:spcAft>
                <a:spcPts val="300"/>
              </a:spcAft>
            </a:pPr>
            <a:r>
              <a:rPr lang="es-ES" sz="2200" b="0" i="1" strike="noStrike" spc="-1">
                <a:solidFill>
                  <a:srgbClr val="404040"/>
                </a:solidFill>
                <a:latin typeface="Calibri"/>
                <a:ea typeface="DejaVu Sans"/>
              </a:rPr>
              <a:t>    printf("C Programming");  //komila artekoa bistaratuko da pantailan    </a:t>
            </a:r>
            <a:endParaRPr lang="es-ES" sz="2200" b="0" strike="noStrike" spc="-1">
              <a:latin typeface="Arial"/>
            </a:endParaRPr>
          </a:p>
          <a:p>
            <a:pPr marL="45720" algn="just">
              <a:lnSpc>
                <a:spcPct val="100000"/>
              </a:lnSpc>
              <a:spcBef>
                <a:spcPts val="439"/>
              </a:spcBef>
              <a:spcAft>
                <a:spcPts val="300"/>
              </a:spcAft>
            </a:pPr>
            <a:r>
              <a:rPr lang="es-ES" sz="2200" b="0" i="1" strike="noStrike" spc="-1">
                <a:solidFill>
                  <a:srgbClr val="404040"/>
                </a:solidFill>
                <a:latin typeface="Calibri"/>
                <a:ea typeface="DejaVu Sans"/>
              </a:rPr>
              <a:t>    return 0;</a:t>
            </a:r>
            <a:endParaRPr lang="es-ES" sz="2200" b="0" strike="noStrike" spc="-1">
              <a:latin typeface="Arial"/>
            </a:endParaRPr>
          </a:p>
          <a:p>
            <a:pPr marL="45720" algn="just">
              <a:lnSpc>
                <a:spcPct val="100000"/>
              </a:lnSpc>
              <a:spcBef>
                <a:spcPts val="439"/>
              </a:spcBef>
              <a:spcAft>
                <a:spcPts val="300"/>
              </a:spcAft>
            </a:pPr>
            <a:r>
              <a:rPr lang="es-ES" sz="2200" b="0" i="1" strike="noStrike" spc="-1">
                <a:solidFill>
                  <a:srgbClr val="404040"/>
                </a:solidFill>
                <a:latin typeface="Calibri"/>
                <a:ea typeface="DejaVu Sans"/>
              </a:rPr>
              <a:t>}</a:t>
            </a:r>
            <a:endParaRPr lang="es-ES" sz="2200" b="0" strike="noStrike" spc="-1">
              <a:latin typeface="Arial"/>
            </a:endParaRPr>
          </a:p>
          <a:p>
            <a:pPr marL="45720" algn="just">
              <a:lnSpc>
                <a:spcPct val="100000"/>
              </a:lnSpc>
              <a:spcBef>
                <a:spcPts val="439"/>
              </a:spcBef>
              <a:spcAft>
                <a:spcPts val="300"/>
              </a:spcAft>
            </a:pPr>
            <a:endParaRPr lang="es-ES" sz="2200" b="0" strike="noStrike" spc="-1">
              <a:latin typeface="Arial"/>
            </a:endParaRPr>
          </a:p>
          <a:p>
            <a:pPr marL="365760" algn="just">
              <a:lnSpc>
                <a:spcPct val="100000"/>
              </a:lnSpc>
              <a:spcBef>
                <a:spcPts val="400"/>
              </a:spcBef>
              <a:spcAft>
                <a:spcPts val="300"/>
              </a:spcAft>
            </a:pPr>
            <a:r>
              <a:rPr lang="es-ES" sz="2000" b="0" strike="noStrike" spc="-1">
                <a:solidFill>
                  <a:srgbClr val="404040"/>
                </a:solidFill>
                <a:latin typeface="Trebuchet MS"/>
                <a:ea typeface="DejaVu Sans"/>
              </a:rPr>
              <a:t>  Irteera: </a:t>
            </a:r>
            <a:r>
              <a:rPr lang="es-ES" sz="2000" b="0" i="1" strike="noStrike" spc="-1">
                <a:solidFill>
                  <a:srgbClr val="404040"/>
                </a:solidFill>
                <a:latin typeface="Calibri"/>
                <a:ea typeface="DejaVu Sans"/>
              </a:rPr>
              <a:t>C Programming</a:t>
            </a:r>
            <a:endParaRPr lang="es-ES" sz="2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1475640" y="404640"/>
            <a:ext cx="6980760" cy="1139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ES" sz="3200" b="1" strike="noStrike" spc="-1">
                <a:solidFill>
                  <a:srgbClr val="821A08"/>
                </a:solidFill>
                <a:latin typeface="Trebuchet MS"/>
                <a:ea typeface="DejaVu Sans"/>
              </a:rPr>
              <a:t>C programazioa:</a:t>
            </a:r>
            <a:br/>
            <a:r>
              <a:rPr lang="es-ES" sz="3200" b="1" strike="noStrike" spc="-1">
                <a:solidFill>
                  <a:srgbClr val="821A08"/>
                </a:solidFill>
                <a:latin typeface="Trebuchet MS"/>
                <a:ea typeface="DejaVu Sans"/>
              </a:rPr>
              <a:t> sarrera / irteerak</a:t>
            </a:r>
            <a:endParaRPr lang="es-ES" sz="3200" b="0" strike="noStrike" spc="-1">
              <a:latin typeface="Arial"/>
            </a:endParaRPr>
          </a:p>
        </p:txBody>
      </p:sp>
      <p:sp>
        <p:nvSpPr>
          <p:cNvPr id="169" name="CustomShape 2"/>
          <p:cNvSpPr/>
          <p:nvPr/>
        </p:nvSpPr>
        <p:spPr>
          <a:xfrm>
            <a:off x="1115640" y="2205000"/>
            <a:ext cx="6396840" cy="3470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16000" indent="-212760">
              <a:lnSpc>
                <a:spcPct val="100000"/>
              </a:lnSpc>
              <a:spcBef>
                <a:spcPts val="1134"/>
              </a:spcBef>
              <a:buBlip>
                <a:blip r:embed="rId2"/>
              </a:buBlip>
            </a:pPr>
            <a:r>
              <a:rPr lang="es-ES" sz="2200" b="0" strike="noStrike" spc="-1">
                <a:solidFill>
                  <a:srgbClr val="404040"/>
                </a:solidFill>
                <a:latin typeface="Trebuchet MS"/>
                <a:ea typeface="DejaVu Sans"/>
              </a:rPr>
              <a:t>Programa honen funtzionamenduaren azalpena:</a:t>
            </a:r>
            <a:endParaRPr lang="es-ES" sz="2200" b="0" strike="noStrike" spc="-1">
              <a:latin typeface="Arial"/>
            </a:endParaRPr>
          </a:p>
          <a:p>
            <a:pPr marL="864000" lvl="3" indent="-212760">
              <a:lnSpc>
                <a:spcPct val="100000"/>
              </a:lnSpc>
              <a:spcBef>
                <a:spcPts val="1134"/>
              </a:spcBef>
              <a:buBlip>
                <a:blip r:embed="rId2"/>
              </a:buBlip>
            </a:pPr>
            <a:r>
              <a:rPr lang="es-ES" sz="2200" b="0" strike="noStrike" spc="-1">
                <a:solidFill>
                  <a:srgbClr val="404040"/>
                </a:solidFill>
                <a:latin typeface="Trebuchet MS"/>
                <a:ea typeface="DejaVu Sans"/>
              </a:rPr>
              <a:t>- Programa guztiak main() funtziotik abiatzen dira.</a:t>
            </a:r>
            <a:endParaRPr lang="es-ES" sz="2200" b="0" strike="noStrike" spc="-1">
              <a:latin typeface="Arial"/>
            </a:endParaRPr>
          </a:p>
          <a:p>
            <a:pPr marL="864000" lvl="3" indent="-212760">
              <a:lnSpc>
                <a:spcPct val="100000"/>
              </a:lnSpc>
              <a:spcBef>
                <a:spcPts val="1134"/>
              </a:spcBef>
              <a:buBlip>
                <a:blip r:embed="rId2"/>
              </a:buBlip>
            </a:pPr>
            <a:r>
              <a:rPr lang="es-ES" sz="2200" b="0" strike="noStrike" spc="-1">
                <a:solidFill>
                  <a:srgbClr val="404040"/>
                </a:solidFill>
                <a:latin typeface="Trebuchet MS"/>
                <a:ea typeface="DejaVu Sans"/>
              </a:rPr>
              <a:t>- #include &lt;stdio.h&gt;</a:t>
            </a:r>
            <a:endParaRPr lang="es-ES" sz="2200" b="0" strike="noStrike" spc="-1">
              <a:latin typeface="Arial"/>
            </a:endParaRPr>
          </a:p>
          <a:p>
            <a:pPr marL="1296000" lvl="5" indent="-212760">
              <a:lnSpc>
                <a:spcPct val="100000"/>
              </a:lnSpc>
              <a:spcBef>
                <a:spcPts val="850"/>
              </a:spcBef>
              <a:buBlip>
                <a:blip r:embed="rId2"/>
              </a:buBlip>
            </a:pPr>
            <a:r>
              <a:rPr lang="es-ES" sz="2200" b="0" strike="noStrike" spc="-1">
                <a:solidFill>
                  <a:srgbClr val="404040"/>
                </a:solidFill>
                <a:latin typeface="Trebuchet MS"/>
                <a:ea typeface="DejaVu Sans"/>
              </a:rPr>
              <a:t>Stdio.h:  sarrera irteerako goiburu fitxategi estandarra, irteera bistaratzeko funtzioak, printf(), duen liburutegia da.</a:t>
            </a:r>
            <a:endParaRPr lang="es-ES" sz="2200" b="0" strike="noStrike" spc="-1">
              <a:latin typeface="Arial"/>
            </a:endParaRPr>
          </a:p>
          <a:p>
            <a:pPr marL="1296000" lvl="5" indent="-212760">
              <a:lnSpc>
                <a:spcPct val="100000"/>
              </a:lnSpc>
              <a:spcBef>
                <a:spcPts val="850"/>
              </a:spcBef>
              <a:buBlip>
                <a:blip r:embed="rId2"/>
              </a:buBlip>
            </a:pPr>
            <a:r>
              <a:rPr lang="es-ES" sz="2200" b="0" strike="noStrike" spc="-1">
                <a:solidFill>
                  <a:srgbClr val="404040"/>
                </a:solidFill>
                <a:latin typeface="Trebuchet MS"/>
                <a:ea typeface="DejaVu Sans"/>
              </a:rPr>
              <a:t>#include: beharrezkoa den  goiburu fitxategiko kodea itsatsi ahal izateko agindua da.</a:t>
            </a:r>
            <a:endParaRPr lang="es-ES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850"/>
              </a:spcBef>
            </a:pPr>
            <a:endParaRPr lang="es-ES" sz="2200" b="0" strike="noStrike" spc="-1">
              <a:latin typeface="Arial"/>
            </a:endParaRPr>
          </a:p>
          <a:p>
            <a:pPr marL="216000" indent="-212760">
              <a:lnSpc>
                <a:spcPct val="100000"/>
              </a:lnSpc>
              <a:spcBef>
                <a:spcPts val="850"/>
              </a:spcBef>
              <a:buBlip>
                <a:blip r:embed="rId2"/>
              </a:buBlip>
            </a:pPr>
            <a:r>
              <a:rPr lang="es-ES" sz="2200" b="0" strike="noStrike" spc="-1">
                <a:solidFill>
                  <a:srgbClr val="404040"/>
                </a:solidFill>
                <a:latin typeface="Trebuchet MS"/>
                <a:ea typeface="DejaVu Sans"/>
              </a:rPr>
              <a:t>Konpiladoreak printf () funtzioa topatzen duenean eta stdio.h goiburuko fitxategia aurkitzen ez duenean, konpiladoreak errorea erakusten du.</a:t>
            </a:r>
            <a:endParaRPr lang="es-ES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850"/>
              </a:spcBef>
            </a:pPr>
            <a:endParaRPr lang="es-ES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850"/>
              </a:spcBef>
            </a:pPr>
            <a:endParaRPr lang="es-ES" sz="2200" b="0" strike="noStrike" spc="-1">
              <a:latin typeface="Arial"/>
            </a:endParaRPr>
          </a:p>
          <a:p>
            <a:pPr marL="216000" indent="-212760">
              <a:lnSpc>
                <a:spcPct val="100000"/>
              </a:lnSpc>
              <a:spcBef>
                <a:spcPts val="850"/>
              </a:spcBef>
              <a:buBlip>
                <a:blip r:embed="rId2"/>
              </a:buBlip>
            </a:pPr>
            <a:r>
              <a:rPr lang="es-ES" sz="2200" b="0" strike="noStrike" spc="-1">
                <a:solidFill>
                  <a:srgbClr val="404040"/>
                </a:solidFill>
                <a:latin typeface="Trebuchet MS"/>
                <a:ea typeface="DejaVu Sans"/>
              </a:rPr>
              <a:t>Kodearen itzulera 0; programaren amaiera adierazten du. Adierazpen hau alde batera utzi dezakezu, baina programazio praktika ona da return 0 erabiltzea ;.</a:t>
            </a:r>
            <a:endParaRPr lang="es-ES" sz="22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39"/>
              </a:spcBef>
              <a:spcAft>
                <a:spcPts val="300"/>
              </a:spcAft>
            </a:pPr>
            <a:endParaRPr lang="es-ES" sz="2200" b="0" strike="noStrike" spc="-1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7671960" y="5597640"/>
            <a:ext cx="177480" cy="340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1475640" y="404640"/>
            <a:ext cx="6980760" cy="1139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ES" sz="3200" b="1" strike="noStrike" spc="-1">
                <a:solidFill>
                  <a:srgbClr val="821A08"/>
                </a:solidFill>
                <a:latin typeface="Trebuchet MS"/>
                <a:ea typeface="DejaVu Sans"/>
              </a:rPr>
              <a:t>C programazioa:</a:t>
            </a:r>
            <a:br/>
            <a:r>
              <a:rPr lang="es-ES" sz="3200" b="1" strike="noStrike" spc="-1">
                <a:solidFill>
                  <a:srgbClr val="821A08"/>
                </a:solidFill>
                <a:latin typeface="Trebuchet MS"/>
                <a:ea typeface="DejaVu Sans"/>
              </a:rPr>
              <a:t> sarrera / irteerak</a:t>
            </a:r>
            <a:endParaRPr lang="es-ES" sz="3200" b="0" strike="noStrike" spc="-1"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1175400" y="4659480"/>
            <a:ext cx="3164400" cy="1220400"/>
          </a:xfrm>
          <a:prstGeom prst="flowChartProcess">
            <a:avLst/>
          </a:prstGeom>
          <a:solidFill>
            <a:srgbClr val="D99116"/>
          </a:solidFill>
          <a:ln>
            <a:solidFill>
              <a:srgbClr val="FDB94D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3" name="CustomShape 3"/>
          <p:cNvSpPr/>
          <p:nvPr/>
        </p:nvSpPr>
        <p:spPr>
          <a:xfrm>
            <a:off x="4896000" y="3672000"/>
            <a:ext cx="4046760" cy="1868400"/>
          </a:xfrm>
          <a:prstGeom prst="wedgeRectCallout">
            <a:avLst>
              <a:gd name="adj1" fmla="val -46412"/>
              <a:gd name="adj2" fmla="val 103162"/>
            </a:avLst>
          </a:prstGeom>
          <a:solidFill>
            <a:srgbClr val="D99116"/>
          </a:solidFill>
          <a:ln>
            <a:solidFill>
              <a:srgbClr val="FDB94D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4" name="CustomShape 4"/>
          <p:cNvSpPr/>
          <p:nvPr/>
        </p:nvSpPr>
        <p:spPr>
          <a:xfrm>
            <a:off x="1115640" y="2205000"/>
            <a:ext cx="6396840" cy="3470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45720" algn="just">
              <a:lnSpc>
                <a:spcPct val="100000"/>
              </a:lnSpc>
              <a:spcBef>
                <a:spcPts val="439"/>
              </a:spcBef>
              <a:spcAft>
                <a:spcPts val="300"/>
              </a:spcAft>
            </a:pPr>
            <a:r>
              <a:rPr lang="es-ES" sz="2200" b="0" i="1" strike="noStrike" spc="-1">
                <a:solidFill>
                  <a:srgbClr val="404040"/>
                </a:solidFill>
                <a:latin typeface="Calibri"/>
                <a:ea typeface="DejaVu Sans"/>
              </a:rPr>
              <a:t>#include &lt;stdio.h&gt;      // Hau derrigorrezkoa da printf funtzioa exekutatzeko</a:t>
            </a:r>
            <a:endParaRPr lang="es-ES" sz="2200" b="0" strike="noStrike" spc="-1">
              <a:latin typeface="Arial"/>
            </a:endParaRPr>
          </a:p>
          <a:p>
            <a:pPr marL="45720" algn="just">
              <a:lnSpc>
                <a:spcPct val="100000"/>
              </a:lnSpc>
              <a:spcBef>
                <a:spcPts val="439"/>
              </a:spcBef>
              <a:spcAft>
                <a:spcPts val="300"/>
              </a:spcAft>
            </a:pPr>
            <a:r>
              <a:rPr lang="es-ES" sz="2200" b="0" i="1" strike="noStrike" spc="-1">
                <a:solidFill>
                  <a:srgbClr val="404040"/>
                </a:solidFill>
                <a:latin typeface="Calibri"/>
                <a:ea typeface="DejaVu Sans"/>
              </a:rPr>
              <a:t>int main(){  </a:t>
            </a:r>
            <a:endParaRPr lang="es-ES" sz="2200" b="0" strike="noStrike" spc="-1">
              <a:latin typeface="Arial"/>
            </a:endParaRPr>
          </a:p>
          <a:p>
            <a:pPr marL="45720" algn="just">
              <a:lnSpc>
                <a:spcPct val="100000"/>
              </a:lnSpc>
              <a:spcBef>
                <a:spcPts val="439"/>
              </a:spcBef>
              <a:spcAft>
                <a:spcPts val="300"/>
              </a:spcAft>
            </a:pPr>
            <a:r>
              <a:rPr lang="es-ES" sz="2200" b="0" i="1" strike="noStrike" spc="-1">
                <a:solidFill>
                  <a:srgbClr val="404040"/>
                </a:solidFill>
                <a:latin typeface="Calibri"/>
                <a:ea typeface="DejaVu Sans"/>
              </a:rPr>
              <a:t>          int c;</a:t>
            </a:r>
            <a:endParaRPr lang="es-ES" sz="2200" b="0" strike="noStrike" spc="-1">
              <a:latin typeface="Arial"/>
            </a:endParaRPr>
          </a:p>
          <a:p>
            <a:pPr marL="45720" algn="just">
              <a:lnSpc>
                <a:spcPct val="100000"/>
              </a:lnSpc>
              <a:spcBef>
                <a:spcPts val="439"/>
              </a:spcBef>
              <a:spcAft>
                <a:spcPts val="300"/>
              </a:spcAft>
            </a:pPr>
            <a:r>
              <a:rPr lang="es-ES" sz="2200" b="0" i="1" strike="noStrike" spc="-1">
                <a:solidFill>
                  <a:srgbClr val="404040"/>
                </a:solidFill>
                <a:latin typeface="Calibri"/>
                <a:ea typeface="DejaVu Sans"/>
              </a:rPr>
              <a:t>          printf("Sartu zenbaki bat: \n");  //komila artekoa bistaratuko da pantailan </a:t>
            </a:r>
            <a:endParaRPr lang="es-ES" sz="2200" b="0" strike="noStrike" spc="-1">
              <a:latin typeface="Arial"/>
            </a:endParaRPr>
          </a:p>
          <a:p>
            <a:pPr marL="45720" algn="just">
              <a:lnSpc>
                <a:spcPct val="100000"/>
              </a:lnSpc>
              <a:spcBef>
                <a:spcPts val="439"/>
              </a:spcBef>
              <a:spcAft>
                <a:spcPts val="300"/>
              </a:spcAft>
            </a:pPr>
            <a:r>
              <a:rPr lang="es-ES" sz="2200" b="0" i="1" strike="noStrike" spc="-1">
                <a:solidFill>
                  <a:srgbClr val="404040"/>
                </a:solidFill>
                <a:latin typeface="Calibri"/>
                <a:ea typeface="DejaVu Sans"/>
              </a:rPr>
              <a:t>          scanf(“%d”,&amp;c); </a:t>
            </a:r>
            <a:endParaRPr lang="es-ES" sz="2200" b="0" strike="noStrike" spc="-1">
              <a:latin typeface="Arial"/>
            </a:endParaRPr>
          </a:p>
          <a:p>
            <a:pPr marL="45720" algn="just">
              <a:lnSpc>
                <a:spcPct val="100000"/>
              </a:lnSpc>
              <a:spcBef>
                <a:spcPts val="439"/>
              </a:spcBef>
              <a:spcAft>
                <a:spcPts val="300"/>
              </a:spcAft>
            </a:pPr>
            <a:r>
              <a:rPr lang="es-ES" sz="2200" b="0" i="1" strike="noStrike" spc="-1">
                <a:solidFill>
                  <a:srgbClr val="404040"/>
                </a:solidFill>
                <a:latin typeface="Calibri"/>
                <a:ea typeface="DejaVu Sans"/>
              </a:rPr>
              <a:t>          printf(“Zenbakia = %d”,c);</a:t>
            </a:r>
            <a:endParaRPr lang="es-ES" sz="2200" b="0" strike="noStrike" spc="-1">
              <a:latin typeface="Arial"/>
            </a:endParaRPr>
          </a:p>
          <a:p>
            <a:pPr marL="45720" algn="just">
              <a:lnSpc>
                <a:spcPct val="100000"/>
              </a:lnSpc>
              <a:spcBef>
                <a:spcPts val="439"/>
              </a:spcBef>
              <a:spcAft>
                <a:spcPts val="300"/>
              </a:spcAft>
            </a:pPr>
            <a:r>
              <a:rPr lang="es-ES" sz="2200" b="0" i="1" strike="noStrike" spc="-1">
                <a:solidFill>
                  <a:srgbClr val="404040"/>
                </a:solidFill>
                <a:latin typeface="Calibri"/>
                <a:ea typeface="DejaVu Sans"/>
              </a:rPr>
              <a:t>          return 0;</a:t>
            </a:r>
            <a:endParaRPr lang="es-ES" sz="2200" b="0" strike="noStrike" spc="-1">
              <a:latin typeface="Arial"/>
            </a:endParaRPr>
          </a:p>
          <a:p>
            <a:pPr marL="45720" algn="just">
              <a:lnSpc>
                <a:spcPct val="100000"/>
              </a:lnSpc>
              <a:spcBef>
                <a:spcPts val="439"/>
              </a:spcBef>
              <a:spcAft>
                <a:spcPts val="300"/>
              </a:spcAft>
            </a:pPr>
            <a:r>
              <a:rPr lang="es-ES" sz="2200" b="0" i="1" strike="noStrike" spc="-1">
                <a:solidFill>
                  <a:srgbClr val="404040"/>
                </a:solidFill>
                <a:latin typeface="Calibri"/>
                <a:ea typeface="DejaVu Sans"/>
              </a:rPr>
              <a:t>}</a:t>
            </a:r>
            <a:endParaRPr lang="es-ES" sz="2200" b="0" strike="noStrike" spc="-1">
              <a:latin typeface="Arial"/>
            </a:endParaRPr>
          </a:p>
          <a:p>
            <a:pPr marL="45720" algn="just">
              <a:lnSpc>
                <a:spcPct val="100000"/>
              </a:lnSpc>
              <a:spcBef>
                <a:spcPts val="439"/>
              </a:spcBef>
              <a:spcAft>
                <a:spcPts val="300"/>
              </a:spcAft>
            </a:pPr>
            <a:endParaRPr lang="es-ES" sz="2200" b="0" strike="noStrike" spc="-1">
              <a:latin typeface="Arial"/>
            </a:endParaRPr>
          </a:p>
          <a:p>
            <a:pPr marL="365760" algn="just">
              <a:lnSpc>
                <a:spcPct val="100000"/>
              </a:lnSpc>
              <a:spcBef>
                <a:spcPts val="400"/>
              </a:spcBef>
              <a:spcAft>
                <a:spcPts val="300"/>
              </a:spcAft>
            </a:pPr>
            <a:r>
              <a:rPr lang="es-ES" sz="2000" b="0" strike="noStrike" spc="-1">
                <a:solidFill>
                  <a:srgbClr val="404040"/>
                </a:solidFill>
                <a:latin typeface="Trebuchet MS"/>
                <a:ea typeface="DejaVu Sans"/>
              </a:rPr>
              <a:t>  </a:t>
            </a:r>
            <a:endParaRPr lang="es-ES" sz="2000" b="0" strike="noStrike" spc="-1">
              <a:latin typeface="Arial"/>
            </a:endParaRPr>
          </a:p>
          <a:p>
            <a:pPr marL="365760" algn="just">
              <a:lnSpc>
                <a:spcPct val="100000"/>
              </a:lnSpc>
              <a:spcBef>
                <a:spcPts val="400"/>
              </a:spcBef>
              <a:spcAft>
                <a:spcPts val="300"/>
              </a:spcAft>
            </a:pPr>
            <a:r>
              <a:rPr lang="es-ES" sz="2000" b="0" strike="noStrike" spc="-1">
                <a:solidFill>
                  <a:srgbClr val="404040"/>
                </a:solidFill>
                <a:latin typeface="Trebuchet MS"/>
                <a:ea typeface="DejaVu Sans"/>
              </a:rPr>
              <a:t>Irteera: </a:t>
            </a:r>
            <a:r>
              <a:rPr lang="es-ES" sz="2000" b="0" i="1" strike="noStrike" spc="-1">
                <a:solidFill>
                  <a:srgbClr val="404040"/>
                </a:solidFill>
                <a:latin typeface="Calibri"/>
                <a:ea typeface="DejaVu Sans"/>
              </a:rPr>
              <a:t>Sartu zenbaki bat</a:t>
            </a:r>
            <a:endParaRPr lang="es-ES" sz="2000" b="0" strike="noStrike" spc="-1">
              <a:latin typeface="Arial"/>
            </a:endParaRPr>
          </a:p>
          <a:p>
            <a:pPr marL="365760" algn="just">
              <a:lnSpc>
                <a:spcPct val="100000"/>
              </a:lnSpc>
              <a:spcBef>
                <a:spcPts val="400"/>
              </a:spcBef>
              <a:spcAft>
                <a:spcPts val="300"/>
              </a:spcAft>
            </a:pPr>
            <a:r>
              <a:rPr lang="es-ES" sz="2000" b="0" i="1" strike="noStrike" spc="-1">
                <a:solidFill>
                  <a:srgbClr val="404040"/>
                </a:solidFill>
                <a:latin typeface="Calibri"/>
                <a:ea typeface="DejaVu Sans"/>
              </a:rPr>
              <a:t>                   5</a:t>
            </a:r>
            <a:endParaRPr lang="es-ES" sz="2000" b="0" strike="noStrike" spc="-1">
              <a:latin typeface="Arial"/>
            </a:endParaRPr>
          </a:p>
          <a:p>
            <a:pPr marL="365760" algn="just">
              <a:lnSpc>
                <a:spcPct val="100000"/>
              </a:lnSpc>
              <a:spcBef>
                <a:spcPts val="400"/>
              </a:spcBef>
              <a:spcAft>
                <a:spcPts val="300"/>
              </a:spcAft>
            </a:pPr>
            <a:r>
              <a:rPr lang="es-ES" sz="2000" b="0" i="1" strike="noStrike" spc="-1">
                <a:solidFill>
                  <a:srgbClr val="404040"/>
                </a:solidFill>
                <a:latin typeface="Calibri"/>
                <a:ea typeface="DejaVu Sans"/>
              </a:rPr>
              <a:t>                   Zenbakia = 5</a:t>
            </a:r>
            <a:endParaRPr lang="es-ES" sz="2000" b="0" strike="noStrike" spc="-1">
              <a:latin typeface="Arial"/>
            </a:endParaRPr>
          </a:p>
        </p:txBody>
      </p:sp>
      <p:sp>
        <p:nvSpPr>
          <p:cNvPr id="175" name="CustomShape 5"/>
          <p:cNvSpPr/>
          <p:nvPr/>
        </p:nvSpPr>
        <p:spPr>
          <a:xfrm>
            <a:off x="4968000" y="3672000"/>
            <a:ext cx="3956400" cy="1662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s-ES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Scanf() funtzioa erabiltzailearen sarrera jasotzeko erabiltzen da. </a:t>
            </a:r>
            <a:endParaRPr lang="es-ES" sz="1400" b="0" strike="noStrike" spc="-1">
              <a:latin typeface="Arial"/>
            </a:endParaRPr>
          </a:p>
          <a:p>
            <a:r>
              <a:rPr lang="es-ES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Programa honetan, erabiltzaileari sarrera eskatzen zaio eta balioa c aldagaian gordetzen da. </a:t>
            </a:r>
            <a:endParaRPr lang="es-ES" sz="1400" b="0" strike="noStrike" spc="-1">
              <a:latin typeface="Arial"/>
            </a:endParaRPr>
          </a:p>
          <a:p>
            <a:r>
              <a:rPr lang="es-ES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Kontuan izan '&amp;' ikurra c aurretik. &amp;c-k c-ren helbidea adierazten du eta balioa helbide horretan gordeta dago.</a:t>
            </a:r>
            <a:endParaRPr lang="es-ES" sz="1400" b="0" strike="noStrike" spc="-1">
              <a:latin typeface="Arial"/>
            </a:endParaRPr>
          </a:p>
        </p:txBody>
      </p:sp>
      <p:sp>
        <p:nvSpPr>
          <p:cNvPr id="176" name="CustomShape 6"/>
          <p:cNvSpPr/>
          <p:nvPr/>
        </p:nvSpPr>
        <p:spPr>
          <a:xfrm>
            <a:off x="8568000" y="3456000"/>
            <a:ext cx="177120" cy="339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1475640" y="404640"/>
            <a:ext cx="6980760" cy="1139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ES" sz="3200" b="1" strike="noStrike" spc="-1">
                <a:solidFill>
                  <a:srgbClr val="821A08"/>
                </a:solidFill>
                <a:latin typeface="Trebuchet MS"/>
                <a:ea typeface="DejaVu Sans"/>
              </a:rPr>
              <a:t>C programazioa:</a:t>
            </a:r>
            <a:br/>
            <a:r>
              <a:rPr lang="es-ES" sz="3200" b="1" strike="noStrike" spc="-1">
                <a:solidFill>
                  <a:srgbClr val="821A08"/>
                </a:solidFill>
                <a:latin typeface="Trebuchet MS"/>
                <a:ea typeface="DejaVu Sans"/>
              </a:rPr>
              <a:t> sarrera / irteerak</a:t>
            </a:r>
            <a:endParaRPr lang="es-ES" sz="3200" b="0" strike="noStrike" spc="-1">
              <a:latin typeface="Arial"/>
            </a:endParaRPr>
          </a:p>
        </p:txBody>
      </p:sp>
      <p:sp>
        <p:nvSpPr>
          <p:cNvPr id="178" name="CustomShape 2"/>
          <p:cNvSpPr/>
          <p:nvPr/>
        </p:nvSpPr>
        <p:spPr>
          <a:xfrm>
            <a:off x="1175400" y="4659480"/>
            <a:ext cx="3164400" cy="1220400"/>
          </a:xfrm>
          <a:prstGeom prst="flowChartProcess">
            <a:avLst/>
          </a:prstGeom>
          <a:solidFill>
            <a:srgbClr val="D99116"/>
          </a:solidFill>
          <a:ln>
            <a:solidFill>
              <a:srgbClr val="FDB94D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9" name="CustomShape 3"/>
          <p:cNvSpPr/>
          <p:nvPr/>
        </p:nvSpPr>
        <p:spPr>
          <a:xfrm>
            <a:off x="4896000" y="3672000"/>
            <a:ext cx="4046760" cy="500400"/>
          </a:xfrm>
          <a:prstGeom prst="wedgeRectCallout">
            <a:avLst>
              <a:gd name="adj1" fmla="val -6731"/>
              <a:gd name="adj2" fmla="val 116805"/>
            </a:avLst>
          </a:prstGeom>
          <a:solidFill>
            <a:srgbClr val="D99116"/>
          </a:solidFill>
          <a:ln>
            <a:solidFill>
              <a:srgbClr val="FDB94D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0" name="CustomShape 4"/>
          <p:cNvSpPr/>
          <p:nvPr/>
        </p:nvSpPr>
        <p:spPr>
          <a:xfrm>
            <a:off x="1115640" y="2205000"/>
            <a:ext cx="6396840" cy="3470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45720" algn="just">
              <a:lnSpc>
                <a:spcPct val="100000"/>
              </a:lnSpc>
              <a:spcBef>
                <a:spcPts val="439"/>
              </a:spcBef>
              <a:spcAft>
                <a:spcPts val="300"/>
              </a:spcAft>
            </a:pPr>
            <a:r>
              <a:rPr lang="es-ES" sz="2200" b="0" i="1" strike="noStrike" spc="-1">
                <a:solidFill>
                  <a:srgbClr val="404040"/>
                </a:solidFill>
                <a:latin typeface="Calibri"/>
                <a:ea typeface="DejaVu Sans"/>
              </a:rPr>
              <a:t>#include &lt;stdio.h&gt;      // Hau derrigorrezkoa da printf funtzioa exekutatzeko</a:t>
            </a:r>
            <a:endParaRPr lang="es-ES" sz="2200" b="0" strike="noStrike" spc="-1">
              <a:latin typeface="Arial"/>
            </a:endParaRPr>
          </a:p>
          <a:p>
            <a:pPr marL="45720" algn="just">
              <a:lnSpc>
                <a:spcPct val="100000"/>
              </a:lnSpc>
              <a:spcBef>
                <a:spcPts val="439"/>
              </a:spcBef>
              <a:spcAft>
                <a:spcPts val="300"/>
              </a:spcAft>
            </a:pPr>
            <a:r>
              <a:rPr lang="es-ES" sz="2200" b="0" i="1" strike="noStrike" spc="-1">
                <a:solidFill>
                  <a:srgbClr val="404040"/>
                </a:solidFill>
                <a:latin typeface="Calibri"/>
                <a:ea typeface="DejaVu Sans"/>
              </a:rPr>
              <a:t>int main(){  </a:t>
            </a:r>
            <a:endParaRPr lang="es-ES" sz="2200" b="0" strike="noStrike" spc="-1">
              <a:latin typeface="Arial"/>
            </a:endParaRPr>
          </a:p>
          <a:p>
            <a:pPr marL="45720" algn="just">
              <a:lnSpc>
                <a:spcPct val="100000"/>
              </a:lnSpc>
              <a:spcBef>
                <a:spcPts val="439"/>
              </a:spcBef>
              <a:spcAft>
                <a:spcPts val="300"/>
              </a:spcAft>
            </a:pPr>
            <a:r>
              <a:rPr lang="es-ES" sz="2200" b="0" i="1" strike="noStrike" spc="-1">
                <a:solidFill>
                  <a:srgbClr val="404040"/>
                </a:solidFill>
                <a:latin typeface="Calibri"/>
                <a:ea typeface="DejaVu Sans"/>
              </a:rPr>
              <a:t>          float c;</a:t>
            </a:r>
            <a:endParaRPr lang="es-ES" sz="2200" b="0" strike="noStrike" spc="-1">
              <a:latin typeface="Arial"/>
            </a:endParaRPr>
          </a:p>
          <a:p>
            <a:pPr marL="45720" algn="just">
              <a:lnSpc>
                <a:spcPct val="100000"/>
              </a:lnSpc>
              <a:spcBef>
                <a:spcPts val="439"/>
              </a:spcBef>
              <a:spcAft>
                <a:spcPts val="300"/>
              </a:spcAft>
            </a:pPr>
            <a:r>
              <a:rPr lang="es-ES" sz="2200" b="0" i="1" strike="noStrike" spc="-1">
                <a:solidFill>
                  <a:srgbClr val="404040"/>
                </a:solidFill>
                <a:latin typeface="Calibri"/>
                <a:ea typeface="DejaVu Sans"/>
              </a:rPr>
              <a:t>          printf("Sartu zenbaki bat: \n");  //komila artekoa bistaratuko da pantailan </a:t>
            </a:r>
            <a:endParaRPr lang="es-ES" sz="2200" b="0" strike="noStrike" spc="-1">
              <a:latin typeface="Arial"/>
            </a:endParaRPr>
          </a:p>
          <a:p>
            <a:pPr marL="45720" algn="just">
              <a:lnSpc>
                <a:spcPct val="100000"/>
              </a:lnSpc>
              <a:spcBef>
                <a:spcPts val="439"/>
              </a:spcBef>
              <a:spcAft>
                <a:spcPts val="300"/>
              </a:spcAft>
            </a:pPr>
            <a:r>
              <a:rPr lang="es-ES" sz="2200" b="0" i="1" strike="noStrike" spc="-1">
                <a:solidFill>
                  <a:srgbClr val="404040"/>
                </a:solidFill>
                <a:latin typeface="Calibri"/>
                <a:ea typeface="DejaVu Sans"/>
              </a:rPr>
              <a:t>          scanf(“%f”,&amp;c); </a:t>
            </a:r>
            <a:endParaRPr lang="es-ES" sz="2200" b="0" strike="noStrike" spc="-1">
              <a:latin typeface="Arial"/>
            </a:endParaRPr>
          </a:p>
          <a:p>
            <a:pPr marL="45720" algn="just">
              <a:lnSpc>
                <a:spcPct val="100000"/>
              </a:lnSpc>
              <a:spcBef>
                <a:spcPts val="439"/>
              </a:spcBef>
              <a:spcAft>
                <a:spcPts val="300"/>
              </a:spcAft>
            </a:pPr>
            <a:r>
              <a:rPr lang="es-ES" sz="2200" b="0" i="1" strike="noStrike" spc="-1">
                <a:solidFill>
                  <a:srgbClr val="404040"/>
                </a:solidFill>
                <a:latin typeface="Calibri"/>
                <a:ea typeface="DejaVu Sans"/>
              </a:rPr>
              <a:t>          printf(“Zenbakia = %f”,c);</a:t>
            </a:r>
            <a:endParaRPr lang="es-ES" sz="2200" b="0" strike="noStrike" spc="-1">
              <a:latin typeface="Arial"/>
            </a:endParaRPr>
          </a:p>
          <a:p>
            <a:pPr marL="45720" algn="just">
              <a:lnSpc>
                <a:spcPct val="100000"/>
              </a:lnSpc>
              <a:spcBef>
                <a:spcPts val="439"/>
              </a:spcBef>
              <a:spcAft>
                <a:spcPts val="300"/>
              </a:spcAft>
            </a:pPr>
            <a:r>
              <a:rPr lang="es-ES" sz="2200" b="0" i="1" strike="noStrike" spc="-1">
                <a:solidFill>
                  <a:srgbClr val="404040"/>
                </a:solidFill>
                <a:latin typeface="Calibri"/>
                <a:ea typeface="DejaVu Sans"/>
              </a:rPr>
              <a:t>          return 0;</a:t>
            </a:r>
            <a:endParaRPr lang="es-ES" sz="2200" b="0" strike="noStrike" spc="-1">
              <a:latin typeface="Arial"/>
            </a:endParaRPr>
          </a:p>
          <a:p>
            <a:pPr marL="45720" algn="just">
              <a:lnSpc>
                <a:spcPct val="100000"/>
              </a:lnSpc>
              <a:spcBef>
                <a:spcPts val="439"/>
              </a:spcBef>
              <a:spcAft>
                <a:spcPts val="300"/>
              </a:spcAft>
            </a:pPr>
            <a:r>
              <a:rPr lang="es-ES" sz="2200" b="0" i="1" strike="noStrike" spc="-1">
                <a:solidFill>
                  <a:srgbClr val="404040"/>
                </a:solidFill>
                <a:latin typeface="Calibri"/>
                <a:ea typeface="DejaVu Sans"/>
              </a:rPr>
              <a:t>}</a:t>
            </a:r>
            <a:endParaRPr lang="es-ES" sz="2200" b="0" strike="noStrike" spc="-1">
              <a:latin typeface="Arial"/>
            </a:endParaRPr>
          </a:p>
          <a:p>
            <a:pPr marL="45720" algn="just">
              <a:lnSpc>
                <a:spcPct val="100000"/>
              </a:lnSpc>
              <a:spcBef>
                <a:spcPts val="439"/>
              </a:spcBef>
              <a:spcAft>
                <a:spcPts val="300"/>
              </a:spcAft>
            </a:pPr>
            <a:endParaRPr lang="es-ES" sz="2200" b="0" strike="noStrike" spc="-1">
              <a:latin typeface="Arial"/>
            </a:endParaRPr>
          </a:p>
          <a:p>
            <a:pPr marL="365760" algn="just">
              <a:lnSpc>
                <a:spcPct val="100000"/>
              </a:lnSpc>
              <a:spcBef>
                <a:spcPts val="400"/>
              </a:spcBef>
              <a:spcAft>
                <a:spcPts val="300"/>
              </a:spcAft>
            </a:pPr>
            <a:r>
              <a:rPr lang="es-ES" sz="2000" b="0" strike="noStrike" spc="-1">
                <a:solidFill>
                  <a:srgbClr val="404040"/>
                </a:solidFill>
                <a:latin typeface="Trebuchet MS"/>
                <a:ea typeface="DejaVu Sans"/>
              </a:rPr>
              <a:t>  </a:t>
            </a:r>
            <a:endParaRPr lang="es-ES" sz="2000" b="0" strike="noStrike" spc="-1">
              <a:latin typeface="Arial"/>
            </a:endParaRPr>
          </a:p>
          <a:p>
            <a:pPr marL="365760" algn="just">
              <a:lnSpc>
                <a:spcPct val="100000"/>
              </a:lnSpc>
              <a:spcBef>
                <a:spcPts val="400"/>
              </a:spcBef>
              <a:spcAft>
                <a:spcPts val="300"/>
              </a:spcAft>
            </a:pPr>
            <a:r>
              <a:rPr lang="es-ES" sz="2000" b="0" strike="noStrike" spc="-1">
                <a:solidFill>
                  <a:srgbClr val="404040"/>
                </a:solidFill>
                <a:latin typeface="Trebuchet MS"/>
                <a:ea typeface="DejaVu Sans"/>
              </a:rPr>
              <a:t>Irteera: </a:t>
            </a:r>
            <a:r>
              <a:rPr lang="es-ES" sz="2000" b="0" i="1" strike="noStrike" spc="-1">
                <a:solidFill>
                  <a:srgbClr val="404040"/>
                </a:solidFill>
                <a:latin typeface="Calibri"/>
                <a:ea typeface="DejaVu Sans"/>
              </a:rPr>
              <a:t>Sartu zenbaki bat</a:t>
            </a:r>
            <a:endParaRPr lang="es-ES" sz="2000" b="0" strike="noStrike" spc="-1">
              <a:latin typeface="Arial"/>
            </a:endParaRPr>
          </a:p>
          <a:p>
            <a:pPr marL="365760" algn="just">
              <a:lnSpc>
                <a:spcPct val="100000"/>
              </a:lnSpc>
              <a:spcBef>
                <a:spcPts val="400"/>
              </a:spcBef>
              <a:spcAft>
                <a:spcPts val="300"/>
              </a:spcAft>
            </a:pPr>
            <a:r>
              <a:rPr lang="es-ES" sz="2000" b="0" i="1" strike="noStrike" spc="-1">
                <a:solidFill>
                  <a:srgbClr val="404040"/>
                </a:solidFill>
                <a:latin typeface="Calibri"/>
                <a:ea typeface="DejaVu Sans"/>
              </a:rPr>
              <a:t>                   5.25</a:t>
            </a:r>
            <a:endParaRPr lang="es-ES" sz="2000" b="0" strike="noStrike" spc="-1">
              <a:latin typeface="Arial"/>
            </a:endParaRPr>
          </a:p>
          <a:p>
            <a:pPr marL="365760" algn="just">
              <a:lnSpc>
                <a:spcPct val="100000"/>
              </a:lnSpc>
              <a:spcBef>
                <a:spcPts val="400"/>
              </a:spcBef>
              <a:spcAft>
                <a:spcPts val="300"/>
              </a:spcAft>
            </a:pPr>
            <a:r>
              <a:rPr lang="es-ES" sz="2000" b="0" i="1" strike="noStrike" spc="-1">
                <a:solidFill>
                  <a:srgbClr val="404040"/>
                </a:solidFill>
                <a:latin typeface="Calibri"/>
                <a:ea typeface="DejaVu Sans"/>
              </a:rPr>
              <a:t>                   Zenbakia = 5.25</a:t>
            </a:r>
            <a:endParaRPr lang="es-ES" sz="2000" b="0" strike="noStrike" spc="-1">
              <a:latin typeface="Arial"/>
            </a:endParaRPr>
          </a:p>
        </p:txBody>
      </p:sp>
      <p:sp>
        <p:nvSpPr>
          <p:cNvPr id="181" name="CustomShape 5"/>
          <p:cNvSpPr/>
          <p:nvPr/>
        </p:nvSpPr>
        <p:spPr>
          <a:xfrm>
            <a:off x="4968000" y="3672000"/>
            <a:ext cx="3956400" cy="28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s-ES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Floatekin, %f erabiltzen da  %d ren lekuan. </a:t>
            </a:r>
            <a:endParaRPr lang="es-ES" sz="1400" b="0" strike="noStrike" spc="-1">
              <a:latin typeface="Arial"/>
            </a:endParaRPr>
          </a:p>
        </p:txBody>
      </p:sp>
      <p:sp>
        <p:nvSpPr>
          <p:cNvPr id="182" name="CustomShape 6"/>
          <p:cNvSpPr/>
          <p:nvPr/>
        </p:nvSpPr>
        <p:spPr>
          <a:xfrm>
            <a:off x="8568000" y="3456000"/>
            <a:ext cx="177120" cy="339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1475640" y="404640"/>
            <a:ext cx="6508440" cy="1139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ES" sz="3200" b="1" strike="noStrike" spc="-1">
                <a:solidFill>
                  <a:srgbClr val="821A08"/>
                </a:solidFill>
                <a:latin typeface="Trebuchet MS"/>
                <a:ea typeface="DejaVu Sans"/>
              </a:rPr>
              <a:t>Sarrera</a:t>
            </a:r>
            <a:endParaRPr lang="es-ES" sz="3200" b="0" strike="noStrike" spc="-1">
              <a:latin typeface="Arial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1115640" y="2205000"/>
            <a:ext cx="6396840" cy="3470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178920" algn="just">
              <a:lnSpc>
                <a:spcPct val="100000"/>
              </a:lnSpc>
              <a:spcBef>
                <a:spcPts val="439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/>
              <a:buChar char="*"/>
            </a:pPr>
            <a:r>
              <a:rPr lang="es-ES" sz="2200" b="0" strike="noStrike" spc="-1">
                <a:solidFill>
                  <a:srgbClr val="404040"/>
                </a:solidFill>
                <a:latin typeface="Trebuchet MS"/>
                <a:ea typeface="DejaVu Sans"/>
              </a:rPr>
              <a:t>C programazio lengoaia ezaguna da, sistema eta aplikazioetarako softwarean asko erabiltzen dena. </a:t>
            </a:r>
            <a:endParaRPr lang="es-ES" sz="2200" b="0" strike="noStrike" spc="-1">
              <a:latin typeface="Arial"/>
            </a:endParaRPr>
          </a:p>
          <a:p>
            <a:pPr marL="45720" algn="just">
              <a:lnSpc>
                <a:spcPct val="100000"/>
              </a:lnSpc>
              <a:spcBef>
                <a:spcPts val="439"/>
              </a:spcBef>
              <a:spcAft>
                <a:spcPts val="300"/>
              </a:spcAft>
            </a:pPr>
            <a:endParaRPr lang="es-ES" sz="2200" b="0" strike="noStrike" spc="-1">
              <a:latin typeface="Arial"/>
            </a:endParaRPr>
          </a:p>
          <a:p>
            <a:pPr marL="228600" indent="-178920" algn="just">
              <a:lnSpc>
                <a:spcPct val="100000"/>
              </a:lnSpc>
              <a:spcBef>
                <a:spcPts val="439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/>
              <a:buChar char="*"/>
            </a:pPr>
            <a:r>
              <a:rPr lang="es-ES" sz="2200" b="0" strike="noStrike" spc="-1">
                <a:solidFill>
                  <a:srgbClr val="404040"/>
                </a:solidFill>
                <a:latin typeface="Trebuchet MS"/>
                <a:ea typeface="DejaVu Sans"/>
              </a:rPr>
              <a:t>Nahiko programazio lengoaia zaharra izan arren, C programazioa asko erabiltzen da bere eraginkortasun eta kontrolagatik.</a:t>
            </a:r>
            <a:endParaRPr lang="es-ES" sz="2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ustomShape 1"/>
          <p:cNvSpPr/>
          <p:nvPr/>
        </p:nvSpPr>
        <p:spPr>
          <a:xfrm>
            <a:off x="1475640" y="404640"/>
            <a:ext cx="6980760" cy="1139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ES" sz="3200" b="1" strike="noStrike" spc="-1">
                <a:solidFill>
                  <a:srgbClr val="821A08"/>
                </a:solidFill>
                <a:latin typeface="Trebuchet MS"/>
                <a:ea typeface="DejaVu Sans"/>
              </a:rPr>
              <a:t>C programazioa:</a:t>
            </a:r>
            <a:br/>
            <a:r>
              <a:rPr lang="es-ES" sz="3200" b="1" strike="noStrike" spc="-1">
                <a:solidFill>
                  <a:srgbClr val="821A08"/>
                </a:solidFill>
                <a:latin typeface="Trebuchet MS"/>
                <a:ea typeface="DejaVu Sans"/>
              </a:rPr>
              <a:t> sarrera / irteerak</a:t>
            </a:r>
            <a:endParaRPr lang="es-ES" sz="3200" b="0" strike="noStrike" spc="-1">
              <a:latin typeface="Arial"/>
            </a:endParaRPr>
          </a:p>
        </p:txBody>
      </p:sp>
      <p:sp>
        <p:nvSpPr>
          <p:cNvPr id="184" name="CustomShape 2"/>
          <p:cNvSpPr/>
          <p:nvPr/>
        </p:nvSpPr>
        <p:spPr>
          <a:xfrm>
            <a:off x="1321200" y="4745520"/>
            <a:ext cx="3571200" cy="1220400"/>
          </a:xfrm>
          <a:prstGeom prst="flowChartProcess">
            <a:avLst/>
          </a:prstGeom>
          <a:solidFill>
            <a:srgbClr val="D99116"/>
          </a:solidFill>
          <a:ln>
            <a:solidFill>
              <a:srgbClr val="FDB94D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5" name="CustomShape 3"/>
          <p:cNvSpPr/>
          <p:nvPr/>
        </p:nvSpPr>
        <p:spPr>
          <a:xfrm>
            <a:off x="5094000" y="4257720"/>
            <a:ext cx="4046760" cy="1859040"/>
          </a:xfrm>
          <a:prstGeom prst="wedgeRectCallout">
            <a:avLst>
              <a:gd name="adj1" fmla="val -31152"/>
              <a:gd name="adj2" fmla="val 68148"/>
            </a:avLst>
          </a:prstGeom>
          <a:solidFill>
            <a:srgbClr val="D99116"/>
          </a:solidFill>
          <a:ln>
            <a:solidFill>
              <a:srgbClr val="FDB94D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6" name="CustomShape 4"/>
          <p:cNvSpPr/>
          <p:nvPr/>
        </p:nvSpPr>
        <p:spPr>
          <a:xfrm>
            <a:off x="1115640" y="2205000"/>
            <a:ext cx="6396840" cy="3470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45720" algn="just">
              <a:lnSpc>
                <a:spcPct val="100000"/>
              </a:lnSpc>
              <a:spcBef>
                <a:spcPts val="439"/>
              </a:spcBef>
              <a:spcAft>
                <a:spcPts val="300"/>
              </a:spcAft>
            </a:pPr>
            <a:r>
              <a:rPr lang="es-ES" sz="2200" b="0" i="1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#include &lt;</a:t>
            </a:r>
            <a:r>
              <a:rPr lang="es-ES" sz="2200" b="0" i="1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stdio.h</a:t>
            </a:r>
            <a:r>
              <a:rPr lang="es-ES" sz="2200" b="0" i="1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&gt;      // </a:t>
            </a:r>
            <a:r>
              <a:rPr lang="es-ES" sz="2200" b="0" i="1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Hau</a:t>
            </a:r>
            <a:r>
              <a:rPr lang="es-ES" sz="2200" b="0" i="1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s-ES" sz="2200" b="0" i="1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derrigorrezkoa</a:t>
            </a:r>
            <a:r>
              <a:rPr lang="es-ES" sz="2200" b="0" i="1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da </a:t>
            </a:r>
            <a:r>
              <a:rPr lang="es-ES" sz="2200" b="0" i="1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printf</a:t>
            </a:r>
            <a:r>
              <a:rPr lang="es-ES" sz="2200" b="0" i="1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s-ES" sz="2200" b="0" i="1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funtzioa</a:t>
            </a:r>
            <a:r>
              <a:rPr lang="es-ES" sz="2200" b="0" i="1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s-ES" sz="2200" b="0" i="1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exekutatzeko</a:t>
            </a:r>
            <a:endParaRPr lang="es-ES" sz="2200" b="0" strike="noStrike" spc="-1" dirty="0">
              <a:latin typeface="Arial"/>
            </a:endParaRPr>
          </a:p>
          <a:p>
            <a:pPr marL="45720" algn="just">
              <a:lnSpc>
                <a:spcPct val="100000"/>
              </a:lnSpc>
              <a:spcBef>
                <a:spcPts val="439"/>
              </a:spcBef>
              <a:spcAft>
                <a:spcPts val="300"/>
              </a:spcAft>
            </a:pPr>
            <a:r>
              <a:rPr lang="es-ES" sz="2200" b="0" i="1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int</a:t>
            </a:r>
            <a:r>
              <a:rPr lang="es-ES" sz="2200" b="0" i="1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s-ES" sz="2200" b="0" i="1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main</a:t>
            </a:r>
            <a:r>
              <a:rPr lang="es-ES" sz="2200" b="0" i="1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(){  </a:t>
            </a:r>
            <a:endParaRPr lang="es-ES" sz="2200" b="0" strike="noStrike" spc="-1" dirty="0">
              <a:latin typeface="Arial"/>
            </a:endParaRPr>
          </a:p>
          <a:p>
            <a:pPr marL="45720" algn="just">
              <a:lnSpc>
                <a:spcPct val="100000"/>
              </a:lnSpc>
              <a:spcBef>
                <a:spcPts val="439"/>
              </a:spcBef>
              <a:spcAft>
                <a:spcPts val="300"/>
              </a:spcAft>
            </a:pPr>
            <a:r>
              <a:rPr lang="es-ES" sz="2200" b="0" i="1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         </a:t>
            </a:r>
            <a:r>
              <a:rPr lang="es-ES" sz="2200" b="0" i="1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char</a:t>
            </a:r>
            <a:r>
              <a:rPr lang="es-ES" sz="2200" b="0" i="1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c;</a:t>
            </a:r>
            <a:endParaRPr lang="es-ES" sz="2200" b="0" strike="noStrike" spc="-1" dirty="0">
              <a:latin typeface="Arial"/>
            </a:endParaRPr>
          </a:p>
          <a:p>
            <a:pPr marL="45720" algn="just">
              <a:lnSpc>
                <a:spcPct val="100000"/>
              </a:lnSpc>
              <a:spcBef>
                <a:spcPts val="439"/>
              </a:spcBef>
              <a:spcAft>
                <a:spcPts val="300"/>
              </a:spcAft>
            </a:pPr>
            <a:r>
              <a:rPr lang="es-ES" sz="2200" b="0" i="1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         </a:t>
            </a:r>
            <a:r>
              <a:rPr lang="es-ES" sz="2200" b="0" i="1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printf</a:t>
            </a:r>
            <a:r>
              <a:rPr lang="es-ES" sz="2200" b="0" i="1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("</a:t>
            </a:r>
            <a:r>
              <a:rPr lang="es-ES" sz="2200" b="0" i="1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Sartu</a:t>
            </a:r>
            <a:r>
              <a:rPr lang="es-ES" sz="2200" b="0" i="1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s-ES" sz="2200" b="0" i="1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karaktere</a:t>
            </a:r>
            <a:r>
              <a:rPr lang="es-ES" sz="2200" b="0" i="1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bat: \n");  //</a:t>
            </a:r>
            <a:r>
              <a:rPr lang="es-ES" sz="2200" b="0" i="1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komila</a:t>
            </a:r>
            <a:r>
              <a:rPr lang="es-ES" sz="2200" b="0" i="1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s-ES" sz="2200" b="0" i="1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artekoa</a:t>
            </a:r>
            <a:r>
              <a:rPr lang="es-ES" sz="2200" b="0" i="1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s-ES" sz="2200" b="0" i="1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bistaratuko</a:t>
            </a:r>
            <a:r>
              <a:rPr lang="es-ES" sz="2200" b="0" i="1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da </a:t>
            </a:r>
            <a:r>
              <a:rPr lang="es-ES" sz="2200" b="0" i="1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pantailan</a:t>
            </a:r>
            <a:r>
              <a:rPr lang="es-ES" sz="2200" b="0" i="1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endParaRPr lang="es-ES" sz="2200" b="0" strike="noStrike" spc="-1" dirty="0">
              <a:latin typeface="Arial"/>
            </a:endParaRPr>
          </a:p>
          <a:p>
            <a:pPr marL="45720" algn="just">
              <a:lnSpc>
                <a:spcPct val="100000"/>
              </a:lnSpc>
              <a:spcBef>
                <a:spcPts val="439"/>
              </a:spcBef>
              <a:spcAft>
                <a:spcPts val="300"/>
              </a:spcAft>
            </a:pPr>
            <a:r>
              <a:rPr lang="es-ES" sz="2200" b="0" i="1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         </a:t>
            </a:r>
            <a:r>
              <a:rPr lang="es-ES" sz="2200" b="0" i="1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scanf</a:t>
            </a:r>
            <a:r>
              <a:rPr lang="es-ES" sz="2200" b="0" i="1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(“%</a:t>
            </a:r>
            <a:r>
              <a:rPr lang="es-ES" sz="2200" b="0" i="1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c”,&amp;c</a:t>
            </a:r>
            <a:r>
              <a:rPr lang="es-ES" sz="2200" b="0" i="1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); </a:t>
            </a:r>
            <a:endParaRPr lang="es-ES" sz="2200" b="0" strike="noStrike" spc="-1" dirty="0">
              <a:latin typeface="Arial"/>
            </a:endParaRPr>
          </a:p>
          <a:p>
            <a:pPr marL="45720" algn="just">
              <a:lnSpc>
                <a:spcPct val="100000"/>
              </a:lnSpc>
              <a:spcBef>
                <a:spcPts val="439"/>
              </a:spcBef>
              <a:spcAft>
                <a:spcPts val="300"/>
              </a:spcAft>
            </a:pPr>
            <a:r>
              <a:rPr lang="es-ES" sz="2200" b="0" i="1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         </a:t>
            </a:r>
            <a:r>
              <a:rPr lang="es-ES" sz="2200" b="0" i="1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printf</a:t>
            </a:r>
            <a:r>
              <a:rPr lang="es-ES" sz="2200" b="0" i="1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(“</a:t>
            </a:r>
            <a:r>
              <a:rPr lang="es-ES" sz="2200" b="0" i="1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Sartutako</a:t>
            </a:r>
            <a:r>
              <a:rPr lang="es-ES" sz="2200" b="0" i="1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s-ES" sz="2200" b="0" i="1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karakterea</a:t>
            </a:r>
            <a:r>
              <a:rPr lang="es-ES" sz="2200" b="0" i="1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da: %c \</a:t>
            </a:r>
            <a:r>
              <a:rPr lang="es-ES" sz="2200" b="0" i="1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n”,c</a:t>
            </a:r>
            <a:r>
              <a:rPr lang="es-ES" sz="2200" b="0" i="1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);</a:t>
            </a:r>
            <a:endParaRPr lang="es-ES" sz="2200" b="0" strike="noStrike" spc="-1" dirty="0">
              <a:latin typeface="Arial"/>
            </a:endParaRPr>
          </a:p>
          <a:p>
            <a:pPr marL="45720" algn="just">
              <a:lnSpc>
                <a:spcPct val="100000"/>
              </a:lnSpc>
              <a:spcBef>
                <a:spcPts val="439"/>
              </a:spcBef>
              <a:spcAft>
                <a:spcPts val="300"/>
              </a:spcAft>
            </a:pPr>
            <a:r>
              <a:rPr lang="es-ES" sz="2200" b="0" i="1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         </a:t>
            </a:r>
            <a:r>
              <a:rPr lang="es-ES" sz="2200" b="0" i="1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printf</a:t>
            </a:r>
            <a:r>
              <a:rPr lang="es-ES" sz="2200" b="0" i="1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(“</a:t>
            </a:r>
            <a:r>
              <a:rPr lang="es-ES" sz="2200" b="0" i="1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Sartutako</a:t>
            </a:r>
            <a:r>
              <a:rPr lang="es-ES" sz="2200" b="0" i="1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s-ES" sz="2200" b="0" i="1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karakterearen</a:t>
            </a:r>
            <a:r>
              <a:rPr lang="es-ES" sz="2200" b="0" i="1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ASCII </a:t>
            </a:r>
            <a:r>
              <a:rPr lang="es-ES" sz="2200" b="0" i="1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balioa</a:t>
            </a:r>
            <a:r>
              <a:rPr lang="es-ES" sz="2200" b="0" i="1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: %d”, c)</a:t>
            </a:r>
            <a:endParaRPr lang="es-ES" sz="2200" b="0" strike="noStrike" spc="-1" dirty="0">
              <a:latin typeface="Arial"/>
            </a:endParaRPr>
          </a:p>
          <a:p>
            <a:pPr marL="45720" algn="just">
              <a:lnSpc>
                <a:spcPct val="100000"/>
              </a:lnSpc>
              <a:spcBef>
                <a:spcPts val="439"/>
              </a:spcBef>
              <a:spcAft>
                <a:spcPts val="300"/>
              </a:spcAft>
            </a:pPr>
            <a:r>
              <a:rPr lang="es-ES" sz="2200" b="0" i="1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         </a:t>
            </a:r>
            <a:r>
              <a:rPr lang="es-ES" sz="2200" b="0" i="1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return</a:t>
            </a:r>
            <a:r>
              <a:rPr lang="es-ES" sz="2200" b="0" i="1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0;</a:t>
            </a:r>
            <a:endParaRPr lang="es-ES" sz="2200" b="0" strike="noStrike" spc="-1" dirty="0">
              <a:latin typeface="Arial"/>
            </a:endParaRPr>
          </a:p>
          <a:p>
            <a:pPr marL="45720" algn="just">
              <a:lnSpc>
                <a:spcPct val="100000"/>
              </a:lnSpc>
              <a:spcBef>
                <a:spcPts val="439"/>
              </a:spcBef>
              <a:spcAft>
                <a:spcPts val="300"/>
              </a:spcAft>
            </a:pPr>
            <a:r>
              <a:rPr lang="es-ES" sz="2200" b="0" i="1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}</a:t>
            </a:r>
            <a:endParaRPr lang="es-ES" sz="2200" b="0" strike="noStrike" spc="-1" dirty="0">
              <a:latin typeface="Arial"/>
            </a:endParaRPr>
          </a:p>
          <a:p>
            <a:pPr marL="45720" algn="just">
              <a:lnSpc>
                <a:spcPct val="100000"/>
              </a:lnSpc>
              <a:spcBef>
                <a:spcPts val="439"/>
              </a:spcBef>
              <a:spcAft>
                <a:spcPts val="300"/>
              </a:spcAft>
            </a:pPr>
            <a:endParaRPr lang="es-ES" sz="2200" b="0" strike="noStrike" spc="-1" dirty="0">
              <a:latin typeface="Arial"/>
            </a:endParaRPr>
          </a:p>
          <a:p>
            <a:pPr marL="365760" algn="just">
              <a:lnSpc>
                <a:spcPct val="100000"/>
              </a:lnSpc>
              <a:spcBef>
                <a:spcPts val="400"/>
              </a:spcBef>
              <a:spcAft>
                <a:spcPts val="300"/>
              </a:spcAft>
            </a:pPr>
            <a:r>
              <a:rPr lang="es-ES" sz="2000" b="0" strike="noStrike" spc="-1" dirty="0">
                <a:solidFill>
                  <a:srgbClr val="404040"/>
                </a:solidFill>
                <a:latin typeface="Trebuchet MS"/>
                <a:ea typeface="DejaVu Sans"/>
              </a:rPr>
              <a:t>  </a:t>
            </a:r>
            <a:endParaRPr lang="es-ES" sz="2000" b="0" strike="noStrike" spc="-1" dirty="0">
              <a:latin typeface="Arial"/>
            </a:endParaRPr>
          </a:p>
          <a:p>
            <a:pPr marL="365760" algn="just">
              <a:lnSpc>
                <a:spcPct val="100000"/>
              </a:lnSpc>
              <a:spcBef>
                <a:spcPts val="400"/>
              </a:spcBef>
              <a:spcAft>
                <a:spcPts val="300"/>
              </a:spcAft>
            </a:pPr>
            <a:r>
              <a:rPr lang="es-ES" sz="2000" b="0" strike="noStrike" spc="-1" dirty="0" err="1">
                <a:solidFill>
                  <a:srgbClr val="404040"/>
                </a:solidFill>
                <a:latin typeface="Trebuchet MS"/>
                <a:ea typeface="DejaVu Sans"/>
              </a:rPr>
              <a:t>Irteera</a:t>
            </a:r>
            <a:r>
              <a:rPr lang="es-ES" sz="2000" b="0" strike="noStrike" spc="-1" dirty="0">
                <a:solidFill>
                  <a:srgbClr val="404040"/>
                </a:solidFill>
                <a:latin typeface="Trebuchet MS"/>
                <a:ea typeface="DejaVu Sans"/>
              </a:rPr>
              <a:t>: </a:t>
            </a:r>
            <a:r>
              <a:rPr lang="es-ES" sz="2000" b="0" i="1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Sartu</a:t>
            </a:r>
            <a:r>
              <a:rPr lang="es-ES" sz="2000" b="0" i="1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s-ES" sz="2000" b="0" i="1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karaktere</a:t>
            </a:r>
            <a:r>
              <a:rPr lang="es-ES" sz="2000" b="0" i="1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bat</a:t>
            </a:r>
            <a:endParaRPr lang="es-ES" sz="2000" b="0" strike="noStrike" spc="-1" dirty="0">
              <a:latin typeface="Arial"/>
            </a:endParaRPr>
          </a:p>
          <a:p>
            <a:pPr marL="365760" algn="just">
              <a:lnSpc>
                <a:spcPct val="100000"/>
              </a:lnSpc>
              <a:spcBef>
                <a:spcPts val="400"/>
              </a:spcBef>
              <a:spcAft>
                <a:spcPts val="300"/>
              </a:spcAft>
            </a:pPr>
            <a:r>
              <a:rPr lang="es-ES" sz="2000" b="0" i="1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                  g</a:t>
            </a:r>
            <a:endParaRPr lang="es-ES" sz="2000" b="0" strike="noStrike" spc="-1" dirty="0">
              <a:latin typeface="Arial"/>
            </a:endParaRPr>
          </a:p>
          <a:p>
            <a:pPr marL="365760" algn="just">
              <a:lnSpc>
                <a:spcPct val="100000"/>
              </a:lnSpc>
              <a:spcBef>
                <a:spcPts val="400"/>
              </a:spcBef>
              <a:spcAft>
                <a:spcPts val="300"/>
              </a:spcAft>
            </a:pPr>
            <a:r>
              <a:rPr lang="es-ES" sz="2000" b="0" i="1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                 </a:t>
            </a:r>
            <a:r>
              <a:rPr lang="es-ES" sz="2000" b="0" i="1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Sartutako</a:t>
            </a:r>
            <a:r>
              <a:rPr lang="es-ES" sz="2000" b="0" i="1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s-ES" sz="2000" b="0" i="1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karakterea</a:t>
            </a:r>
            <a:r>
              <a:rPr lang="es-ES" sz="2000" b="0" i="1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da: g</a:t>
            </a:r>
            <a:endParaRPr lang="es-ES" sz="2000" b="0" strike="noStrike" spc="-1" dirty="0">
              <a:latin typeface="Arial"/>
            </a:endParaRPr>
          </a:p>
          <a:p>
            <a:pPr marL="365760" algn="just">
              <a:lnSpc>
                <a:spcPct val="100000"/>
              </a:lnSpc>
              <a:spcBef>
                <a:spcPts val="400"/>
              </a:spcBef>
              <a:spcAft>
                <a:spcPts val="300"/>
              </a:spcAft>
            </a:pPr>
            <a:r>
              <a:rPr lang="es-ES" sz="2000" b="0" i="1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				          </a:t>
            </a:r>
            <a:r>
              <a:rPr lang="es-ES" sz="2000" b="0" i="1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Sartutako</a:t>
            </a:r>
            <a:r>
              <a:rPr lang="es-ES" sz="2000" b="0" i="1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s-ES" sz="2000" b="0" i="1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karakterearen</a:t>
            </a:r>
            <a:r>
              <a:rPr lang="es-ES" sz="2000" b="0" i="1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ASCII </a:t>
            </a:r>
            <a:r>
              <a:rPr lang="es-ES" sz="2000" b="0" i="1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balioa</a:t>
            </a:r>
            <a:r>
              <a:rPr lang="es-ES" sz="2000" b="0" i="1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: 103</a:t>
            </a:r>
            <a:endParaRPr lang="es-ES" sz="2000" b="0" strike="noStrike" spc="-1" dirty="0">
              <a:latin typeface="Arial"/>
            </a:endParaRPr>
          </a:p>
        </p:txBody>
      </p:sp>
      <p:sp>
        <p:nvSpPr>
          <p:cNvPr id="187" name="CustomShape 5"/>
          <p:cNvSpPr/>
          <p:nvPr/>
        </p:nvSpPr>
        <p:spPr>
          <a:xfrm>
            <a:off x="5184000" y="4176000"/>
            <a:ext cx="3956400" cy="205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s-ES" sz="1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Karaktereekin</a:t>
            </a:r>
            <a:r>
              <a:rPr lang="es-ES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, %c </a:t>
            </a:r>
            <a:r>
              <a:rPr lang="es-ES" sz="1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erabiltzen</a:t>
            </a:r>
            <a:r>
              <a:rPr lang="es-ES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da  %d </a:t>
            </a:r>
            <a:r>
              <a:rPr lang="es-ES" sz="1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edo</a:t>
            </a:r>
            <a:r>
              <a:rPr lang="es-ES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%f </a:t>
            </a:r>
            <a:r>
              <a:rPr lang="es-ES" sz="1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ren</a:t>
            </a:r>
            <a:r>
              <a:rPr lang="es-ES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s-ES" sz="1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lekuan</a:t>
            </a:r>
            <a:r>
              <a:rPr lang="es-ES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. </a:t>
            </a:r>
            <a:endParaRPr lang="es-ES" sz="1400" b="0" strike="noStrike" spc="-1" dirty="0">
              <a:latin typeface="Arial"/>
            </a:endParaRPr>
          </a:p>
          <a:p>
            <a:endParaRPr lang="es-ES" sz="1400" b="0" strike="noStrike" spc="-1" dirty="0">
              <a:latin typeface="Arial"/>
            </a:endParaRPr>
          </a:p>
          <a:p>
            <a:r>
              <a:rPr lang="es-ES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ASCII </a:t>
            </a:r>
            <a:r>
              <a:rPr lang="es-ES" sz="1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kodea</a:t>
            </a:r>
            <a:r>
              <a:rPr lang="es-ES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: </a:t>
            </a:r>
            <a:r>
              <a:rPr lang="es-ES" sz="1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karaktere</a:t>
            </a:r>
            <a:r>
              <a:rPr lang="es-ES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bat programan </a:t>
            </a:r>
            <a:r>
              <a:rPr lang="es-ES" sz="1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idazten</a:t>
            </a:r>
            <a:r>
              <a:rPr lang="es-ES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s-ES" sz="1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denean</a:t>
            </a:r>
            <a:r>
              <a:rPr lang="es-ES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lang="es-ES" sz="1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karakterea</a:t>
            </a:r>
            <a:r>
              <a:rPr lang="es-ES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s-ES" sz="1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bera</a:t>
            </a:r>
            <a:r>
              <a:rPr lang="es-ES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s-ES" sz="1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ez</a:t>
            </a:r>
            <a:r>
              <a:rPr lang="es-ES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da </a:t>
            </a:r>
            <a:r>
              <a:rPr lang="es-ES" sz="1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zenbakizko</a:t>
            </a:r>
            <a:r>
              <a:rPr lang="es-ES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s-ES" sz="1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balio</a:t>
            </a:r>
            <a:r>
              <a:rPr lang="es-ES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s-ES" sz="1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gisa</a:t>
            </a:r>
            <a:r>
              <a:rPr lang="es-ES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s-ES" sz="1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erregistratzen</a:t>
            </a:r>
            <a:r>
              <a:rPr lang="es-ES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, horren </a:t>
            </a:r>
            <a:r>
              <a:rPr lang="es-ES" sz="1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ordez</a:t>
            </a:r>
            <a:r>
              <a:rPr lang="es-ES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(ASCII </a:t>
            </a:r>
            <a:r>
              <a:rPr lang="es-ES" sz="1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balioa</a:t>
            </a:r>
            <a:r>
              <a:rPr lang="es-ES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) </a:t>
            </a:r>
            <a:r>
              <a:rPr lang="es-ES" sz="1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gordetzen</a:t>
            </a:r>
            <a:r>
              <a:rPr lang="es-ES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da. </a:t>
            </a:r>
            <a:r>
              <a:rPr lang="es-ES" sz="1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Orduan</a:t>
            </a:r>
            <a:r>
              <a:rPr lang="es-ES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lang="es-ES" sz="1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balio</a:t>
            </a:r>
            <a:r>
              <a:rPr lang="es-ES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s-ES" sz="1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hori</a:t>
            </a:r>
            <a:r>
              <a:rPr lang="es-ES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"%c" </a:t>
            </a:r>
            <a:r>
              <a:rPr lang="es-ES" sz="1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erabiliz</a:t>
            </a:r>
            <a:r>
              <a:rPr lang="es-ES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s-ES" sz="1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bistaratuko</a:t>
            </a:r>
            <a:r>
              <a:rPr lang="es-ES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s-ES" sz="1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dugu</a:t>
            </a:r>
            <a:r>
              <a:rPr lang="es-ES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lang="es-ES" sz="1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karaktere</a:t>
            </a:r>
            <a:r>
              <a:rPr lang="es-ES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s-ES" sz="1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hori</a:t>
            </a:r>
            <a:r>
              <a:rPr lang="es-ES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s-ES" sz="1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bistaratzeko</a:t>
            </a:r>
            <a:r>
              <a:rPr lang="es-ES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lang="es-ES" sz="1400" b="0" strike="noStrike" spc="-1" dirty="0">
              <a:latin typeface="Arial"/>
            </a:endParaRPr>
          </a:p>
          <a:p>
            <a:endParaRPr lang="es-ES" sz="1400" b="0" strike="noStrike" spc="-1" dirty="0">
              <a:latin typeface="Arial"/>
            </a:endParaRPr>
          </a:p>
        </p:txBody>
      </p:sp>
      <p:sp>
        <p:nvSpPr>
          <p:cNvPr id="188" name="CustomShape 6"/>
          <p:cNvSpPr/>
          <p:nvPr/>
        </p:nvSpPr>
        <p:spPr>
          <a:xfrm>
            <a:off x="8568000" y="3456000"/>
            <a:ext cx="177120" cy="339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CustomShape 1"/>
          <p:cNvSpPr/>
          <p:nvPr/>
        </p:nvSpPr>
        <p:spPr>
          <a:xfrm>
            <a:off x="1475640" y="404640"/>
            <a:ext cx="6980760" cy="1139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ES" sz="3200" b="1" strike="noStrike" spc="-1">
                <a:solidFill>
                  <a:srgbClr val="821A08"/>
                </a:solidFill>
                <a:latin typeface="Trebuchet MS"/>
                <a:ea typeface="DejaVu Sans"/>
              </a:rPr>
              <a:t>C programazioa:</a:t>
            </a:r>
            <a:br/>
            <a:r>
              <a:rPr lang="es-ES" sz="3200" b="1" strike="noStrike" spc="-1">
                <a:solidFill>
                  <a:srgbClr val="821A08"/>
                </a:solidFill>
                <a:latin typeface="Trebuchet MS"/>
                <a:ea typeface="DejaVu Sans"/>
              </a:rPr>
              <a:t> Operadoreak</a:t>
            </a:r>
            <a:endParaRPr lang="es-ES" sz="3200" b="0" strike="noStrike" spc="-1">
              <a:latin typeface="Arial"/>
            </a:endParaRPr>
          </a:p>
        </p:txBody>
      </p:sp>
      <p:sp>
        <p:nvSpPr>
          <p:cNvPr id="190" name="CustomShape 2"/>
          <p:cNvSpPr/>
          <p:nvPr/>
        </p:nvSpPr>
        <p:spPr>
          <a:xfrm>
            <a:off x="1115640" y="2205000"/>
            <a:ext cx="6396840" cy="3470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28600" indent="-178920" algn="just">
              <a:lnSpc>
                <a:spcPct val="100000"/>
              </a:lnSpc>
              <a:spcBef>
                <a:spcPts val="4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/>
              <a:buChar char="*"/>
            </a:pPr>
            <a:r>
              <a:rPr lang="es-ES" sz="2200" b="1" strike="noStrike" spc="-1">
                <a:solidFill>
                  <a:srgbClr val="404040"/>
                </a:solidFill>
                <a:latin typeface="Trebuchet MS"/>
                <a:ea typeface="DejaVu Sans"/>
              </a:rPr>
              <a:t>Operadore aritmetikoak:</a:t>
            </a:r>
            <a:endParaRPr lang="es-ES" sz="2200" b="0" strike="noStrike" spc="-1">
              <a:latin typeface="Arial"/>
            </a:endParaRPr>
          </a:p>
        </p:txBody>
      </p:sp>
      <p:graphicFrame>
        <p:nvGraphicFramePr>
          <p:cNvPr id="191" name="Table 3"/>
          <p:cNvGraphicFramePr/>
          <p:nvPr/>
        </p:nvGraphicFramePr>
        <p:xfrm rot="10800000">
          <a:off x="33297120" y="12452760"/>
          <a:ext cx="6285240" cy="2323722"/>
        </p:xfrm>
        <a:graphic>
          <a:graphicData uri="http://schemas.openxmlformats.org/drawingml/2006/table">
            <a:tbl>
              <a:tblPr/>
              <a:tblGrid>
                <a:gridCol w="108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98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8520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es-ES" sz="1400" b="1" strike="noStrike" spc="-1">
                          <a:solidFill>
                            <a:srgbClr val="2A3990"/>
                          </a:solidFill>
                          <a:latin typeface="Impact"/>
                          <a:ea typeface="Impact"/>
                        </a:rPr>
                        <a:t>Operadorea</a:t>
                      </a:r>
                      <a:endParaRPr lang="es-ES" sz="14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es-ES" sz="1400" b="1" strike="noStrike" spc="-1">
                          <a:solidFill>
                            <a:srgbClr val="2A3990"/>
                          </a:solidFill>
                          <a:latin typeface="Impact"/>
                          <a:ea typeface="Impact"/>
                        </a:rPr>
                        <a:t>Operadorearen esanahia</a:t>
                      </a:r>
                      <a:endParaRPr lang="es-ES" sz="14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8520">
                <a:tc>
                  <a:txBody>
                    <a:bodyPr/>
                    <a:lstStyle/>
                    <a:p>
                      <a:pPr>
                        <a:lnSpc>
                          <a:spcPct val="160000"/>
                        </a:lnSpc>
                      </a:pPr>
                      <a:r>
                        <a:rPr lang="es-ES" sz="1400" b="0" strike="noStrike" spc="-1">
                          <a:solidFill>
                            <a:srgbClr val="2A3990"/>
                          </a:solidFill>
                          <a:latin typeface="Impact"/>
                          <a:ea typeface="Impact"/>
                        </a:rPr>
                        <a:t>+</a:t>
                      </a:r>
                      <a:endParaRPr lang="es-ES" sz="14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60000"/>
                        </a:lnSpc>
                      </a:pPr>
                      <a:r>
                        <a:rPr lang="es-ES" sz="1400" b="0" strike="noStrike" spc="-1">
                          <a:solidFill>
                            <a:srgbClr val="2A3990"/>
                          </a:solidFill>
                          <a:latin typeface="Impact"/>
                          <a:ea typeface="Impact"/>
                        </a:rPr>
                        <a:t>batuketa edo plus unitarioa</a:t>
                      </a:r>
                      <a:endParaRPr lang="es-ES" sz="14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8520">
                <a:tc>
                  <a:txBody>
                    <a:bodyPr/>
                    <a:lstStyle/>
                    <a:p>
                      <a:pPr>
                        <a:lnSpc>
                          <a:spcPct val="160000"/>
                        </a:lnSpc>
                      </a:pPr>
                      <a:r>
                        <a:rPr lang="es-ES" sz="1400" b="0" strike="noStrike" spc="-1">
                          <a:solidFill>
                            <a:srgbClr val="2A3990"/>
                          </a:solidFill>
                          <a:latin typeface="Impact"/>
                          <a:ea typeface="Impact"/>
                        </a:rPr>
                        <a:t>-</a:t>
                      </a:r>
                      <a:endParaRPr lang="es-ES" sz="14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60000"/>
                        </a:lnSpc>
                      </a:pPr>
                      <a:r>
                        <a:rPr lang="es-ES" sz="1400" b="0" strike="noStrike" spc="-1">
                          <a:solidFill>
                            <a:srgbClr val="2A3990"/>
                          </a:solidFill>
                          <a:latin typeface="Impact"/>
                          <a:ea typeface="Impact"/>
                        </a:rPr>
                        <a:t>kenketa edo ken unitarioa</a:t>
                      </a:r>
                      <a:endParaRPr lang="es-ES" sz="14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8520">
                <a:tc>
                  <a:txBody>
                    <a:bodyPr/>
                    <a:lstStyle/>
                    <a:p>
                      <a:pPr>
                        <a:lnSpc>
                          <a:spcPct val="160000"/>
                        </a:lnSpc>
                      </a:pPr>
                      <a:r>
                        <a:rPr lang="es-ES" sz="1400" b="0" strike="noStrike" spc="-1">
                          <a:solidFill>
                            <a:srgbClr val="2A3990"/>
                          </a:solidFill>
                          <a:latin typeface="Impact"/>
                          <a:ea typeface="Impact"/>
                        </a:rPr>
                        <a:t>*</a:t>
                      </a:r>
                      <a:endParaRPr lang="es-ES" sz="14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60000"/>
                        </a:lnSpc>
                      </a:pPr>
                      <a:r>
                        <a:rPr lang="es-ES" sz="1400" b="0" strike="noStrike" spc="-1">
                          <a:solidFill>
                            <a:srgbClr val="2A3990"/>
                          </a:solidFill>
                          <a:latin typeface="Impact"/>
                          <a:ea typeface="Impact"/>
                        </a:rPr>
                        <a:t>biderketa</a:t>
                      </a:r>
                      <a:endParaRPr lang="es-ES" sz="14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8520">
                <a:tc>
                  <a:txBody>
                    <a:bodyPr/>
                    <a:lstStyle/>
                    <a:p>
                      <a:pPr>
                        <a:lnSpc>
                          <a:spcPct val="160000"/>
                        </a:lnSpc>
                      </a:pPr>
                      <a:r>
                        <a:rPr lang="es-ES" sz="1400" b="0" strike="noStrike" spc="-1">
                          <a:solidFill>
                            <a:srgbClr val="2A3990"/>
                          </a:solidFill>
                          <a:latin typeface="Impact"/>
                          <a:ea typeface="Impact"/>
                        </a:rPr>
                        <a:t>/</a:t>
                      </a:r>
                      <a:endParaRPr lang="es-ES" sz="14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60000"/>
                        </a:lnSpc>
                      </a:pPr>
                      <a:r>
                        <a:rPr lang="es-ES" sz="1400" b="0" strike="noStrike" spc="-1">
                          <a:solidFill>
                            <a:srgbClr val="2A3990"/>
                          </a:solidFill>
                          <a:latin typeface="Impact"/>
                          <a:ea typeface="Impact"/>
                        </a:rPr>
                        <a:t>zatiketa</a:t>
                      </a:r>
                      <a:endParaRPr lang="es-ES" sz="14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8520">
                <a:tc>
                  <a:txBody>
                    <a:bodyPr/>
                    <a:lstStyle/>
                    <a:p>
                      <a:pPr>
                        <a:lnSpc>
                          <a:spcPct val="160000"/>
                        </a:lnSpc>
                      </a:pPr>
                      <a:r>
                        <a:rPr lang="es-ES" sz="1400" b="0" strike="noStrike" spc="-1">
                          <a:solidFill>
                            <a:srgbClr val="2A3990"/>
                          </a:solidFill>
                          <a:latin typeface="Impact"/>
                          <a:ea typeface="Impact"/>
                        </a:rPr>
                        <a:t>%</a:t>
                      </a:r>
                      <a:endParaRPr lang="es-ES" sz="14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60000"/>
                        </a:lnSpc>
                      </a:pPr>
                      <a:r>
                        <a:rPr lang="es-ES" sz="1400" b="0" strike="noStrike" spc="-1">
                          <a:solidFill>
                            <a:srgbClr val="2A3990"/>
                          </a:solidFill>
                          <a:latin typeface="Impact"/>
                          <a:ea typeface="Impact"/>
                        </a:rPr>
                        <a:t>gainerakoa zatiketaren ondoren (modulu zatiketa) ; hondarra</a:t>
                      </a:r>
                      <a:endParaRPr lang="es-ES" sz="14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92" name="Table 4"/>
          <p:cNvGraphicFramePr/>
          <p:nvPr/>
        </p:nvGraphicFramePr>
        <p:xfrm rot="10800000">
          <a:off x="1298520" y="3123360"/>
          <a:ext cx="6276600" cy="2323722"/>
        </p:xfrm>
        <a:graphic>
          <a:graphicData uri="http://schemas.openxmlformats.org/drawingml/2006/table">
            <a:tbl>
              <a:tblPr/>
              <a:tblGrid>
                <a:gridCol w="1085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90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8520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es-ES" sz="1400" b="1" strike="noStrike" spc="-1">
                          <a:solidFill>
                            <a:srgbClr val="2A3990"/>
                          </a:solidFill>
                          <a:latin typeface="Impact"/>
                          <a:ea typeface="Impact"/>
                        </a:rPr>
                        <a:t>Operator</a:t>
                      </a:r>
                      <a:endParaRPr lang="es-ES" sz="14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es-ES" sz="1400" b="1" strike="noStrike" spc="-1">
                          <a:solidFill>
                            <a:srgbClr val="2A3990"/>
                          </a:solidFill>
                          <a:latin typeface="Impact"/>
                          <a:ea typeface="Impact"/>
                        </a:rPr>
                        <a:t>Meaning of Operator</a:t>
                      </a:r>
                      <a:endParaRPr lang="es-ES" sz="14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8520">
                <a:tc>
                  <a:txBody>
                    <a:bodyPr/>
                    <a:lstStyle/>
                    <a:p>
                      <a:pPr>
                        <a:lnSpc>
                          <a:spcPct val="160000"/>
                        </a:lnSpc>
                      </a:pPr>
                      <a:r>
                        <a:rPr lang="es-ES" sz="1400" b="0" strike="noStrike" spc="-1">
                          <a:solidFill>
                            <a:srgbClr val="2A3990"/>
                          </a:solidFill>
                          <a:latin typeface="Impact"/>
                          <a:ea typeface="Impact"/>
                        </a:rPr>
                        <a:t>+</a:t>
                      </a:r>
                      <a:endParaRPr lang="es-ES" sz="14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60000"/>
                        </a:lnSpc>
                      </a:pPr>
                      <a:r>
                        <a:rPr lang="es-ES" sz="1400" b="0" strike="noStrike" spc="-1">
                          <a:solidFill>
                            <a:srgbClr val="2A3990"/>
                          </a:solidFill>
                          <a:latin typeface="Impact"/>
                          <a:ea typeface="Impact"/>
                        </a:rPr>
                        <a:t>addition or unary plus</a:t>
                      </a:r>
                      <a:endParaRPr lang="es-ES" sz="14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8520">
                <a:tc>
                  <a:txBody>
                    <a:bodyPr/>
                    <a:lstStyle/>
                    <a:p>
                      <a:pPr>
                        <a:lnSpc>
                          <a:spcPct val="160000"/>
                        </a:lnSpc>
                      </a:pPr>
                      <a:r>
                        <a:rPr lang="es-ES" sz="1400" b="0" strike="noStrike" spc="-1">
                          <a:solidFill>
                            <a:srgbClr val="2A3990"/>
                          </a:solidFill>
                          <a:latin typeface="Impact"/>
                          <a:ea typeface="Impact"/>
                        </a:rPr>
                        <a:t>-</a:t>
                      </a:r>
                      <a:endParaRPr lang="es-ES" sz="14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60000"/>
                        </a:lnSpc>
                      </a:pPr>
                      <a:r>
                        <a:rPr lang="es-ES" sz="1400" b="0" strike="noStrike" spc="-1">
                          <a:solidFill>
                            <a:srgbClr val="2A3990"/>
                          </a:solidFill>
                          <a:latin typeface="Impact"/>
                          <a:ea typeface="Impact"/>
                        </a:rPr>
                        <a:t>subtraction or  unary minus</a:t>
                      </a:r>
                      <a:endParaRPr lang="es-ES" sz="14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8520">
                <a:tc>
                  <a:txBody>
                    <a:bodyPr/>
                    <a:lstStyle/>
                    <a:p>
                      <a:pPr>
                        <a:lnSpc>
                          <a:spcPct val="160000"/>
                        </a:lnSpc>
                      </a:pPr>
                      <a:r>
                        <a:rPr lang="es-ES" sz="1400" b="0" strike="noStrike" spc="-1">
                          <a:solidFill>
                            <a:srgbClr val="2A3990"/>
                          </a:solidFill>
                          <a:latin typeface="Impact"/>
                          <a:ea typeface="Impact"/>
                        </a:rPr>
                        <a:t>*</a:t>
                      </a:r>
                      <a:endParaRPr lang="es-ES" sz="14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60000"/>
                        </a:lnSpc>
                      </a:pPr>
                      <a:r>
                        <a:rPr lang="es-ES" sz="1400" b="0" strike="noStrike" spc="-1">
                          <a:solidFill>
                            <a:srgbClr val="2A3990"/>
                          </a:solidFill>
                          <a:latin typeface="Impact"/>
                          <a:ea typeface="Impact"/>
                        </a:rPr>
                        <a:t>multiplication</a:t>
                      </a:r>
                      <a:endParaRPr lang="es-ES" sz="14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8520">
                <a:tc>
                  <a:txBody>
                    <a:bodyPr/>
                    <a:lstStyle/>
                    <a:p>
                      <a:pPr>
                        <a:lnSpc>
                          <a:spcPct val="160000"/>
                        </a:lnSpc>
                      </a:pPr>
                      <a:r>
                        <a:rPr lang="es-ES" sz="1400" b="0" strike="noStrike" spc="-1">
                          <a:solidFill>
                            <a:srgbClr val="2A3990"/>
                          </a:solidFill>
                          <a:latin typeface="Impact"/>
                          <a:ea typeface="Impact"/>
                        </a:rPr>
                        <a:t>/</a:t>
                      </a:r>
                      <a:endParaRPr lang="es-ES" sz="14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60000"/>
                        </a:lnSpc>
                      </a:pPr>
                      <a:r>
                        <a:rPr lang="es-ES" sz="1400" b="0" strike="noStrike" spc="-1">
                          <a:solidFill>
                            <a:srgbClr val="2A3990"/>
                          </a:solidFill>
                          <a:latin typeface="Impact"/>
                          <a:ea typeface="Impact"/>
                        </a:rPr>
                        <a:t>division</a:t>
                      </a:r>
                      <a:endParaRPr lang="es-ES" sz="14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8520">
                <a:tc>
                  <a:txBody>
                    <a:bodyPr/>
                    <a:lstStyle/>
                    <a:p>
                      <a:pPr>
                        <a:lnSpc>
                          <a:spcPct val="160000"/>
                        </a:lnSpc>
                      </a:pPr>
                      <a:r>
                        <a:rPr lang="es-ES" sz="1400" b="0" strike="noStrike" spc="-1">
                          <a:solidFill>
                            <a:srgbClr val="2A3990"/>
                          </a:solidFill>
                          <a:latin typeface="Impact"/>
                          <a:ea typeface="Impact"/>
                        </a:rPr>
                        <a:t>%</a:t>
                      </a:r>
                      <a:endParaRPr lang="es-ES" sz="14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60000"/>
                        </a:lnSpc>
                      </a:pPr>
                      <a:r>
                        <a:rPr lang="es-ES" sz="1400" b="0" strike="noStrike" spc="-1">
                          <a:solidFill>
                            <a:srgbClr val="2A3990"/>
                          </a:solidFill>
                          <a:latin typeface="Impact"/>
                          <a:ea typeface="Impact"/>
                        </a:rPr>
                        <a:t>remainder after division( modulo division)</a:t>
                      </a:r>
                      <a:endParaRPr lang="es-ES" sz="14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CustomShape 1"/>
          <p:cNvSpPr/>
          <p:nvPr/>
        </p:nvSpPr>
        <p:spPr>
          <a:xfrm>
            <a:off x="1080000" y="1872000"/>
            <a:ext cx="5875920" cy="6537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es-ES" sz="1500" b="0" i="1" strike="noStrike" spc="-1">
                <a:solidFill>
                  <a:srgbClr val="404040"/>
                </a:solidFill>
                <a:latin typeface="Calibri"/>
                <a:ea typeface="DejaVu Sans"/>
              </a:rPr>
              <a:t>#include &lt;stdio.h&gt;      // Hau derrigorrezkoa da printf funtzioa exekutatzeko</a:t>
            </a:r>
            <a:endParaRPr lang="es-ES" sz="1500" b="0" strike="noStrike" spc="-1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es-ES" sz="1500" b="0" i="1" strike="noStrike" spc="-1">
                <a:solidFill>
                  <a:srgbClr val="404040"/>
                </a:solidFill>
                <a:latin typeface="Calibri"/>
                <a:ea typeface="DejaVu Sans"/>
              </a:rPr>
              <a:t>int main(){    </a:t>
            </a:r>
            <a:endParaRPr lang="es-ES" sz="1500" b="0" strike="noStrike" spc="-1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es-ES" sz="1500" b="0" i="1" strike="noStrike" spc="-1">
                <a:solidFill>
                  <a:srgbClr val="404040"/>
                </a:solidFill>
                <a:latin typeface="Calibri"/>
                <a:ea typeface="DejaVu Sans"/>
              </a:rPr>
              <a:t>    int a=9, b=4,c;</a:t>
            </a:r>
            <a:endParaRPr lang="es-ES" sz="1500" b="0" strike="noStrike" spc="-1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es-ES" sz="1500" b="0" i="1" strike="noStrike" spc="-1">
                <a:solidFill>
                  <a:srgbClr val="404040"/>
                </a:solidFill>
                <a:latin typeface="Calibri"/>
                <a:ea typeface="DejaVu Sans"/>
              </a:rPr>
              <a:t>    c=a+b;</a:t>
            </a:r>
            <a:endParaRPr lang="es-ES" sz="1500" b="0" strike="noStrike" spc="-1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es-ES" sz="1500" b="0" i="1" strike="noStrike" spc="-1">
                <a:solidFill>
                  <a:srgbClr val="404040"/>
                </a:solidFill>
                <a:latin typeface="Calibri"/>
                <a:ea typeface="DejaVu Sans"/>
              </a:rPr>
              <a:t>    printf("a+b=%d\n",c);  </a:t>
            </a:r>
            <a:endParaRPr lang="es-ES" sz="1500" b="0" strike="noStrike" spc="-1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es-ES" sz="1500" b="0" i="1" strike="noStrike" spc="-1">
                <a:solidFill>
                  <a:srgbClr val="404040"/>
                </a:solidFill>
                <a:latin typeface="Calibri"/>
                <a:ea typeface="DejaVu Sans"/>
              </a:rPr>
              <a:t>    c=a-b;</a:t>
            </a:r>
            <a:endParaRPr lang="es-ES" sz="1500" b="0" strike="noStrike" spc="-1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es-ES" sz="1500" b="0" i="1" strike="noStrike" spc="-1">
                <a:solidFill>
                  <a:srgbClr val="404040"/>
                </a:solidFill>
                <a:latin typeface="Calibri"/>
                <a:ea typeface="DejaVu Sans"/>
              </a:rPr>
              <a:t>    printf("a-b=%d\n",c);</a:t>
            </a:r>
            <a:endParaRPr lang="es-ES" sz="1500" b="0" strike="noStrike" spc="-1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es-ES" sz="1500" b="0" i="1" strike="noStrike" spc="-1">
                <a:solidFill>
                  <a:srgbClr val="404040"/>
                </a:solidFill>
                <a:latin typeface="Calibri"/>
                <a:ea typeface="DejaVu Sans"/>
              </a:rPr>
              <a:t>    c=a*b;</a:t>
            </a:r>
            <a:endParaRPr lang="es-ES" sz="1500" b="0" strike="noStrike" spc="-1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es-ES" sz="1500" b="0" i="1" strike="noStrike" spc="-1">
                <a:solidFill>
                  <a:srgbClr val="404040"/>
                </a:solidFill>
                <a:latin typeface="Calibri"/>
                <a:ea typeface="DejaVu Sans"/>
              </a:rPr>
              <a:t>    printf("a*b=%d\n",c);</a:t>
            </a:r>
            <a:endParaRPr lang="es-ES" sz="1500" b="0" strike="noStrike" spc="-1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es-ES" sz="1500" b="0" i="1" strike="noStrike" spc="-1">
                <a:solidFill>
                  <a:srgbClr val="404040"/>
                </a:solidFill>
                <a:latin typeface="Calibri"/>
                <a:ea typeface="DejaVu Sans"/>
              </a:rPr>
              <a:t>    c=a/b;</a:t>
            </a:r>
            <a:endParaRPr lang="es-ES" sz="1500" b="0" strike="noStrike" spc="-1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es-ES" sz="1500" b="0" i="1" strike="noStrike" spc="-1">
                <a:solidFill>
                  <a:srgbClr val="404040"/>
                </a:solidFill>
                <a:latin typeface="Calibri"/>
                <a:ea typeface="DejaVu Sans"/>
              </a:rPr>
              <a:t>    printf("a/b=%d\n",c); </a:t>
            </a:r>
            <a:endParaRPr lang="es-ES" sz="1500" b="0" strike="noStrike" spc="-1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es-ES" sz="1500" b="0" i="1" strike="noStrike" spc="-1">
                <a:solidFill>
                  <a:srgbClr val="404040"/>
                </a:solidFill>
                <a:latin typeface="Calibri"/>
                <a:ea typeface="DejaVu Sans"/>
              </a:rPr>
              <a:t>    c=a%b;</a:t>
            </a:r>
            <a:endParaRPr lang="es-ES" sz="1500" b="0" strike="noStrike" spc="-1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es-ES" sz="1500" b="0" i="1" strike="noStrike" spc="-1">
                <a:solidFill>
                  <a:srgbClr val="404040"/>
                </a:solidFill>
                <a:latin typeface="Calibri"/>
                <a:ea typeface="DejaVu Sans"/>
              </a:rPr>
              <a:t>    printf("a eta b ren arteko hondarra =%d\n",c);       </a:t>
            </a:r>
            <a:endParaRPr lang="es-ES" sz="1500" b="0" strike="noStrike" spc="-1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es-ES" sz="1500" b="0" i="1" strike="noStrike" spc="-1">
                <a:solidFill>
                  <a:srgbClr val="404040"/>
                </a:solidFill>
                <a:latin typeface="Calibri"/>
                <a:ea typeface="DejaVu Sans"/>
              </a:rPr>
              <a:t>    return 0;</a:t>
            </a:r>
            <a:endParaRPr lang="es-ES" sz="1500" b="0" strike="noStrike" spc="-1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es-ES" sz="1500" b="0" i="1" strike="noStrike" spc="-1">
                <a:solidFill>
                  <a:srgbClr val="404040"/>
                </a:solidFill>
                <a:latin typeface="Calibri"/>
                <a:ea typeface="DejaVu Sans"/>
              </a:rPr>
              <a:t>}</a:t>
            </a:r>
            <a:r>
              <a:rPr lang="es-ES" sz="1500" b="0" strike="noStrike" spc="-1">
                <a:solidFill>
                  <a:srgbClr val="3949AB"/>
                </a:solidFill>
                <a:latin typeface="Impact"/>
                <a:ea typeface="Impact"/>
              </a:rPr>
              <a:t> </a:t>
            </a:r>
            <a:br/>
            <a:endParaRPr lang="es-ES" sz="1500" b="0" strike="noStrike" spc="-1"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es-ES" sz="1500" b="0" strike="noStrike" spc="-1"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es-ES" sz="1500" b="0" strike="noStrike" spc="-1">
              <a:latin typeface="Arial"/>
            </a:endParaRPr>
          </a:p>
        </p:txBody>
      </p:sp>
      <p:sp>
        <p:nvSpPr>
          <p:cNvPr id="194" name="CustomShape 2"/>
          <p:cNvSpPr/>
          <p:nvPr/>
        </p:nvSpPr>
        <p:spPr>
          <a:xfrm>
            <a:off x="1060920" y="504000"/>
            <a:ext cx="6496200" cy="1029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ES" sz="3200" b="1" strike="noStrike" spc="-1">
                <a:solidFill>
                  <a:srgbClr val="821A08"/>
                </a:solidFill>
                <a:latin typeface="Trebuchet MS"/>
                <a:ea typeface="DejaVu Sans"/>
              </a:rPr>
              <a:t>C programazioa:  operazio aritmetikoen adibideak</a:t>
            </a:r>
            <a:endParaRPr lang="es-ES" sz="3200" b="0" strike="noStrike" spc="-1">
              <a:latin typeface="Arial"/>
            </a:endParaRPr>
          </a:p>
        </p:txBody>
      </p:sp>
      <p:sp>
        <p:nvSpPr>
          <p:cNvPr id="195" name="CustomShape 3"/>
          <p:cNvSpPr/>
          <p:nvPr/>
        </p:nvSpPr>
        <p:spPr>
          <a:xfrm>
            <a:off x="6192000" y="4032000"/>
            <a:ext cx="2764440" cy="1726200"/>
          </a:xfrm>
          <a:prstGeom prst="borderCallout1">
            <a:avLst>
              <a:gd name="adj1" fmla="val 18750"/>
              <a:gd name="adj2" fmla="val -8333"/>
              <a:gd name="adj3" fmla="val -29157"/>
              <a:gd name="adj4" fmla="val 2601"/>
            </a:avLst>
          </a:prstGeom>
          <a:solidFill>
            <a:srgbClr val="FAA61A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6" name="CustomShape 4"/>
          <p:cNvSpPr/>
          <p:nvPr/>
        </p:nvSpPr>
        <p:spPr>
          <a:xfrm>
            <a:off x="6336000" y="4238280"/>
            <a:ext cx="2620440" cy="1375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es-ES" sz="1500" b="0" strike="noStrike" spc="-1">
                <a:solidFill>
                  <a:srgbClr val="404040"/>
                </a:solidFill>
                <a:latin typeface="Trebuchet MS"/>
                <a:ea typeface="DejaVu Sans"/>
              </a:rPr>
              <a:t>Irteera:</a:t>
            </a:r>
            <a:endParaRPr lang="es-ES" sz="1500" b="0" strike="noStrike" spc="-1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es-ES" sz="1500" b="0" strike="noStrike" spc="-1">
                <a:solidFill>
                  <a:srgbClr val="404040"/>
                </a:solidFill>
                <a:latin typeface="Trebuchet MS"/>
                <a:ea typeface="DejaVu Sans"/>
              </a:rPr>
              <a:t>a+b =13</a:t>
            </a:r>
            <a:endParaRPr lang="es-ES" sz="1500" b="0" strike="noStrike" spc="-1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es-ES" sz="1500" b="0" strike="noStrike" spc="-1">
                <a:solidFill>
                  <a:srgbClr val="404040"/>
                </a:solidFill>
                <a:latin typeface="Trebuchet MS"/>
                <a:ea typeface="DejaVu Sans"/>
              </a:rPr>
              <a:t>a-b=5</a:t>
            </a:r>
            <a:endParaRPr lang="es-ES" sz="1500" b="0" strike="noStrike" spc="-1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es-ES" sz="1500" b="0" strike="noStrike" spc="-1">
                <a:solidFill>
                  <a:srgbClr val="404040"/>
                </a:solidFill>
                <a:latin typeface="Trebuchet MS"/>
                <a:ea typeface="DejaVu Sans"/>
              </a:rPr>
              <a:t>a*b = 36</a:t>
            </a:r>
            <a:endParaRPr lang="es-ES" sz="1500" b="0" strike="noStrike" spc="-1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es-ES" sz="1500" b="0" strike="noStrike" spc="-1">
                <a:solidFill>
                  <a:srgbClr val="404040"/>
                </a:solidFill>
                <a:latin typeface="Trebuchet MS"/>
                <a:ea typeface="DejaVu Sans"/>
              </a:rPr>
              <a:t>a/b =2</a:t>
            </a:r>
            <a:endParaRPr lang="es-ES" sz="1500" b="0" strike="noStrike" spc="-1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es-ES" sz="1500" b="0" i="1" strike="noStrike" spc="-1">
                <a:solidFill>
                  <a:srgbClr val="404040"/>
                </a:solidFill>
                <a:latin typeface="Calibri"/>
                <a:ea typeface="DejaVu Sans"/>
              </a:rPr>
              <a:t> a eta b ren arteko hondarra = 1</a:t>
            </a:r>
            <a:endParaRPr lang="es-ES" sz="15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CustomShape 1"/>
          <p:cNvSpPr/>
          <p:nvPr/>
        </p:nvSpPr>
        <p:spPr>
          <a:xfrm>
            <a:off x="1060920" y="504000"/>
            <a:ext cx="6496200" cy="1029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ES" sz="3200" b="1" strike="noStrike" spc="-1">
                <a:solidFill>
                  <a:srgbClr val="821A08"/>
                </a:solidFill>
                <a:latin typeface="Trebuchet MS"/>
                <a:ea typeface="DejaVu Sans"/>
              </a:rPr>
              <a:t>C programazioa:  operazio aritmetikoen adibideak</a:t>
            </a:r>
            <a:endParaRPr lang="es-ES" sz="3200" b="0" strike="noStrike" spc="-1">
              <a:latin typeface="Arial"/>
            </a:endParaRPr>
          </a:p>
        </p:txBody>
      </p:sp>
      <p:sp>
        <p:nvSpPr>
          <p:cNvPr id="198" name="CustomShape 2"/>
          <p:cNvSpPr/>
          <p:nvPr/>
        </p:nvSpPr>
        <p:spPr>
          <a:xfrm>
            <a:off x="1008000" y="1872000"/>
            <a:ext cx="7770600" cy="4388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63360">
              <a:lnSpc>
                <a:spcPct val="150000"/>
              </a:lnSpc>
              <a:spcBef>
                <a:spcPts val="1500"/>
              </a:spcBef>
              <a:spcAft>
                <a:spcPts val="799"/>
              </a:spcAft>
            </a:pPr>
            <a:r>
              <a:rPr lang="es-ES" sz="1400" b="0" strike="noStrike" spc="-1">
                <a:solidFill>
                  <a:srgbClr val="0B5394"/>
                </a:solidFill>
                <a:latin typeface="Impact"/>
                <a:ea typeface="Impact"/>
              </a:rPr>
              <a:t>/*C  kode honek erabiltzaileak sartutako bi zenbaki osoen batura egin eta bistaratuko du */</a:t>
            </a:r>
            <a:br/>
            <a:endParaRPr lang="es-ES" sz="1400" b="0" strike="noStrike" spc="-1">
              <a:latin typeface="Arial"/>
            </a:endParaRPr>
          </a:p>
          <a:p>
            <a:pPr marL="63360">
              <a:lnSpc>
                <a:spcPct val="150000"/>
              </a:lnSpc>
              <a:spcBef>
                <a:spcPts val="1500"/>
              </a:spcBef>
              <a:spcAft>
                <a:spcPts val="799"/>
              </a:spcAft>
            </a:pPr>
            <a:r>
              <a:rPr lang="es-ES" sz="1500" b="0" i="1" strike="noStrike" spc="-1">
                <a:solidFill>
                  <a:srgbClr val="0B5394"/>
                </a:solidFill>
                <a:latin typeface="Calibri"/>
                <a:ea typeface="Impact"/>
              </a:rPr>
              <a:t>#include &lt;stdio.h&gt;</a:t>
            </a:r>
            <a:br/>
            <a:r>
              <a:rPr lang="es-ES" sz="1500" b="0" i="1" strike="noStrike" spc="-1">
                <a:solidFill>
                  <a:srgbClr val="0B5394"/>
                </a:solidFill>
                <a:latin typeface="Calibri"/>
                <a:ea typeface="Impact"/>
              </a:rPr>
              <a:t>int main( )</a:t>
            </a:r>
            <a:br/>
            <a:r>
              <a:rPr lang="es-ES" sz="1500" b="0" i="1" strike="noStrike" spc="-1">
                <a:solidFill>
                  <a:srgbClr val="0B5394"/>
                </a:solidFill>
                <a:latin typeface="Calibri"/>
                <a:ea typeface="Impact"/>
              </a:rPr>
              <a:t>{</a:t>
            </a:r>
            <a:br/>
            <a:r>
              <a:rPr lang="es-ES" sz="1500" b="0" i="1" strike="noStrike" spc="-1">
                <a:solidFill>
                  <a:srgbClr val="0B5394"/>
                </a:solidFill>
                <a:latin typeface="Calibri"/>
                <a:ea typeface="Impact"/>
              </a:rPr>
              <a:t>    int zenb1, zenb2, batuketa;</a:t>
            </a:r>
            <a:br/>
            <a:r>
              <a:rPr lang="es-ES" sz="1500" b="0" i="1" strike="noStrike" spc="-1">
                <a:solidFill>
                  <a:srgbClr val="0B5394"/>
                </a:solidFill>
                <a:latin typeface="Calibri"/>
                <a:ea typeface="Impact"/>
              </a:rPr>
              <a:t>    printf("Sartu bi zenbaki oso: ");</a:t>
            </a:r>
            <a:br/>
            <a:r>
              <a:rPr lang="es-ES" sz="1500" b="0" i="1" strike="noStrike" spc="-1">
                <a:solidFill>
                  <a:srgbClr val="0B5394"/>
                </a:solidFill>
                <a:latin typeface="Calibri"/>
                <a:ea typeface="Impact"/>
              </a:rPr>
              <a:t>    scanf("%d %d",&amp;zenb1,&amp;zenb2); /*Erabiltzaileak zenb1 eta zenb2 aldagaietan sartutako bi zenbaki osoak gordetzen ditu */</a:t>
            </a:r>
            <a:br/>
            <a:r>
              <a:rPr lang="es-ES" sz="1500" b="0" i="1" strike="noStrike" spc="-1">
                <a:solidFill>
                  <a:srgbClr val="0B5394"/>
                </a:solidFill>
                <a:latin typeface="Calibri"/>
                <a:ea typeface="Impact"/>
              </a:rPr>
              <a:t>    batuketa=zenb1+zenb2;      /*Batuketa egiten du eta batuketa aldagaian gordetzen du */</a:t>
            </a:r>
            <a:br/>
            <a:r>
              <a:rPr lang="es-ES" sz="1500" b="0" i="1" strike="noStrike" spc="-1">
                <a:solidFill>
                  <a:srgbClr val="0B5394"/>
                </a:solidFill>
                <a:latin typeface="Calibri"/>
                <a:ea typeface="Impact"/>
              </a:rPr>
              <a:t>    printf("Batura: %d",batuketa);  /* Batuketa aldagaiaren balioa bistaratzen du*/</a:t>
            </a:r>
            <a:br/>
            <a:r>
              <a:rPr lang="es-ES" sz="1500" b="0" i="1" strike="noStrike" spc="-1">
                <a:solidFill>
                  <a:srgbClr val="0B5394"/>
                </a:solidFill>
                <a:latin typeface="Calibri"/>
                <a:ea typeface="Impact"/>
              </a:rPr>
              <a:t>    return 0;</a:t>
            </a:r>
            <a:br/>
            <a:r>
              <a:rPr lang="es-ES" sz="1500" b="0" i="1" strike="noStrike" spc="-1">
                <a:solidFill>
                  <a:srgbClr val="0B5394"/>
                </a:solidFill>
                <a:latin typeface="Calibri"/>
                <a:ea typeface="Impact"/>
              </a:rPr>
              <a:t>}</a:t>
            </a:r>
            <a:endParaRPr lang="es-ES" sz="15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ustomShape 1"/>
          <p:cNvSpPr/>
          <p:nvPr/>
        </p:nvSpPr>
        <p:spPr>
          <a:xfrm>
            <a:off x="1060920" y="504000"/>
            <a:ext cx="6496200" cy="1029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ES" sz="3200" b="1" strike="noStrike" spc="-1">
                <a:solidFill>
                  <a:srgbClr val="821A08"/>
                </a:solidFill>
                <a:latin typeface="Trebuchet MS"/>
                <a:ea typeface="DejaVu Sans"/>
              </a:rPr>
              <a:t>C programazioa:  operazio aritmetikoen adibideak</a:t>
            </a:r>
            <a:endParaRPr lang="es-ES" sz="3200" b="0" strike="noStrike" spc="-1">
              <a:latin typeface="Arial"/>
            </a:endParaRPr>
          </a:p>
        </p:txBody>
      </p:sp>
      <p:sp>
        <p:nvSpPr>
          <p:cNvPr id="200" name="CustomShape 2"/>
          <p:cNvSpPr/>
          <p:nvPr/>
        </p:nvSpPr>
        <p:spPr>
          <a:xfrm>
            <a:off x="342360" y="1872000"/>
            <a:ext cx="8765280" cy="4287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marL="63360">
              <a:lnSpc>
                <a:spcPct val="150000"/>
              </a:lnSpc>
              <a:spcBef>
                <a:spcPts val="1500"/>
              </a:spcBef>
              <a:spcAft>
                <a:spcPts val="799"/>
              </a:spcAft>
            </a:pPr>
            <a:r>
              <a:rPr lang="es-ES" sz="1400" b="0" strike="noStrike" spc="-1">
                <a:solidFill>
                  <a:srgbClr val="0B5394"/>
                </a:solidFill>
                <a:latin typeface="Impact"/>
                <a:ea typeface="Impact"/>
              </a:rPr>
              <a:t>/*Erabiltzaileak sartutako puntu mugikorreko bi zenbakien produktua bistaratzeko  C programa egin. */</a:t>
            </a:r>
            <a:br/>
            <a:endParaRPr lang="es-ES" sz="1400" b="0" strike="noStrike" spc="-1">
              <a:latin typeface="Arial"/>
            </a:endParaRPr>
          </a:p>
          <a:p>
            <a:pPr marL="63360">
              <a:lnSpc>
                <a:spcPct val="150000"/>
              </a:lnSpc>
              <a:spcBef>
                <a:spcPts val="1500"/>
              </a:spcBef>
              <a:spcAft>
                <a:spcPts val="799"/>
              </a:spcAft>
            </a:pPr>
            <a:r>
              <a:rPr lang="es-ES" sz="1500" b="0" i="1" strike="noStrike" spc="-1">
                <a:solidFill>
                  <a:srgbClr val="0B5394"/>
                </a:solidFill>
                <a:latin typeface="Calibri"/>
                <a:ea typeface="Impact"/>
              </a:rPr>
              <a:t>#include &lt;stdio.h&gt;</a:t>
            </a:r>
            <a:br/>
            <a:r>
              <a:rPr lang="es-ES" sz="1500" b="0" i="1" strike="noStrike" spc="-1">
                <a:solidFill>
                  <a:srgbClr val="0B5394"/>
                </a:solidFill>
                <a:latin typeface="Calibri"/>
                <a:ea typeface="Impact"/>
              </a:rPr>
              <a:t>int main( ){</a:t>
            </a:r>
            <a:br/>
            <a:r>
              <a:rPr lang="es-ES" sz="1500" b="0" i="1" strike="noStrike" spc="-1">
                <a:solidFill>
                  <a:srgbClr val="0B5394"/>
                </a:solidFill>
                <a:latin typeface="Calibri"/>
                <a:ea typeface="Impact"/>
              </a:rPr>
              <a:t>    float zenb1, zenb2, biderketa;</a:t>
            </a:r>
            <a:br/>
            <a:r>
              <a:rPr lang="es-ES" sz="1500" b="0" i="1" strike="noStrike" spc="-1">
                <a:solidFill>
                  <a:srgbClr val="0B5394"/>
                </a:solidFill>
                <a:latin typeface="Calibri"/>
                <a:ea typeface="Impact"/>
              </a:rPr>
              <a:t>    printf("Sartu bi zenbaki flotante: ");</a:t>
            </a:r>
            <a:br/>
            <a:r>
              <a:rPr lang="es-ES" sz="1500" b="0" i="1" strike="noStrike" spc="-1">
                <a:solidFill>
                  <a:srgbClr val="0B5394"/>
                </a:solidFill>
                <a:latin typeface="Calibri"/>
                <a:ea typeface="Impact"/>
              </a:rPr>
              <a:t>    scanf("%f %f",&amp;zenb1,&amp;zenb2);        /* Erabiltzaileak zenb1 eta zenb2 aldagaietan sartutako puntu mugikorreko bi zenbakiak gordetzen ditu hurrenez hurren */</a:t>
            </a:r>
            <a:br/>
            <a:r>
              <a:rPr lang="es-ES" sz="1500" b="0" i="1" strike="noStrike" spc="-1">
                <a:solidFill>
                  <a:srgbClr val="0B5394"/>
                </a:solidFill>
                <a:latin typeface="Calibri"/>
                <a:ea typeface="Impact"/>
              </a:rPr>
              <a:t>    biderketa = zenb1*zenb2;  /* Biderketa egiten du eta gordetzen du*/</a:t>
            </a:r>
            <a:br/>
            <a:r>
              <a:rPr lang="es-ES" sz="1500" b="0" i="1" strike="noStrike" spc="-1">
                <a:solidFill>
                  <a:srgbClr val="0B5394"/>
                </a:solidFill>
                <a:latin typeface="Calibri"/>
                <a:ea typeface="Impact"/>
              </a:rPr>
              <a:t>    printf("Biderkadura = : %f",biderketa);</a:t>
            </a:r>
            <a:br/>
            <a:r>
              <a:rPr lang="es-ES" sz="1500" b="0" i="1" strike="noStrike" spc="-1">
                <a:solidFill>
                  <a:srgbClr val="0B5394"/>
                </a:solidFill>
                <a:latin typeface="Calibri"/>
                <a:ea typeface="Impact"/>
              </a:rPr>
              <a:t>    return 0;</a:t>
            </a:r>
            <a:endParaRPr lang="es-ES" sz="1500" b="0" strike="noStrike" spc="-1">
              <a:latin typeface="Arial"/>
            </a:endParaRPr>
          </a:p>
          <a:p>
            <a:pPr marL="63360">
              <a:lnSpc>
                <a:spcPct val="150000"/>
              </a:lnSpc>
              <a:spcBef>
                <a:spcPts val="1500"/>
              </a:spcBef>
              <a:spcAft>
                <a:spcPts val="799"/>
              </a:spcAft>
            </a:pPr>
            <a:r>
              <a:rPr lang="es-ES" sz="1500" b="0" i="1" strike="noStrike" spc="-1">
                <a:solidFill>
                  <a:srgbClr val="0B5394"/>
                </a:solidFill>
                <a:latin typeface="Calibri"/>
                <a:ea typeface="Impact"/>
              </a:rPr>
              <a:t>}</a:t>
            </a:r>
            <a:endParaRPr lang="es-ES" sz="1500" b="0" strike="noStrike" spc="-1">
              <a:latin typeface="Arial"/>
            </a:endParaRPr>
          </a:p>
          <a:p>
            <a:pPr marL="63360">
              <a:lnSpc>
                <a:spcPct val="150000"/>
              </a:lnSpc>
              <a:spcBef>
                <a:spcPts val="1500"/>
              </a:spcBef>
              <a:spcAft>
                <a:spcPts val="799"/>
              </a:spcAft>
            </a:pPr>
            <a:endParaRPr lang="es-ES" sz="15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CustomShape 1"/>
          <p:cNvSpPr/>
          <p:nvPr/>
        </p:nvSpPr>
        <p:spPr>
          <a:xfrm>
            <a:off x="1060920" y="504000"/>
            <a:ext cx="6496200" cy="1029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ES" sz="3200" b="1" strike="noStrike" spc="-1">
                <a:solidFill>
                  <a:srgbClr val="821A08"/>
                </a:solidFill>
                <a:latin typeface="Trebuchet MS"/>
                <a:ea typeface="DejaVu Sans"/>
              </a:rPr>
              <a:t>C programazioa:  operazio aritmetikoen adibideak</a:t>
            </a:r>
            <a:endParaRPr lang="es-ES" sz="3200" b="0" strike="noStrike" spc="-1">
              <a:latin typeface="Arial"/>
            </a:endParaRPr>
          </a:p>
        </p:txBody>
      </p:sp>
      <p:sp>
        <p:nvSpPr>
          <p:cNvPr id="202" name="CustomShape 2"/>
          <p:cNvSpPr/>
          <p:nvPr/>
        </p:nvSpPr>
        <p:spPr>
          <a:xfrm>
            <a:off x="342360" y="1872000"/>
            <a:ext cx="8765280" cy="4287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marL="63360">
              <a:lnSpc>
                <a:spcPct val="150000"/>
              </a:lnSpc>
              <a:spcBef>
                <a:spcPts val="1500"/>
              </a:spcBef>
              <a:spcAft>
                <a:spcPts val="799"/>
              </a:spcAft>
            </a:pPr>
            <a:r>
              <a:rPr lang="es-ES" sz="1400" b="0" strike="noStrike" spc="-1">
                <a:solidFill>
                  <a:srgbClr val="0B5394"/>
                </a:solidFill>
                <a:latin typeface="Impact"/>
                <a:ea typeface="Impact"/>
              </a:rPr>
              <a:t>/*Erabiltzaileak sartutako karaktere baten ASCII balioa aurkitzeko iturburu kodea. */</a:t>
            </a:r>
            <a:br/>
            <a:endParaRPr lang="es-ES" sz="1400" b="0" strike="noStrike" spc="-1">
              <a:latin typeface="Arial"/>
            </a:endParaRPr>
          </a:p>
          <a:p>
            <a:pPr marL="63360">
              <a:lnSpc>
                <a:spcPct val="150000"/>
              </a:lnSpc>
              <a:spcBef>
                <a:spcPts val="1500"/>
              </a:spcBef>
              <a:spcAft>
                <a:spcPts val="799"/>
              </a:spcAft>
            </a:pPr>
            <a:r>
              <a:rPr lang="es-ES" sz="1500" b="0" i="1" strike="noStrike" spc="-1">
                <a:solidFill>
                  <a:srgbClr val="0B5394"/>
                </a:solidFill>
                <a:latin typeface="Calibri"/>
                <a:ea typeface="Impact"/>
              </a:rPr>
              <a:t>#include &lt;stdio.h&gt;</a:t>
            </a:r>
            <a:br/>
            <a:r>
              <a:rPr lang="es-ES" sz="1500" b="0" i="1" strike="noStrike" spc="-1">
                <a:solidFill>
                  <a:srgbClr val="0B5394"/>
                </a:solidFill>
                <a:latin typeface="Calibri"/>
                <a:ea typeface="Impact"/>
              </a:rPr>
              <a:t>int main(){</a:t>
            </a:r>
            <a:br/>
            <a:r>
              <a:rPr lang="es-ES" sz="1500" b="0" i="1" strike="noStrike" spc="-1">
                <a:solidFill>
                  <a:srgbClr val="0B5394"/>
                </a:solidFill>
                <a:latin typeface="Calibri"/>
                <a:ea typeface="Impact"/>
              </a:rPr>
              <a:t>    char c;</a:t>
            </a:r>
            <a:br/>
            <a:r>
              <a:rPr lang="es-ES" sz="1500" b="0" i="1" strike="noStrike" spc="-1">
                <a:solidFill>
                  <a:srgbClr val="0B5394"/>
                </a:solidFill>
                <a:latin typeface="Calibri"/>
                <a:ea typeface="Impact"/>
              </a:rPr>
              <a:t>    printf("Sartu karaktere bat: ");</a:t>
            </a:r>
            <a:br/>
            <a:r>
              <a:rPr lang="es-ES" sz="1500" b="0" i="1" strike="noStrike" spc="-1">
                <a:solidFill>
                  <a:srgbClr val="0B5394"/>
                </a:solidFill>
                <a:latin typeface="Calibri"/>
                <a:ea typeface="Impact"/>
              </a:rPr>
              <a:t>    scanf("%c",&amp;c);        /* Erabiltzearen karakterea hartzen da */</a:t>
            </a:r>
            <a:br/>
            <a:r>
              <a:rPr lang="es-ES" sz="1500" b="0" i="1" strike="noStrike" spc="-1">
                <a:solidFill>
                  <a:srgbClr val="0B5394"/>
                </a:solidFill>
                <a:latin typeface="Calibri"/>
                <a:ea typeface="Impact"/>
              </a:rPr>
              <a:t>    printf("ASCII balioa da %c = %d",c,c);</a:t>
            </a:r>
            <a:br/>
            <a:r>
              <a:rPr lang="es-ES" sz="1500" b="0" i="1" strike="noStrike" spc="-1">
                <a:solidFill>
                  <a:srgbClr val="0B5394"/>
                </a:solidFill>
                <a:latin typeface="Calibri"/>
                <a:ea typeface="Impact"/>
              </a:rPr>
              <a:t>    return 0;</a:t>
            </a:r>
            <a:br/>
            <a:r>
              <a:rPr lang="es-ES" sz="1500" b="0" i="1" strike="noStrike" spc="-1">
                <a:solidFill>
                  <a:srgbClr val="0B5394"/>
                </a:solidFill>
                <a:latin typeface="Calibri"/>
                <a:ea typeface="Impact"/>
              </a:rPr>
              <a:t>}</a:t>
            </a:r>
            <a:endParaRPr lang="es-ES" sz="1500" b="0" strike="noStrike" spc="-1">
              <a:latin typeface="Arial"/>
            </a:endParaRPr>
          </a:p>
          <a:p>
            <a:pPr marL="63360">
              <a:lnSpc>
                <a:spcPct val="150000"/>
              </a:lnSpc>
              <a:spcBef>
                <a:spcPts val="1500"/>
              </a:spcBef>
              <a:spcAft>
                <a:spcPts val="799"/>
              </a:spcAft>
            </a:pPr>
            <a:endParaRPr lang="es-ES" sz="15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1475640" y="404640"/>
            <a:ext cx="6980760" cy="1139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ES" sz="3200" b="1" strike="noStrike" spc="-1">
                <a:solidFill>
                  <a:srgbClr val="821A08"/>
                </a:solidFill>
                <a:latin typeface="Trebuchet MS"/>
                <a:ea typeface="DejaVu Sans"/>
              </a:rPr>
              <a:t>C programazioa:</a:t>
            </a:r>
            <a:br/>
            <a:r>
              <a:rPr lang="es-ES" sz="3200" b="1" strike="noStrike" spc="-1">
                <a:solidFill>
                  <a:srgbClr val="821A08"/>
                </a:solidFill>
                <a:latin typeface="Trebuchet MS"/>
                <a:ea typeface="DejaVu Sans"/>
              </a:rPr>
              <a:t> Operadoreak</a:t>
            </a:r>
            <a:endParaRPr lang="es-ES" sz="3200" b="0" strike="noStrike" spc="-1">
              <a:latin typeface="Arial"/>
            </a:endParaRPr>
          </a:p>
        </p:txBody>
      </p:sp>
      <p:sp>
        <p:nvSpPr>
          <p:cNvPr id="204" name="CustomShape 2"/>
          <p:cNvSpPr/>
          <p:nvPr/>
        </p:nvSpPr>
        <p:spPr>
          <a:xfrm>
            <a:off x="1115640" y="2205000"/>
            <a:ext cx="6396840" cy="3470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28600" indent="-178920" algn="just">
              <a:lnSpc>
                <a:spcPct val="100000"/>
              </a:lnSpc>
              <a:spcBef>
                <a:spcPts val="4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/>
              <a:buChar char="*"/>
            </a:pPr>
            <a:r>
              <a:rPr lang="es-ES" sz="2200" b="1" strike="noStrike" spc="-1">
                <a:solidFill>
                  <a:srgbClr val="404040"/>
                </a:solidFill>
                <a:latin typeface="Trebuchet MS"/>
                <a:ea typeface="DejaVu Sans"/>
              </a:rPr>
              <a:t>Erlazio Operadoreak:</a:t>
            </a:r>
            <a:endParaRPr lang="es-ES" sz="22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00"/>
              </a:spcBef>
              <a:spcAft>
                <a:spcPts val="300"/>
              </a:spcAft>
            </a:pPr>
            <a:endParaRPr lang="es-ES" sz="2200" b="0" strike="noStrike" spc="-1">
              <a:latin typeface="Arial"/>
            </a:endParaRPr>
          </a:p>
          <a:p>
            <a:pPr marL="432000" lvl="1" indent="-213840" algn="just">
              <a:lnSpc>
                <a:spcPct val="100000"/>
              </a:lnSpc>
              <a:spcBef>
                <a:spcPts val="400"/>
              </a:spcBef>
              <a:spcAft>
                <a:spcPts val="30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1" strike="noStrike" spc="-1">
                <a:solidFill>
                  <a:srgbClr val="404040"/>
                </a:solidFill>
                <a:latin typeface="Trebuchet MS"/>
                <a:ea typeface="DejaVu Sans"/>
              </a:rPr>
              <a:t>Erlazio-operadoreek bi operandoen arteko erlazioa egiaztatzen dute. Erlazioa egia bada, 1 balioa itzultzen du eta erlazioa faltsua bada, 0 balioa.</a:t>
            </a:r>
            <a:endParaRPr lang="es-ES" sz="1800" b="0" strike="noStrike" spc="-1">
              <a:latin typeface="Arial"/>
            </a:endParaRPr>
          </a:p>
        </p:txBody>
      </p:sp>
      <p:graphicFrame>
        <p:nvGraphicFramePr>
          <p:cNvPr id="205" name="Table 3"/>
          <p:cNvGraphicFramePr/>
          <p:nvPr/>
        </p:nvGraphicFramePr>
        <p:xfrm>
          <a:off x="1168920" y="4213080"/>
          <a:ext cx="6586560" cy="2372760"/>
        </p:xfrm>
        <a:graphic>
          <a:graphicData uri="http://schemas.openxmlformats.org/drawingml/2006/table">
            <a:tbl>
              <a:tblPr/>
              <a:tblGrid>
                <a:gridCol w="959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28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98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2200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es-ES" sz="1400" b="0" strike="noStrike" spc="-1">
                          <a:solidFill>
                            <a:srgbClr val="0B5394"/>
                          </a:solidFill>
                          <a:latin typeface="Impact"/>
                          <a:ea typeface="Impact"/>
                        </a:rPr>
                        <a:t>Operator</a:t>
                      </a:r>
                      <a:endParaRPr lang="es-ES" sz="14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es-ES" sz="1400" b="0" strike="noStrike" spc="-1">
                          <a:solidFill>
                            <a:srgbClr val="0B5394"/>
                          </a:solidFill>
                          <a:latin typeface="Impact"/>
                          <a:ea typeface="Impact"/>
                        </a:rPr>
                        <a:t>Meaning of Operator</a:t>
                      </a:r>
                      <a:endParaRPr lang="es-ES" sz="14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es-ES" sz="1400" b="0" strike="noStrike" spc="-1">
                          <a:solidFill>
                            <a:srgbClr val="0B5394"/>
                          </a:solidFill>
                          <a:latin typeface="Impact"/>
                          <a:ea typeface="Impact"/>
                        </a:rPr>
                        <a:t>Example</a:t>
                      </a:r>
                      <a:endParaRPr lang="es-ES" sz="14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120">
                <a:tc>
                  <a:txBody>
                    <a:bodyPr/>
                    <a:lstStyle/>
                    <a:p>
                      <a:pPr>
                        <a:lnSpc>
                          <a:spcPct val="160000"/>
                        </a:lnSpc>
                      </a:pPr>
                      <a:r>
                        <a:rPr lang="es-ES" sz="1400" b="0" strike="noStrike" spc="-1">
                          <a:solidFill>
                            <a:srgbClr val="0B5394"/>
                          </a:solidFill>
                          <a:latin typeface="Impact"/>
                          <a:ea typeface="Impact"/>
                        </a:rPr>
                        <a:t>==</a:t>
                      </a:r>
                      <a:endParaRPr lang="es-ES" sz="14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60000"/>
                        </a:lnSpc>
                      </a:pPr>
                      <a:r>
                        <a:rPr lang="es-ES" sz="1400" b="0" strike="noStrike" spc="-1">
                          <a:solidFill>
                            <a:srgbClr val="0B5394"/>
                          </a:solidFill>
                          <a:latin typeface="Impact"/>
                          <a:ea typeface="Impact"/>
                        </a:rPr>
                        <a:t>Equal to</a:t>
                      </a:r>
                      <a:endParaRPr lang="es-ES" sz="14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60000"/>
                        </a:lnSpc>
                      </a:pPr>
                      <a:r>
                        <a:rPr lang="es-ES" sz="1400" b="0" strike="noStrike" spc="-1">
                          <a:solidFill>
                            <a:srgbClr val="0B5394"/>
                          </a:solidFill>
                          <a:latin typeface="Impact"/>
                          <a:ea typeface="Impact"/>
                        </a:rPr>
                        <a:t>5==3 returns false (0)</a:t>
                      </a:r>
                      <a:endParaRPr lang="es-ES" sz="14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120">
                <a:tc>
                  <a:txBody>
                    <a:bodyPr/>
                    <a:lstStyle/>
                    <a:p>
                      <a:pPr>
                        <a:lnSpc>
                          <a:spcPct val="160000"/>
                        </a:lnSpc>
                      </a:pPr>
                      <a:r>
                        <a:rPr lang="es-ES" sz="1400" b="0" strike="noStrike" spc="-1">
                          <a:solidFill>
                            <a:srgbClr val="0B5394"/>
                          </a:solidFill>
                          <a:latin typeface="Impact"/>
                          <a:ea typeface="Impact"/>
                        </a:rPr>
                        <a:t>&gt;</a:t>
                      </a:r>
                      <a:endParaRPr lang="es-ES" sz="14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60000"/>
                        </a:lnSpc>
                      </a:pPr>
                      <a:r>
                        <a:rPr lang="es-ES" sz="1400" b="0" strike="noStrike" spc="-1">
                          <a:solidFill>
                            <a:srgbClr val="0B5394"/>
                          </a:solidFill>
                          <a:latin typeface="Impact"/>
                          <a:ea typeface="Impact"/>
                        </a:rPr>
                        <a:t>Greater than</a:t>
                      </a:r>
                      <a:endParaRPr lang="es-ES" sz="14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60000"/>
                        </a:lnSpc>
                      </a:pPr>
                      <a:r>
                        <a:rPr lang="es-ES" sz="1400" b="0" strike="noStrike" spc="-1">
                          <a:solidFill>
                            <a:srgbClr val="0B5394"/>
                          </a:solidFill>
                          <a:latin typeface="Impact"/>
                          <a:ea typeface="Impact"/>
                        </a:rPr>
                        <a:t>5&gt;3 returns true (1)</a:t>
                      </a:r>
                      <a:endParaRPr lang="es-ES" sz="14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120">
                <a:tc>
                  <a:txBody>
                    <a:bodyPr/>
                    <a:lstStyle/>
                    <a:p>
                      <a:pPr>
                        <a:lnSpc>
                          <a:spcPct val="160000"/>
                        </a:lnSpc>
                      </a:pPr>
                      <a:r>
                        <a:rPr lang="es-ES" sz="1400" b="0" strike="noStrike" spc="-1">
                          <a:solidFill>
                            <a:srgbClr val="0B5394"/>
                          </a:solidFill>
                          <a:latin typeface="Impact"/>
                          <a:ea typeface="Impact"/>
                        </a:rPr>
                        <a:t>&lt;</a:t>
                      </a:r>
                      <a:endParaRPr lang="es-ES" sz="14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60000"/>
                        </a:lnSpc>
                      </a:pPr>
                      <a:r>
                        <a:rPr lang="es-ES" sz="1400" b="0" strike="noStrike" spc="-1">
                          <a:solidFill>
                            <a:srgbClr val="0B5394"/>
                          </a:solidFill>
                          <a:latin typeface="Impact"/>
                          <a:ea typeface="Impact"/>
                        </a:rPr>
                        <a:t>Less than</a:t>
                      </a:r>
                      <a:endParaRPr lang="es-ES" sz="14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60000"/>
                        </a:lnSpc>
                      </a:pPr>
                      <a:r>
                        <a:rPr lang="es-ES" sz="1400" b="0" strike="noStrike" spc="-1">
                          <a:solidFill>
                            <a:srgbClr val="0B5394"/>
                          </a:solidFill>
                          <a:latin typeface="Impact"/>
                          <a:ea typeface="Impact"/>
                        </a:rPr>
                        <a:t>5&lt;3 returns false (0)</a:t>
                      </a:r>
                      <a:endParaRPr lang="es-ES" sz="14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120">
                <a:tc>
                  <a:txBody>
                    <a:bodyPr/>
                    <a:lstStyle/>
                    <a:p>
                      <a:pPr>
                        <a:lnSpc>
                          <a:spcPct val="160000"/>
                        </a:lnSpc>
                      </a:pPr>
                      <a:r>
                        <a:rPr lang="es-ES" sz="1400" b="0" strike="noStrike" spc="-1">
                          <a:solidFill>
                            <a:srgbClr val="0B5394"/>
                          </a:solidFill>
                          <a:latin typeface="Impact"/>
                          <a:ea typeface="Impact"/>
                        </a:rPr>
                        <a:t>!=</a:t>
                      </a:r>
                      <a:endParaRPr lang="es-ES" sz="14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60000"/>
                        </a:lnSpc>
                      </a:pPr>
                      <a:r>
                        <a:rPr lang="es-ES" sz="1400" b="0" strike="noStrike" spc="-1">
                          <a:solidFill>
                            <a:srgbClr val="0B5394"/>
                          </a:solidFill>
                          <a:latin typeface="Impact"/>
                          <a:ea typeface="Impact"/>
                        </a:rPr>
                        <a:t>Not equal to</a:t>
                      </a:r>
                      <a:endParaRPr lang="es-ES" sz="14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60000"/>
                        </a:lnSpc>
                      </a:pPr>
                      <a:r>
                        <a:rPr lang="es-ES" sz="1400" b="0" strike="noStrike" spc="-1">
                          <a:solidFill>
                            <a:srgbClr val="0B5394"/>
                          </a:solidFill>
                          <a:latin typeface="Impact"/>
                          <a:ea typeface="Impact"/>
                        </a:rPr>
                        <a:t>5!=3 returns true(1)</a:t>
                      </a:r>
                      <a:endParaRPr lang="es-ES" sz="14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2120">
                <a:tc>
                  <a:txBody>
                    <a:bodyPr/>
                    <a:lstStyle/>
                    <a:p>
                      <a:pPr>
                        <a:lnSpc>
                          <a:spcPct val="160000"/>
                        </a:lnSpc>
                      </a:pPr>
                      <a:r>
                        <a:rPr lang="es-ES" sz="1400" b="0" strike="noStrike" spc="-1">
                          <a:solidFill>
                            <a:srgbClr val="0B5394"/>
                          </a:solidFill>
                          <a:latin typeface="Impact"/>
                          <a:ea typeface="Impact"/>
                        </a:rPr>
                        <a:t>&gt;=</a:t>
                      </a:r>
                      <a:endParaRPr lang="es-ES" sz="14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60000"/>
                        </a:lnSpc>
                      </a:pPr>
                      <a:r>
                        <a:rPr lang="es-ES" sz="1400" b="0" strike="noStrike" spc="-1">
                          <a:solidFill>
                            <a:srgbClr val="0B5394"/>
                          </a:solidFill>
                          <a:latin typeface="Impact"/>
                          <a:ea typeface="Impact"/>
                        </a:rPr>
                        <a:t>Greater than or equal to</a:t>
                      </a:r>
                      <a:endParaRPr lang="es-ES" sz="14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60000"/>
                        </a:lnSpc>
                      </a:pPr>
                      <a:r>
                        <a:rPr lang="es-ES" sz="1400" b="0" strike="noStrike" spc="-1">
                          <a:solidFill>
                            <a:srgbClr val="0B5394"/>
                          </a:solidFill>
                          <a:latin typeface="Impact"/>
                          <a:ea typeface="Impact"/>
                        </a:rPr>
                        <a:t>5&gt;=3 returns true (1)</a:t>
                      </a:r>
                      <a:endParaRPr lang="es-ES" sz="14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9960">
                <a:tc>
                  <a:txBody>
                    <a:bodyPr/>
                    <a:lstStyle/>
                    <a:p>
                      <a:pPr>
                        <a:lnSpc>
                          <a:spcPct val="160000"/>
                        </a:lnSpc>
                      </a:pPr>
                      <a:r>
                        <a:rPr lang="es-ES" sz="1400" b="0" strike="noStrike" spc="-1">
                          <a:solidFill>
                            <a:srgbClr val="0B5394"/>
                          </a:solidFill>
                          <a:latin typeface="Impact"/>
                          <a:ea typeface="Impact"/>
                        </a:rPr>
                        <a:t>&lt;=</a:t>
                      </a:r>
                      <a:endParaRPr lang="es-ES" sz="14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60000"/>
                        </a:lnSpc>
                      </a:pPr>
                      <a:r>
                        <a:rPr lang="es-ES" sz="1400" b="0" strike="noStrike" spc="-1">
                          <a:solidFill>
                            <a:srgbClr val="0B5394"/>
                          </a:solidFill>
                          <a:latin typeface="Impact"/>
                          <a:ea typeface="Impact"/>
                        </a:rPr>
                        <a:t>Less than or equal to</a:t>
                      </a:r>
                      <a:endParaRPr lang="es-ES" sz="14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60000"/>
                        </a:lnSpc>
                      </a:pPr>
                      <a:r>
                        <a:rPr lang="es-ES" sz="1400" b="0" strike="noStrike" spc="-1">
                          <a:solidFill>
                            <a:srgbClr val="0B5394"/>
                          </a:solidFill>
                          <a:latin typeface="Impact"/>
                          <a:ea typeface="Impact"/>
                        </a:rPr>
                        <a:t>5&lt;=3 return false (0)</a:t>
                      </a:r>
                      <a:endParaRPr lang="es-ES" sz="14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CustomShape 1"/>
          <p:cNvSpPr/>
          <p:nvPr/>
        </p:nvSpPr>
        <p:spPr>
          <a:xfrm>
            <a:off x="1475640" y="404640"/>
            <a:ext cx="6980760" cy="1139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ES" sz="3200" b="1" strike="noStrike" spc="-1">
                <a:solidFill>
                  <a:srgbClr val="821A08"/>
                </a:solidFill>
                <a:latin typeface="Trebuchet MS"/>
                <a:ea typeface="DejaVu Sans"/>
              </a:rPr>
              <a:t>C programazioa:</a:t>
            </a:r>
            <a:br/>
            <a:r>
              <a:rPr lang="es-ES" sz="3200" b="1" strike="noStrike" spc="-1">
                <a:solidFill>
                  <a:srgbClr val="821A08"/>
                </a:solidFill>
                <a:latin typeface="Trebuchet MS"/>
                <a:ea typeface="DejaVu Sans"/>
              </a:rPr>
              <a:t> Operadoreak</a:t>
            </a:r>
            <a:endParaRPr lang="es-ES" sz="3200" b="0" strike="noStrike" spc="-1">
              <a:latin typeface="Arial"/>
            </a:endParaRPr>
          </a:p>
        </p:txBody>
      </p:sp>
      <p:sp>
        <p:nvSpPr>
          <p:cNvPr id="207" name="CustomShape 2"/>
          <p:cNvSpPr/>
          <p:nvPr/>
        </p:nvSpPr>
        <p:spPr>
          <a:xfrm>
            <a:off x="1115640" y="2205000"/>
            <a:ext cx="6396840" cy="3470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28600" indent="-178920" algn="just">
              <a:lnSpc>
                <a:spcPct val="100000"/>
              </a:lnSpc>
              <a:spcBef>
                <a:spcPts val="4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/>
              <a:buChar char="*"/>
            </a:pPr>
            <a:r>
              <a:rPr lang="es-ES" sz="2200" b="1" strike="noStrike" spc="-1">
                <a:solidFill>
                  <a:srgbClr val="404040"/>
                </a:solidFill>
                <a:latin typeface="Trebuchet MS"/>
                <a:ea typeface="DejaVu Sans"/>
              </a:rPr>
              <a:t>Operadore logikoak:</a:t>
            </a:r>
            <a:endParaRPr lang="es-ES" sz="22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00"/>
              </a:spcBef>
              <a:spcAft>
                <a:spcPts val="300"/>
              </a:spcAft>
            </a:pPr>
            <a:endParaRPr lang="es-ES" sz="2200" b="0" strike="noStrike" spc="-1">
              <a:latin typeface="Arial"/>
            </a:endParaRPr>
          </a:p>
          <a:p>
            <a:pPr marL="432000" lvl="1" indent="-213840" algn="just">
              <a:lnSpc>
                <a:spcPct val="100000"/>
              </a:lnSpc>
              <a:spcBef>
                <a:spcPts val="400"/>
              </a:spcBef>
              <a:spcAft>
                <a:spcPts val="30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1" strike="noStrike" spc="-1">
                <a:solidFill>
                  <a:srgbClr val="404040"/>
                </a:solidFill>
                <a:latin typeface="Trebuchet MS"/>
                <a:ea typeface="DejaVu Sans"/>
              </a:rPr>
              <a:t>Operandoak faltsutzat jotzen dira (0 balioa) edo egiazkoak (0 ez den balioa). Emaitza 0 edo 1 da beti.</a:t>
            </a:r>
            <a:endParaRPr lang="es-ES" sz="18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00"/>
              </a:spcBef>
              <a:spcAft>
                <a:spcPts val="300"/>
              </a:spcAft>
            </a:pPr>
            <a:endParaRPr lang="es-ES" sz="1800" b="0" strike="noStrike" spc="-1">
              <a:latin typeface="Arial"/>
            </a:endParaRPr>
          </a:p>
        </p:txBody>
      </p:sp>
      <p:graphicFrame>
        <p:nvGraphicFramePr>
          <p:cNvPr id="208" name="Table 3"/>
          <p:cNvGraphicFramePr/>
          <p:nvPr/>
        </p:nvGraphicFramePr>
        <p:xfrm>
          <a:off x="965880" y="4011120"/>
          <a:ext cx="7079400" cy="2082600"/>
        </p:xfrm>
        <a:graphic>
          <a:graphicData uri="http://schemas.openxmlformats.org/drawingml/2006/table">
            <a:tbl>
              <a:tblPr/>
              <a:tblGrid>
                <a:gridCol w="869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7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02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17120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es-ES" sz="1400" b="0" strike="noStrike" spc="-1">
                          <a:solidFill>
                            <a:srgbClr val="0B5394"/>
                          </a:solidFill>
                          <a:latin typeface="Impact"/>
                          <a:ea typeface="Impact"/>
                        </a:rPr>
                        <a:t>Operator</a:t>
                      </a:r>
                      <a:endParaRPr lang="es-ES" sz="14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es-ES" sz="1400" b="0" strike="noStrike" spc="-1">
                          <a:solidFill>
                            <a:srgbClr val="0B5394"/>
                          </a:solidFill>
                          <a:latin typeface="Impact"/>
                          <a:ea typeface="Impact"/>
                        </a:rPr>
                        <a:t>Meaning of Operator</a:t>
                      </a:r>
                      <a:endParaRPr lang="es-ES" sz="14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es-ES" sz="1400" b="0" strike="noStrike" spc="-1">
                          <a:solidFill>
                            <a:srgbClr val="0B5394"/>
                          </a:solidFill>
                          <a:latin typeface="Impact"/>
                          <a:ea typeface="Impact"/>
                        </a:rPr>
                        <a:t>Example</a:t>
                      </a:r>
                      <a:endParaRPr lang="es-ES" sz="14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5960">
                <a:tc>
                  <a:txBody>
                    <a:bodyPr/>
                    <a:lstStyle/>
                    <a:p>
                      <a:pPr>
                        <a:lnSpc>
                          <a:spcPct val="160000"/>
                        </a:lnSpc>
                      </a:pPr>
                      <a:r>
                        <a:rPr lang="es-ES" sz="1400" b="0" strike="noStrike" spc="-1">
                          <a:solidFill>
                            <a:srgbClr val="0B5394"/>
                          </a:solidFill>
                          <a:latin typeface="Impact"/>
                          <a:ea typeface="Impact"/>
                        </a:rPr>
                        <a:t>&amp;&amp;</a:t>
                      </a:r>
                      <a:endParaRPr lang="es-ES" sz="14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60000"/>
                        </a:lnSpc>
                      </a:pPr>
                      <a:r>
                        <a:rPr lang="es-ES" sz="1400" b="0" strike="noStrike" spc="-1">
                          <a:solidFill>
                            <a:srgbClr val="0B5394"/>
                          </a:solidFill>
                          <a:latin typeface="Impact"/>
                          <a:ea typeface="Impact"/>
                        </a:rPr>
                        <a:t>Logial AND </a:t>
                      </a:r>
                      <a:endParaRPr lang="es-ES" sz="14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60000"/>
                        </a:lnSpc>
                      </a:pPr>
                      <a:r>
                        <a:rPr lang="es-ES" sz="1400" b="0" strike="noStrike" spc="-1">
                          <a:solidFill>
                            <a:srgbClr val="0B5394"/>
                          </a:solidFill>
                          <a:latin typeface="Impact"/>
                          <a:ea typeface="Impact"/>
                        </a:rPr>
                        <a:t>If c=5 and d=2 then,((c==5) &amp;&amp; (d&gt;5)) returns false.</a:t>
                      </a:r>
                      <a:endParaRPr lang="es-ES" sz="14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5960">
                <a:tc>
                  <a:txBody>
                    <a:bodyPr/>
                    <a:lstStyle/>
                    <a:p>
                      <a:pPr>
                        <a:lnSpc>
                          <a:spcPct val="160000"/>
                        </a:lnSpc>
                      </a:pPr>
                      <a:r>
                        <a:rPr lang="es-ES" sz="1400" b="0" strike="noStrike" spc="-1">
                          <a:solidFill>
                            <a:srgbClr val="0B5394"/>
                          </a:solidFill>
                          <a:latin typeface="Impact"/>
                          <a:ea typeface="Impact"/>
                        </a:rPr>
                        <a:t>||</a:t>
                      </a:r>
                      <a:endParaRPr lang="es-ES" sz="14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60000"/>
                        </a:lnSpc>
                      </a:pPr>
                      <a:r>
                        <a:rPr lang="es-ES" sz="1400" b="0" strike="noStrike" spc="-1">
                          <a:solidFill>
                            <a:srgbClr val="0B5394"/>
                          </a:solidFill>
                          <a:latin typeface="Impact"/>
                          <a:ea typeface="Impact"/>
                        </a:rPr>
                        <a:t>Logical OR</a:t>
                      </a:r>
                      <a:endParaRPr lang="es-ES" sz="14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60000"/>
                        </a:lnSpc>
                      </a:pPr>
                      <a:r>
                        <a:rPr lang="es-ES" sz="1400" b="0" strike="noStrike" spc="-1">
                          <a:solidFill>
                            <a:srgbClr val="0B5394"/>
                          </a:solidFill>
                          <a:latin typeface="Impact"/>
                          <a:ea typeface="Impact"/>
                        </a:rPr>
                        <a:t>If c=5 and d=2 then, ((c==5) || (d&gt;5)) returns true.</a:t>
                      </a:r>
                      <a:endParaRPr lang="es-ES" sz="14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3560">
                <a:tc>
                  <a:txBody>
                    <a:bodyPr/>
                    <a:lstStyle/>
                    <a:p>
                      <a:pPr>
                        <a:lnSpc>
                          <a:spcPct val="160000"/>
                        </a:lnSpc>
                      </a:pPr>
                      <a:r>
                        <a:rPr lang="es-ES" sz="1400" b="0" strike="noStrike" spc="-1">
                          <a:solidFill>
                            <a:srgbClr val="0B5394"/>
                          </a:solidFill>
                          <a:latin typeface="Impact"/>
                          <a:ea typeface="Impact"/>
                        </a:rPr>
                        <a:t>!</a:t>
                      </a:r>
                      <a:endParaRPr lang="es-ES" sz="14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60000"/>
                        </a:lnSpc>
                      </a:pPr>
                      <a:r>
                        <a:rPr lang="es-ES" sz="1400" b="0" strike="noStrike" spc="-1">
                          <a:solidFill>
                            <a:srgbClr val="0B5394"/>
                          </a:solidFill>
                          <a:latin typeface="Impact"/>
                          <a:ea typeface="Impact"/>
                        </a:rPr>
                        <a:t>Logical NOT</a:t>
                      </a:r>
                      <a:endParaRPr lang="es-ES" sz="14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60000"/>
                        </a:lnSpc>
                      </a:pPr>
                      <a:r>
                        <a:rPr lang="es-ES" sz="1400" b="0" strike="noStrike" spc="-1">
                          <a:solidFill>
                            <a:srgbClr val="0B5394"/>
                          </a:solidFill>
                          <a:latin typeface="Impact"/>
                          <a:ea typeface="Impact"/>
                        </a:rPr>
                        <a:t>If c=5 then, !(c==5) returns false.</a:t>
                      </a:r>
                      <a:endParaRPr lang="es-ES" sz="14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/>
        </p:nvSpPr>
        <p:spPr>
          <a:xfrm>
            <a:off x="1475640" y="404640"/>
            <a:ext cx="6980760" cy="1139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ES" sz="3200" b="1" strike="noStrike" spc="-1">
                <a:solidFill>
                  <a:srgbClr val="821A08"/>
                </a:solidFill>
                <a:latin typeface="Trebuchet MS"/>
                <a:ea typeface="DejaVu Sans"/>
              </a:rPr>
              <a:t>C programazioa:</a:t>
            </a:r>
            <a:br/>
            <a:r>
              <a:rPr lang="es-ES" sz="3200" b="1" strike="noStrike" spc="-1">
                <a:solidFill>
                  <a:srgbClr val="821A08"/>
                </a:solidFill>
                <a:latin typeface="Trebuchet MS"/>
                <a:ea typeface="DejaVu Sans"/>
              </a:rPr>
              <a:t> Operadoreak</a:t>
            </a:r>
            <a:endParaRPr lang="es-ES" sz="3200" b="0" strike="noStrike" spc="-1">
              <a:latin typeface="Arial"/>
            </a:endParaRPr>
          </a:p>
        </p:txBody>
      </p:sp>
      <p:sp>
        <p:nvSpPr>
          <p:cNvPr id="210" name="CustomShape 2"/>
          <p:cNvSpPr/>
          <p:nvPr/>
        </p:nvSpPr>
        <p:spPr>
          <a:xfrm>
            <a:off x="1115640" y="2205000"/>
            <a:ext cx="6396840" cy="3470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28600" indent="-178920" algn="just">
              <a:lnSpc>
                <a:spcPct val="100000"/>
              </a:lnSpc>
              <a:spcBef>
                <a:spcPts val="4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/>
              <a:buChar char="*"/>
            </a:pPr>
            <a:r>
              <a:rPr lang="es-ES" sz="2200" b="1" strike="noStrike" spc="-1">
                <a:solidFill>
                  <a:srgbClr val="404040"/>
                </a:solidFill>
                <a:latin typeface="Trebuchet MS"/>
                <a:ea typeface="DejaVu Sans"/>
              </a:rPr>
              <a:t>Operadore logikoak:</a:t>
            </a:r>
            <a:endParaRPr lang="es-ES" sz="22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00"/>
              </a:spcBef>
              <a:spcAft>
                <a:spcPts val="300"/>
              </a:spcAft>
            </a:pPr>
            <a:endParaRPr lang="es-ES" sz="2200" b="0" strike="noStrike" spc="-1">
              <a:latin typeface="Arial"/>
            </a:endParaRPr>
          </a:p>
          <a:p>
            <a:pPr marL="432000" lvl="1" indent="-213840" algn="just">
              <a:lnSpc>
                <a:spcPct val="100000"/>
              </a:lnSpc>
              <a:spcBef>
                <a:spcPts val="400"/>
              </a:spcBef>
              <a:spcAft>
                <a:spcPts val="30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1" strike="noStrike" spc="-1">
                <a:solidFill>
                  <a:srgbClr val="404040"/>
                </a:solidFill>
                <a:latin typeface="Trebuchet MS"/>
                <a:ea typeface="DejaVu Sans"/>
              </a:rPr>
              <a:t>Egia taulak emaitza aztertzeko erabiltzen dira.</a:t>
            </a:r>
            <a:endParaRPr lang="es-ES" sz="18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00"/>
              </a:spcBef>
              <a:spcAft>
                <a:spcPts val="300"/>
              </a:spcAft>
            </a:pPr>
            <a:endParaRPr lang="es-ES" sz="1800" b="0" strike="noStrike" spc="-1">
              <a:latin typeface="Arial"/>
            </a:endParaRPr>
          </a:p>
        </p:txBody>
      </p:sp>
      <p:pic>
        <p:nvPicPr>
          <p:cNvPr id="211" name="Imagen 210"/>
          <p:cNvPicPr/>
          <p:nvPr/>
        </p:nvPicPr>
        <p:blipFill>
          <a:blip r:embed="rId2"/>
          <a:stretch/>
        </p:blipFill>
        <p:spPr>
          <a:xfrm>
            <a:off x="2304000" y="3816000"/>
            <a:ext cx="4173840" cy="2294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CustomShape 1"/>
          <p:cNvSpPr/>
          <p:nvPr/>
        </p:nvSpPr>
        <p:spPr>
          <a:xfrm>
            <a:off x="1475640" y="404640"/>
            <a:ext cx="6980760" cy="1139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ES" sz="3200" b="1" strike="noStrike" spc="-1">
                <a:solidFill>
                  <a:srgbClr val="821A08"/>
                </a:solidFill>
                <a:latin typeface="Trebuchet MS"/>
                <a:ea typeface="DejaVu Sans"/>
              </a:rPr>
              <a:t>C programazioa:</a:t>
            </a:r>
            <a:br/>
            <a:r>
              <a:rPr lang="es-ES" sz="3200" b="1" strike="noStrike" spc="-1">
                <a:solidFill>
                  <a:srgbClr val="821A08"/>
                </a:solidFill>
                <a:latin typeface="Trebuchet MS"/>
                <a:ea typeface="DejaVu Sans"/>
              </a:rPr>
              <a:t> if, if .. else, sententziak</a:t>
            </a:r>
            <a:endParaRPr lang="es-ES" sz="3200" b="0" strike="noStrike" spc="-1">
              <a:latin typeface="Arial"/>
            </a:endParaRPr>
          </a:p>
        </p:txBody>
      </p:sp>
      <p:sp>
        <p:nvSpPr>
          <p:cNvPr id="213" name="CustomShape 2"/>
          <p:cNvSpPr/>
          <p:nvPr/>
        </p:nvSpPr>
        <p:spPr>
          <a:xfrm>
            <a:off x="1115640" y="2205000"/>
            <a:ext cx="6396840" cy="3470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28600" indent="-178920" algn="just">
              <a:lnSpc>
                <a:spcPct val="100000"/>
              </a:lnSpc>
              <a:spcBef>
                <a:spcPts val="4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/>
              <a:buChar char="*"/>
            </a:pPr>
            <a:r>
              <a:rPr lang="es-ES" sz="2200" b="1" strike="noStrike" spc="-1">
                <a:solidFill>
                  <a:srgbClr val="404040"/>
                </a:solidFill>
                <a:latin typeface="Trebuchet MS"/>
                <a:ea typeface="DejaVu Sans"/>
              </a:rPr>
              <a:t> If sententziak:</a:t>
            </a:r>
            <a:endParaRPr lang="es-ES" sz="22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00"/>
              </a:spcBef>
              <a:spcAft>
                <a:spcPts val="300"/>
              </a:spcAft>
            </a:pPr>
            <a:endParaRPr lang="es-ES" sz="22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00"/>
              </a:spcBef>
              <a:spcAft>
                <a:spcPts val="300"/>
              </a:spcAft>
            </a:pPr>
            <a:endParaRPr lang="es-ES" sz="22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00"/>
              </a:spcBef>
              <a:spcAft>
                <a:spcPts val="300"/>
              </a:spcAft>
            </a:pPr>
            <a:endParaRPr lang="es-ES" sz="2200" b="0" strike="noStrike" spc="-1">
              <a:latin typeface="Arial"/>
            </a:endParaRPr>
          </a:p>
        </p:txBody>
      </p:sp>
      <p:pic>
        <p:nvPicPr>
          <p:cNvPr id="214" name="Shape 244"/>
          <p:cNvPicPr/>
          <p:nvPr/>
        </p:nvPicPr>
        <p:blipFill>
          <a:blip r:embed="rId2"/>
          <a:stretch/>
        </p:blipFill>
        <p:spPr>
          <a:xfrm>
            <a:off x="1307520" y="2880000"/>
            <a:ext cx="3248640" cy="3850560"/>
          </a:xfrm>
          <a:prstGeom prst="rect">
            <a:avLst/>
          </a:prstGeom>
          <a:ln>
            <a:noFill/>
          </a:ln>
        </p:spPr>
      </p:pic>
      <p:sp>
        <p:nvSpPr>
          <p:cNvPr id="215" name="CustomShape 3"/>
          <p:cNvSpPr/>
          <p:nvPr/>
        </p:nvSpPr>
        <p:spPr>
          <a:xfrm>
            <a:off x="5184000" y="3816360"/>
            <a:ext cx="3813840" cy="2877480"/>
          </a:xfrm>
          <a:prstGeom prst="borderCallout1">
            <a:avLst>
              <a:gd name="adj1" fmla="val 18750"/>
              <a:gd name="adj2" fmla="val -8333"/>
              <a:gd name="adj3" fmla="val 20009"/>
              <a:gd name="adj4" fmla="val -15569"/>
            </a:avLst>
          </a:prstGeom>
          <a:solidFill>
            <a:srgbClr val="FAA61A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6" name="CustomShape 4"/>
          <p:cNvSpPr/>
          <p:nvPr/>
        </p:nvSpPr>
        <p:spPr>
          <a:xfrm>
            <a:off x="5472000" y="3823920"/>
            <a:ext cx="3525840" cy="261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s-E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If instrukzioak parentesi barruko testu-adierazpena egia den edo ez egiaztatzen du. </a:t>
            </a:r>
            <a:endParaRPr lang="es-ES" sz="1800" b="0" strike="noStrike" spc="-1">
              <a:latin typeface="Arial"/>
            </a:endParaRPr>
          </a:p>
          <a:p>
            <a:endParaRPr lang="es-ES" sz="1800" b="0" strike="noStrike" spc="-1">
              <a:latin typeface="Arial"/>
            </a:endParaRPr>
          </a:p>
          <a:p>
            <a:r>
              <a:rPr lang="es-E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Proba adierazpena egia bada,   gorputzaren barruko instrukzioak egiten dira, baina proba gezurra bada, gorputzaren barruko instrukzioak ez dira kontuan hartzen.</a:t>
            </a:r>
            <a:endParaRPr lang="es-E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1475640" y="404640"/>
            <a:ext cx="6980760" cy="1139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ES" sz="3200" b="1" strike="noStrike" spc="-1">
                <a:solidFill>
                  <a:srgbClr val="821A08"/>
                </a:solidFill>
                <a:latin typeface="Trebuchet MS"/>
                <a:ea typeface="DejaVu Sans"/>
              </a:rPr>
              <a:t>C programazioa:</a:t>
            </a:r>
            <a:br/>
            <a:r>
              <a:rPr lang="es-ES" sz="3200" b="1" strike="noStrike" spc="-1">
                <a:solidFill>
                  <a:srgbClr val="821A08"/>
                </a:solidFill>
                <a:latin typeface="Trebuchet MS"/>
                <a:ea typeface="DejaVu Sans"/>
              </a:rPr>
              <a:t> hitz gakoak eta identifikatzaileak</a:t>
            </a:r>
            <a:endParaRPr lang="es-ES" sz="3200" b="0" strike="noStrike" spc="-1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1115640" y="2205000"/>
            <a:ext cx="6396840" cy="3470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178920" algn="just">
              <a:lnSpc>
                <a:spcPct val="100000"/>
              </a:lnSpc>
              <a:spcBef>
                <a:spcPts val="439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/>
              <a:buChar char="*"/>
            </a:pPr>
            <a:r>
              <a:rPr lang="es-ES" sz="2200" b="1" strike="noStrike" spc="-1">
                <a:solidFill>
                  <a:srgbClr val="404040"/>
                </a:solidFill>
                <a:latin typeface="Trebuchet MS"/>
                <a:ea typeface="DejaVu Sans"/>
              </a:rPr>
              <a:t>Karaktere multzoa:</a:t>
            </a:r>
            <a:endParaRPr lang="es-ES" sz="2200" b="0" strike="noStrike" spc="-1">
              <a:latin typeface="Arial"/>
            </a:endParaRPr>
          </a:p>
          <a:p>
            <a:pPr marL="548640" lvl="1" indent="-178920" algn="just">
              <a:lnSpc>
                <a:spcPct val="100000"/>
              </a:lnSpc>
              <a:spcBef>
                <a:spcPts val="4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/>
              <a:buChar char="*"/>
            </a:pPr>
            <a:r>
              <a:rPr lang="es-ES" sz="2000" b="0" strike="noStrike" spc="-1">
                <a:solidFill>
                  <a:srgbClr val="404040"/>
                </a:solidFill>
                <a:latin typeface="Trebuchet MS"/>
                <a:ea typeface="DejaVu Sans"/>
              </a:rPr>
              <a:t>Karaktere multzoa alfabetoen, hizkien eta C hizkuntzan balio duten karaktere berezi batzuen multzoa da.</a:t>
            </a:r>
            <a:endParaRPr lang="es-ES" sz="2000" b="0" strike="noStrike" spc="-1">
              <a:latin typeface="Arial"/>
            </a:endParaRPr>
          </a:p>
          <a:p>
            <a:pPr marL="365760" algn="just">
              <a:lnSpc>
                <a:spcPct val="100000"/>
              </a:lnSpc>
              <a:spcBef>
                <a:spcPts val="400"/>
              </a:spcBef>
              <a:spcAft>
                <a:spcPts val="300"/>
              </a:spcAft>
            </a:pPr>
            <a:endParaRPr lang="es-ES" sz="2000" b="0" strike="noStrike" spc="-1">
              <a:latin typeface="Arial"/>
            </a:endParaRPr>
          </a:p>
          <a:p>
            <a:pPr marL="548640" lvl="1" indent="-178920" algn="just">
              <a:lnSpc>
                <a:spcPct val="100000"/>
              </a:lnSpc>
              <a:spcBef>
                <a:spcPts val="4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/>
              <a:buChar char="*"/>
            </a:pPr>
            <a:r>
              <a:rPr lang="es-ES" sz="2000" b="0" strike="noStrike" spc="-1">
                <a:solidFill>
                  <a:srgbClr val="404040"/>
                </a:solidFill>
                <a:latin typeface="Trebuchet MS"/>
                <a:ea typeface="DejaVu Sans"/>
              </a:rPr>
              <a:t>Alfabetoak:</a:t>
            </a:r>
            <a:endParaRPr lang="es-ES" sz="2000" b="0" strike="noStrike" spc="-1">
              <a:latin typeface="Arial"/>
            </a:endParaRPr>
          </a:p>
          <a:p>
            <a:pPr marL="822960" lvl="2" indent="-178920" algn="just">
              <a:lnSpc>
                <a:spcPct val="100000"/>
              </a:lnSpc>
              <a:spcBef>
                <a:spcPts val="36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/>
              <a:buChar char="*"/>
            </a:pPr>
            <a:r>
              <a:rPr lang="es-ES" sz="1800" b="0" strike="noStrike" spc="-1">
                <a:solidFill>
                  <a:srgbClr val="404040"/>
                </a:solidFill>
                <a:latin typeface="Trebuchet MS"/>
                <a:ea typeface="DejaVu Sans"/>
              </a:rPr>
              <a:t>Maiuskula: A B C .................................... X Y Z</a:t>
            </a:r>
            <a:endParaRPr lang="es-ES" sz="1800" b="0" strike="noStrike" spc="-1">
              <a:latin typeface="Arial"/>
            </a:endParaRPr>
          </a:p>
          <a:p>
            <a:pPr marL="822960" lvl="2" indent="-178920" algn="just">
              <a:lnSpc>
                <a:spcPct val="100000"/>
              </a:lnSpc>
              <a:spcBef>
                <a:spcPts val="36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/>
              <a:buChar char="*"/>
            </a:pPr>
            <a:r>
              <a:rPr lang="es-ES" sz="1800" b="0" strike="noStrike" spc="-1">
                <a:solidFill>
                  <a:srgbClr val="404040"/>
                </a:solidFill>
                <a:latin typeface="Trebuchet MS"/>
                <a:ea typeface="DejaVu Sans"/>
              </a:rPr>
              <a:t>Minuskulaz: a b c ................................... x y z</a:t>
            </a:r>
            <a:endParaRPr lang="es-E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CustomShape 1"/>
          <p:cNvSpPr/>
          <p:nvPr/>
        </p:nvSpPr>
        <p:spPr>
          <a:xfrm>
            <a:off x="1475640" y="404640"/>
            <a:ext cx="6980760" cy="1139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ES" sz="3200" b="1" strike="noStrike" spc="-1">
                <a:solidFill>
                  <a:srgbClr val="821A08"/>
                </a:solidFill>
                <a:latin typeface="Trebuchet MS"/>
                <a:ea typeface="DejaVu Sans"/>
              </a:rPr>
              <a:t>C programazioa:</a:t>
            </a:r>
            <a:br/>
            <a:r>
              <a:rPr lang="es-ES" sz="3200" b="1" strike="noStrike" spc="-1">
                <a:solidFill>
                  <a:srgbClr val="821A08"/>
                </a:solidFill>
                <a:latin typeface="Trebuchet MS"/>
                <a:ea typeface="DejaVu Sans"/>
              </a:rPr>
              <a:t> if, if .. else, sententziak</a:t>
            </a:r>
            <a:endParaRPr lang="es-ES" sz="3200" b="0" strike="noStrike" spc="-1">
              <a:latin typeface="Arial"/>
            </a:endParaRPr>
          </a:p>
        </p:txBody>
      </p:sp>
      <p:sp>
        <p:nvSpPr>
          <p:cNvPr id="218" name="CustomShape 2"/>
          <p:cNvSpPr/>
          <p:nvPr/>
        </p:nvSpPr>
        <p:spPr>
          <a:xfrm>
            <a:off x="1115640" y="2205000"/>
            <a:ext cx="6396840" cy="3470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28600" indent="-178920" algn="just">
              <a:lnSpc>
                <a:spcPct val="100000"/>
              </a:lnSpc>
              <a:spcBef>
                <a:spcPts val="4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/>
              <a:buChar char="*"/>
            </a:pPr>
            <a:r>
              <a:rPr lang="es-ES" sz="2200" b="1" strike="noStrike" spc="-1">
                <a:solidFill>
                  <a:srgbClr val="404040"/>
                </a:solidFill>
                <a:latin typeface="Trebuchet MS"/>
                <a:ea typeface="DejaVu Sans"/>
              </a:rPr>
              <a:t> If sententziak. Adibidea:</a:t>
            </a:r>
            <a:endParaRPr lang="es-ES" sz="22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00"/>
              </a:spcBef>
              <a:spcAft>
                <a:spcPts val="300"/>
              </a:spcAft>
            </a:pPr>
            <a:r>
              <a:rPr lang="es-ES" sz="1800" b="1" strike="noStrike" spc="-1">
                <a:solidFill>
                  <a:srgbClr val="404040"/>
                </a:solidFill>
                <a:latin typeface="Trebuchet MS"/>
                <a:ea typeface="DejaVu Sans"/>
              </a:rPr>
              <a:t>Idatzi C programa bat erabiltzaileak sartutako zenbakia inprimatzeko, sartutako zenbakia negatiboa bada.</a:t>
            </a:r>
            <a:endParaRPr lang="es-ES" sz="18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00"/>
              </a:spcBef>
              <a:spcAft>
                <a:spcPts val="300"/>
              </a:spcAft>
            </a:pPr>
            <a:endParaRPr lang="es-ES" sz="18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00"/>
              </a:spcBef>
              <a:spcAft>
                <a:spcPts val="300"/>
              </a:spcAft>
            </a:pPr>
            <a:endParaRPr lang="es-ES" sz="18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00"/>
              </a:spcBef>
              <a:spcAft>
                <a:spcPts val="300"/>
              </a:spcAft>
            </a:pPr>
            <a:endParaRPr lang="es-ES" sz="1800" b="0" strike="noStrike" spc="-1">
              <a:latin typeface="Arial"/>
            </a:endParaRPr>
          </a:p>
        </p:txBody>
      </p:sp>
      <p:sp>
        <p:nvSpPr>
          <p:cNvPr id="219" name="CustomShape 3"/>
          <p:cNvSpPr/>
          <p:nvPr/>
        </p:nvSpPr>
        <p:spPr>
          <a:xfrm>
            <a:off x="1058400" y="3456000"/>
            <a:ext cx="7219440" cy="3045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15000"/>
              </a:lnSpc>
              <a:spcBef>
                <a:spcPts val="799"/>
              </a:spcBef>
              <a:spcAft>
                <a:spcPts val="300"/>
              </a:spcAft>
            </a:pPr>
            <a:r>
              <a:rPr lang="es-ES" sz="1500" b="0" i="1" strike="noStrike" spc="-1">
                <a:solidFill>
                  <a:srgbClr val="0B5394"/>
                </a:solidFill>
                <a:latin typeface="Calibri"/>
                <a:ea typeface="Impact"/>
              </a:rPr>
              <a:t>#include &lt;stdio.h&gt;</a:t>
            </a:r>
            <a:br/>
            <a:r>
              <a:rPr lang="es-ES" sz="1500" b="0" i="1" strike="noStrike" spc="-1">
                <a:solidFill>
                  <a:srgbClr val="0B5394"/>
                </a:solidFill>
                <a:latin typeface="Calibri"/>
                <a:ea typeface="Impact"/>
              </a:rPr>
              <a:t>      int main(){</a:t>
            </a:r>
            <a:br/>
            <a:r>
              <a:rPr lang="es-ES" sz="1500" b="0" i="1" strike="noStrike" spc="-1">
                <a:solidFill>
                  <a:srgbClr val="0B5394"/>
                </a:solidFill>
                <a:latin typeface="Calibri"/>
                <a:ea typeface="Impact"/>
              </a:rPr>
              <a:t>      int num;</a:t>
            </a:r>
            <a:br/>
            <a:r>
              <a:rPr lang="es-ES" sz="1500" b="0" i="1" strike="noStrike" spc="-1">
                <a:solidFill>
                  <a:srgbClr val="0B5394"/>
                </a:solidFill>
                <a:latin typeface="Calibri"/>
                <a:ea typeface="Impact"/>
              </a:rPr>
              <a:t>      printf("Enter a number to check.\n");</a:t>
            </a:r>
            <a:br/>
            <a:r>
              <a:rPr lang="es-ES" sz="1500" b="0" i="1" strike="noStrike" spc="-1">
                <a:solidFill>
                  <a:srgbClr val="0B5394"/>
                </a:solidFill>
                <a:latin typeface="Calibri"/>
                <a:ea typeface="Impact"/>
              </a:rPr>
              <a:t>      scanf("%d",&amp;num);</a:t>
            </a:r>
            <a:br/>
            <a:r>
              <a:rPr lang="es-ES" sz="1500" b="0" i="1" strike="noStrike" spc="-1">
                <a:solidFill>
                  <a:srgbClr val="0B5394"/>
                </a:solidFill>
                <a:latin typeface="Calibri"/>
                <a:ea typeface="Impact"/>
              </a:rPr>
              <a:t>      if (num&lt;0) {      /* checking whether number is less than 0 or not. */ </a:t>
            </a:r>
            <a:br/>
            <a:r>
              <a:rPr lang="es-ES" sz="1500" b="0" i="1" strike="noStrike" spc="-1">
                <a:solidFill>
                  <a:srgbClr val="0B5394"/>
                </a:solidFill>
                <a:latin typeface="Calibri"/>
                <a:ea typeface="Impact"/>
              </a:rPr>
              <a:t>            printf("Number = %d\n",num); </a:t>
            </a:r>
            <a:br/>
            <a:r>
              <a:rPr lang="es-ES" sz="1500" b="0" i="1" strike="noStrike" spc="-1">
                <a:solidFill>
                  <a:srgbClr val="0B5394"/>
                </a:solidFill>
                <a:latin typeface="Calibri"/>
                <a:ea typeface="Impact"/>
              </a:rPr>
              <a:t>                                }  </a:t>
            </a:r>
            <a:br/>
            <a:r>
              <a:rPr lang="es-ES" sz="1500" b="0" i="1" strike="noStrike" spc="-1">
                <a:solidFill>
                  <a:srgbClr val="0B5394"/>
                </a:solidFill>
                <a:latin typeface="Calibri"/>
                <a:ea typeface="Impact"/>
              </a:rPr>
              <a:t>     /*If test condition is true, statement above will be executed, otherwise it will not be executed */</a:t>
            </a:r>
            <a:br/>
            <a:r>
              <a:rPr lang="es-ES" sz="1500" b="0" i="1" strike="noStrike" spc="-1">
                <a:solidFill>
                  <a:srgbClr val="0B5394"/>
                </a:solidFill>
                <a:latin typeface="Calibri"/>
                <a:ea typeface="Impact"/>
              </a:rPr>
              <a:t>      printf("The if statement in C programming is easy.");</a:t>
            </a:r>
            <a:br/>
            <a:r>
              <a:rPr lang="es-ES" sz="1500" b="0" i="1" strike="noStrike" spc="-1">
                <a:solidFill>
                  <a:srgbClr val="0B5394"/>
                </a:solidFill>
                <a:latin typeface="Calibri"/>
                <a:ea typeface="Impact"/>
              </a:rPr>
              <a:t>     return 0;</a:t>
            </a:r>
            <a:br/>
            <a:r>
              <a:rPr lang="es-ES" sz="1500" b="0" i="1" strike="noStrike" spc="-1">
                <a:solidFill>
                  <a:srgbClr val="0B5394"/>
                </a:solidFill>
                <a:latin typeface="Calibri"/>
                <a:ea typeface="Impact"/>
              </a:rPr>
              <a:t>}</a:t>
            </a:r>
            <a:endParaRPr lang="es-ES" sz="1500" b="0" strike="noStrike" spc="-1">
              <a:latin typeface="Arial"/>
            </a:endParaRPr>
          </a:p>
        </p:txBody>
      </p:sp>
      <p:sp>
        <p:nvSpPr>
          <p:cNvPr id="220" name="CustomShape 4"/>
          <p:cNvSpPr/>
          <p:nvPr/>
        </p:nvSpPr>
        <p:spPr>
          <a:xfrm>
            <a:off x="6480000" y="3312360"/>
            <a:ext cx="2584080" cy="1509840"/>
          </a:xfrm>
          <a:prstGeom prst="rect">
            <a:avLst/>
          </a:prstGeom>
          <a:solidFill>
            <a:srgbClr val="FAA61A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s-ES" sz="1400" b="0" strike="noStrike" spc="-1">
                <a:solidFill>
                  <a:srgbClr val="0B5394"/>
                </a:solidFill>
                <a:latin typeface="Impact"/>
                <a:ea typeface="Impact"/>
              </a:rPr>
              <a:t>Output: </a:t>
            </a:r>
            <a:endParaRPr lang="es-E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400" b="0" strike="noStrike" spc="-1">
                <a:solidFill>
                  <a:srgbClr val="0B5394"/>
                </a:solidFill>
                <a:latin typeface="Impact"/>
                <a:ea typeface="Impact"/>
              </a:rPr>
              <a:t>Enter a number to check.</a:t>
            </a:r>
            <a:br/>
            <a:r>
              <a:rPr lang="es-ES" sz="1400" b="0" strike="noStrike" spc="-1">
                <a:solidFill>
                  <a:srgbClr val="0B5394"/>
                </a:solidFill>
                <a:latin typeface="Impact"/>
                <a:ea typeface="Impact"/>
              </a:rPr>
              <a:t>-2</a:t>
            </a:r>
            <a:br/>
            <a:r>
              <a:rPr lang="es-ES" sz="1400" b="0" strike="noStrike" spc="-1">
                <a:solidFill>
                  <a:srgbClr val="0B5394"/>
                </a:solidFill>
                <a:latin typeface="Impact"/>
                <a:ea typeface="Impact"/>
              </a:rPr>
              <a:t>Number = -2</a:t>
            </a:r>
            <a:br/>
            <a:r>
              <a:rPr lang="es-ES" sz="1400" b="0" strike="noStrike" spc="-1">
                <a:solidFill>
                  <a:srgbClr val="0B5394"/>
                </a:solidFill>
                <a:latin typeface="Impact"/>
                <a:ea typeface="Impact"/>
              </a:rPr>
              <a:t>The if statement in C programming is easy.</a:t>
            </a:r>
            <a:endParaRPr lang="es-ES" sz="1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CustomShape 1"/>
          <p:cNvSpPr/>
          <p:nvPr/>
        </p:nvSpPr>
        <p:spPr>
          <a:xfrm>
            <a:off x="1475640" y="404640"/>
            <a:ext cx="6980760" cy="1139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ES" sz="3200" b="1" strike="noStrike" spc="-1">
                <a:solidFill>
                  <a:srgbClr val="821A08"/>
                </a:solidFill>
                <a:latin typeface="Trebuchet MS"/>
                <a:ea typeface="DejaVu Sans"/>
              </a:rPr>
              <a:t>C programazioa:</a:t>
            </a:r>
            <a:br/>
            <a:r>
              <a:rPr lang="es-ES" sz="3200" b="1" strike="noStrike" spc="-1">
                <a:solidFill>
                  <a:srgbClr val="821A08"/>
                </a:solidFill>
                <a:latin typeface="Trebuchet MS"/>
                <a:ea typeface="DejaVu Sans"/>
              </a:rPr>
              <a:t> if, if .. else, sententziak</a:t>
            </a:r>
            <a:endParaRPr lang="es-ES" sz="3200" b="0" strike="noStrike" spc="-1">
              <a:latin typeface="Arial"/>
            </a:endParaRPr>
          </a:p>
        </p:txBody>
      </p:sp>
      <p:sp>
        <p:nvSpPr>
          <p:cNvPr id="222" name="CustomShape 2"/>
          <p:cNvSpPr/>
          <p:nvPr/>
        </p:nvSpPr>
        <p:spPr>
          <a:xfrm>
            <a:off x="1115640" y="2205000"/>
            <a:ext cx="6396840" cy="3470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28600" indent="-178920" algn="just">
              <a:lnSpc>
                <a:spcPct val="100000"/>
              </a:lnSpc>
              <a:spcBef>
                <a:spcPts val="4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/>
              <a:buChar char="*"/>
            </a:pPr>
            <a:r>
              <a:rPr lang="es-ES" sz="2200" b="1" strike="noStrike" spc="-1">
                <a:solidFill>
                  <a:srgbClr val="404040"/>
                </a:solidFill>
                <a:latin typeface="Trebuchet MS"/>
                <a:ea typeface="DejaVu Sans"/>
              </a:rPr>
              <a:t> If .. else sententziak:</a:t>
            </a:r>
            <a:endParaRPr lang="es-ES" sz="22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00"/>
              </a:spcBef>
              <a:spcAft>
                <a:spcPts val="300"/>
              </a:spcAft>
            </a:pPr>
            <a:endParaRPr lang="es-ES" sz="22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00"/>
              </a:spcBef>
              <a:spcAft>
                <a:spcPts val="300"/>
              </a:spcAft>
            </a:pPr>
            <a:endParaRPr lang="es-ES" sz="22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00"/>
              </a:spcBef>
              <a:spcAft>
                <a:spcPts val="300"/>
              </a:spcAft>
            </a:pPr>
            <a:endParaRPr lang="es-ES" sz="2200" b="0" strike="noStrike" spc="-1">
              <a:latin typeface="Arial"/>
            </a:endParaRPr>
          </a:p>
        </p:txBody>
      </p:sp>
      <p:sp>
        <p:nvSpPr>
          <p:cNvPr id="223" name="CustomShape 3"/>
          <p:cNvSpPr/>
          <p:nvPr/>
        </p:nvSpPr>
        <p:spPr>
          <a:xfrm>
            <a:off x="5328000" y="3816360"/>
            <a:ext cx="3669840" cy="2013480"/>
          </a:xfrm>
          <a:prstGeom prst="borderCallout1">
            <a:avLst>
              <a:gd name="adj1" fmla="val 18750"/>
              <a:gd name="adj2" fmla="val -8333"/>
              <a:gd name="adj3" fmla="val 28569"/>
              <a:gd name="adj4" fmla="val -20101"/>
            </a:avLst>
          </a:prstGeom>
          <a:solidFill>
            <a:srgbClr val="FAA61A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4" name="CustomShape 4"/>
          <p:cNvSpPr/>
          <p:nvPr/>
        </p:nvSpPr>
        <p:spPr>
          <a:xfrm>
            <a:off x="5472000" y="3823920"/>
            <a:ext cx="3525840" cy="1859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s-E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if ... else instrukzioa erabiltzen da programatzaileak test adierazpena egia denean instrukzio batzuk exekutatu nahi baditu eta beste adierazpen batzuk exekutatu nahi denean test adierazpena faltsua bada.</a:t>
            </a:r>
            <a:endParaRPr lang="es-ES" sz="1800" b="0" strike="noStrike" spc="-1">
              <a:latin typeface="Arial"/>
            </a:endParaRPr>
          </a:p>
        </p:txBody>
      </p:sp>
      <p:pic>
        <p:nvPicPr>
          <p:cNvPr id="225" name="Shape 263"/>
          <p:cNvPicPr/>
          <p:nvPr/>
        </p:nvPicPr>
        <p:blipFill>
          <a:blip r:embed="rId2"/>
          <a:stretch/>
        </p:blipFill>
        <p:spPr>
          <a:xfrm>
            <a:off x="648000" y="2880000"/>
            <a:ext cx="3870360" cy="38462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CustomShape 1"/>
          <p:cNvSpPr/>
          <p:nvPr/>
        </p:nvSpPr>
        <p:spPr>
          <a:xfrm>
            <a:off x="1475640" y="404640"/>
            <a:ext cx="6980760" cy="1139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ES" sz="3200" b="1" strike="noStrike" spc="-1">
                <a:solidFill>
                  <a:srgbClr val="821A08"/>
                </a:solidFill>
                <a:latin typeface="Trebuchet MS"/>
                <a:ea typeface="DejaVu Sans"/>
              </a:rPr>
              <a:t>C programazioa:</a:t>
            </a:r>
            <a:br/>
            <a:r>
              <a:rPr lang="es-ES" sz="3200" b="1" strike="noStrike" spc="-1">
                <a:solidFill>
                  <a:srgbClr val="821A08"/>
                </a:solidFill>
                <a:latin typeface="Trebuchet MS"/>
                <a:ea typeface="DejaVu Sans"/>
              </a:rPr>
              <a:t> if, if .. else, sententziak</a:t>
            </a:r>
            <a:endParaRPr lang="es-ES" sz="3200" b="0" strike="noStrike" spc="-1">
              <a:latin typeface="Arial"/>
            </a:endParaRPr>
          </a:p>
        </p:txBody>
      </p:sp>
      <p:sp>
        <p:nvSpPr>
          <p:cNvPr id="227" name="CustomShape 2"/>
          <p:cNvSpPr/>
          <p:nvPr/>
        </p:nvSpPr>
        <p:spPr>
          <a:xfrm>
            <a:off x="1039680" y="1710000"/>
            <a:ext cx="6396840" cy="3470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28600" indent="-178920" algn="just">
              <a:lnSpc>
                <a:spcPct val="100000"/>
              </a:lnSpc>
              <a:spcBef>
                <a:spcPts val="4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/>
              <a:buChar char="*"/>
            </a:pPr>
            <a:r>
              <a:rPr lang="es-ES" sz="2200" b="1" strike="noStrike" spc="-1">
                <a:solidFill>
                  <a:srgbClr val="404040"/>
                </a:solidFill>
                <a:latin typeface="Trebuchet MS"/>
                <a:ea typeface="DejaVu Sans"/>
              </a:rPr>
              <a:t> If .. else sententziak. Adibidea:</a:t>
            </a:r>
            <a:endParaRPr lang="es-ES" sz="22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00"/>
              </a:spcBef>
              <a:spcAft>
                <a:spcPts val="300"/>
              </a:spcAft>
            </a:pPr>
            <a:r>
              <a:rPr lang="es-ES" sz="1800" b="1" strike="noStrike" spc="-1">
                <a:solidFill>
                  <a:srgbClr val="404040"/>
                </a:solidFill>
                <a:latin typeface="Trebuchet MS"/>
                <a:ea typeface="DejaVu Sans"/>
              </a:rPr>
              <a:t>Idatzi C programa bat erabiltzaileak sartutako zenbaki bat bikoitia edo bakoitia den egiaztatzeko</a:t>
            </a:r>
            <a:endParaRPr lang="es-ES" sz="18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00"/>
              </a:spcBef>
              <a:spcAft>
                <a:spcPts val="300"/>
              </a:spcAft>
            </a:pPr>
            <a:endParaRPr lang="es-ES" sz="18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00"/>
              </a:spcBef>
              <a:spcAft>
                <a:spcPts val="300"/>
              </a:spcAft>
            </a:pPr>
            <a:endParaRPr lang="es-ES" sz="18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00"/>
              </a:spcBef>
              <a:spcAft>
                <a:spcPts val="300"/>
              </a:spcAft>
            </a:pPr>
            <a:endParaRPr lang="es-ES" sz="1800" b="0" strike="noStrike" spc="-1">
              <a:latin typeface="Arial"/>
            </a:endParaRPr>
          </a:p>
        </p:txBody>
      </p:sp>
      <p:sp>
        <p:nvSpPr>
          <p:cNvPr id="228" name="CustomShape 3"/>
          <p:cNvSpPr/>
          <p:nvPr/>
        </p:nvSpPr>
        <p:spPr>
          <a:xfrm>
            <a:off x="1325520" y="2849760"/>
            <a:ext cx="5019120" cy="355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63360">
              <a:lnSpc>
                <a:spcPct val="150000"/>
              </a:lnSpc>
              <a:spcBef>
                <a:spcPts val="1500"/>
              </a:spcBef>
              <a:spcAft>
                <a:spcPts val="799"/>
              </a:spcAft>
            </a:pPr>
            <a:r>
              <a:rPr lang="es-ES" sz="1500" b="0" i="1" strike="noStrike" spc="-1">
                <a:solidFill>
                  <a:srgbClr val="0B5394"/>
                </a:solidFill>
                <a:latin typeface="Calibri"/>
                <a:ea typeface="Impact"/>
              </a:rPr>
              <a:t>#include &lt;stdio.h&gt;</a:t>
            </a:r>
            <a:br/>
            <a:r>
              <a:rPr lang="es-ES" sz="1500" b="0" i="1" strike="noStrike" spc="-1">
                <a:solidFill>
                  <a:srgbClr val="0B5394"/>
                </a:solidFill>
                <a:latin typeface="Calibri"/>
                <a:ea typeface="Impact"/>
              </a:rPr>
              <a:t>int main(){</a:t>
            </a:r>
            <a:br/>
            <a:r>
              <a:rPr lang="es-ES" sz="1500" b="0" i="1" strike="noStrike" spc="-1">
                <a:solidFill>
                  <a:srgbClr val="0B5394"/>
                </a:solidFill>
                <a:latin typeface="Calibri"/>
                <a:ea typeface="Impact"/>
              </a:rPr>
              <a:t>      int num;</a:t>
            </a:r>
            <a:br/>
            <a:r>
              <a:rPr lang="es-ES" sz="1500" b="0" i="1" strike="noStrike" spc="-1">
                <a:solidFill>
                  <a:srgbClr val="0B5394"/>
                </a:solidFill>
                <a:latin typeface="Calibri"/>
                <a:ea typeface="Impact"/>
              </a:rPr>
              <a:t>      printf("Enter a number you want to check.\n");</a:t>
            </a:r>
            <a:br/>
            <a:r>
              <a:rPr lang="es-ES" sz="1500" b="0" i="1" strike="noStrike" spc="-1">
                <a:solidFill>
                  <a:srgbClr val="0B5394"/>
                </a:solidFill>
                <a:latin typeface="Calibri"/>
                <a:ea typeface="Impact"/>
              </a:rPr>
              <a:t>      scanf("%d",&amp;num);</a:t>
            </a:r>
            <a:br/>
            <a:r>
              <a:rPr lang="es-ES" sz="1500" b="0" i="1" strike="noStrike" spc="-1">
                <a:solidFill>
                  <a:srgbClr val="0B5394"/>
                </a:solidFill>
                <a:latin typeface="Calibri"/>
                <a:ea typeface="Impact"/>
              </a:rPr>
              <a:t>      if((num%2)==0)          //checking whether remainder is 0 or not.</a:t>
            </a:r>
            <a:br/>
            <a:r>
              <a:rPr lang="es-ES" sz="1500" b="0" i="1" strike="noStrike" spc="-1">
                <a:solidFill>
                  <a:srgbClr val="0B5394"/>
                </a:solidFill>
                <a:latin typeface="Calibri"/>
                <a:ea typeface="Impact"/>
              </a:rPr>
              <a:t>           printf("%d is even.",num);</a:t>
            </a:r>
            <a:br/>
            <a:r>
              <a:rPr lang="es-ES" sz="1500" b="0" i="1" strike="noStrike" spc="-1">
                <a:solidFill>
                  <a:srgbClr val="0B5394"/>
                </a:solidFill>
                <a:latin typeface="Calibri"/>
                <a:ea typeface="Impact"/>
              </a:rPr>
              <a:t>      else</a:t>
            </a:r>
            <a:br/>
            <a:r>
              <a:rPr lang="es-ES" sz="1500" b="0" i="1" strike="noStrike" spc="-1">
                <a:solidFill>
                  <a:srgbClr val="0B5394"/>
                </a:solidFill>
                <a:latin typeface="Calibri"/>
                <a:ea typeface="Impact"/>
              </a:rPr>
              <a:t>           printf("%d is odd.",num);</a:t>
            </a:r>
            <a:br/>
            <a:r>
              <a:rPr lang="es-ES" sz="1500" b="0" i="1" strike="noStrike" spc="-1">
                <a:solidFill>
                  <a:srgbClr val="0B5394"/>
                </a:solidFill>
                <a:latin typeface="Calibri"/>
                <a:ea typeface="Impact"/>
              </a:rPr>
              <a:t>      return 0;</a:t>
            </a:r>
            <a:br/>
            <a:r>
              <a:rPr lang="es-ES" sz="1500" b="0" i="1" strike="noStrike" spc="-1">
                <a:solidFill>
                  <a:srgbClr val="0B5394"/>
                </a:solidFill>
                <a:latin typeface="Calibri"/>
                <a:ea typeface="Impact"/>
              </a:rPr>
              <a:t>}</a:t>
            </a:r>
            <a:endParaRPr lang="es-ES" sz="1500" b="0" strike="noStrike" spc="-1">
              <a:latin typeface="Arial"/>
            </a:endParaRPr>
          </a:p>
        </p:txBody>
      </p:sp>
      <p:sp>
        <p:nvSpPr>
          <p:cNvPr id="229" name="CustomShape 4"/>
          <p:cNvSpPr/>
          <p:nvPr/>
        </p:nvSpPr>
        <p:spPr>
          <a:xfrm>
            <a:off x="6126120" y="2849760"/>
            <a:ext cx="2728080" cy="1598400"/>
          </a:xfrm>
          <a:prstGeom prst="rect">
            <a:avLst/>
          </a:prstGeom>
          <a:solidFill>
            <a:srgbClr val="FAA61A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s-ES" sz="1400" b="0" strike="noStrike" spc="-1">
                <a:solidFill>
                  <a:srgbClr val="0B5394"/>
                </a:solidFill>
                <a:latin typeface="Impact"/>
                <a:ea typeface="Impact"/>
              </a:rPr>
              <a:t>Output: </a:t>
            </a:r>
            <a:endParaRPr lang="es-E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400" b="0" strike="noStrike" spc="-1">
                <a:solidFill>
                  <a:srgbClr val="0B5394"/>
                </a:solidFill>
                <a:latin typeface="Impact"/>
                <a:ea typeface="Impact"/>
              </a:rPr>
              <a:t>Enter a number you want to check.</a:t>
            </a:r>
            <a:br/>
            <a:r>
              <a:rPr lang="es-ES" sz="1400" b="0" strike="noStrike" spc="-1">
                <a:solidFill>
                  <a:srgbClr val="0B5394"/>
                </a:solidFill>
                <a:latin typeface="Impact"/>
                <a:ea typeface="Impact"/>
              </a:rPr>
              <a:t>25</a:t>
            </a:r>
            <a:br/>
            <a:r>
              <a:rPr lang="es-ES" sz="1400" b="0" strike="noStrike" spc="-1">
                <a:solidFill>
                  <a:srgbClr val="0B5394"/>
                </a:solidFill>
                <a:latin typeface="Impact"/>
                <a:ea typeface="Impact"/>
              </a:rPr>
              <a:t>25 is odd.</a:t>
            </a:r>
            <a:endParaRPr lang="es-ES" sz="1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CustomShape 1"/>
          <p:cNvSpPr/>
          <p:nvPr/>
        </p:nvSpPr>
        <p:spPr>
          <a:xfrm>
            <a:off x="1475640" y="404640"/>
            <a:ext cx="6980760" cy="1139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ES" sz="3200" b="1" strike="noStrike" spc="-1">
                <a:solidFill>
                  <a:srgbClr val="821A08"/>
                </a:solidFill>
                <a:latin typeface="Trebuchet MS"/>
                <a:ea typeface="DejaVu Sans"/>
              </a:rPr>
              <a:t>C programazioa:</a:t>
            </a:r>
            <a:br/>
            <a:r>
              <a:rPr lang="es-ES" sz="3200" b="1" strike="noStrike" spc="-1">
                <a:solidFill>
                  <a:srgbClr val="821A08"/>
                </a:solidFill>
                <a:latin typeface="Trebuchet MS"/>
                <a:ea typeface="DejaVu Sans"/>
              </a:rPr>
              <a:t> switch sententziak</a:t>
            </a:r>
            <a:endParaRPr lang="es-ES" sz="3200" b="0" strike="noStrike" spc="-1">
              <a:latin typeface="Arial"/>
            </a:endParaRPr>
          </a:p>
        </p:txBody>
      </p:sp>
      <p:sp>
        <p:nvSpPr>
          <p:cNvPr id="231" name="CustomShape 2"/>
          <p:cNvSpPr/>
          <p:nvPr/>
        </p:nvSpPr>
        <p:spPr>
          <a:xfrm>
            <a:off x="1115640" y="2205000"/>
            <a:ext cx="6396840" cy="3470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just">
              <a:lnSpc>
                <a:spcPct val="100000"/>
              </a:lnSpc>
              <a:spcBef>
                <a:spcPts val="400"/>
              </a:spcBef>
              <a:spcAft>
                <a:spcPts val="300"/>
              </a:spcAft>
            </a:pPr>
            <a:endParaRPr lang="es-ES" sz="18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00"/>
              </a:spcBef>
              <a:spcAft>
                <a:spcPts val="300"/>
              </a:spcAft>
            </a:pPr>
            <a:endParaRPr lang="es-ES" sz="18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00"/>
              </a:spcBef>
              <a:spcAft>
                <a:spcPts val="300"/>
              </a:spcAft>
            </a:pPr>
            <a:endParaRPr lang="es-ES" sz="18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00"/>
              </a:spcBef>
              <a:spcAft>
                <a:spcPts val="300"/>
              </a:spcAft>
            </a:pPr>
            <a:endParaRPr lang="es-ES" sz="1800" b="0" strike="noStrike" spc="-1">
              <a:latin typeface="Arial"/>
            </a:endParaRPr>
          </a:p>
        </p:txBody>
      </p:sp>
      <p:sp>
        <p:nvSpPr>
          <p:cNvPr id="232" name="CustomShape 3"/>
          <p:cNvSpPr/>
          <p:nvPr/>
        </p:nvSpPr>
        <p:spPr>
          <a:xfrm>
            <a:off x="5256360" y="2952000"/>
            <a:ext cx="3669840" cy="3742200"/>
          </a:xfrm>
          <a:prstGeom prst="borderCallout1">
            <a:avLst>
              <a:gd name="adj1" fmla="val 18750"/>
              <a:gd name="adj2" fmla="val -8333"/>
              <a:gd name="adj3" fmla="val 28569"/>
              <a:gd name="adj4" fmla="val -20101"/>
            </a:avLst>
          </a:prstGeom>
          <a:solidFill>
            <a:srgbClr val="FAA61A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3" name="CustomShape 4"/>
          <p:cNvSpPr/>
          <p:nvPr/>
        </p:nvSpPr>
        <p:spPr>
          <a:xfrm>
            <a:off x="5472000" y="3823920"/>
            <a:ext cx="3525840" cy="1859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34" name="Shape 291"/>
          <p:cNvPicPr/>
          <p:nvPr/>
        </p:nvPicPr>
        <p:blipFill>
          <a:blip r:embed="rId2"/>
          <a:stretch/>
        </p:blipFill>
        <p:spPr>
          <a:xfrm>
            <a:off x="458280" y="1728000"/>
            <a:ext cx="4330800" cy="4318200"/>
          </a:xfrm>
          <a:prstGeom prst="rect">
            <a:avLst/>
          </a:prstGeom>
          <a:ln>
            <a:noFill/>
          </a:ln>
        </p:spPr>
      </p:pic>
      <p:sp>
        <p:nvSpPr>
          <p:cNvPr id="235" name="CustomShape 5"/>
          <p:cNvSpPr/>
          <p:nvPr/>
        </p:nvSpPr>
        <p:spPr>
          <a:xfrm>
            <a:off x="5544000" y="3214080"/>
            <a:ext cx="3333960" cy="412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15000"/>
              </a:lnSpc>
              <a:spcAft>
                <a:spcPts val="1001"/>
              </a:spcAft>
            </a:pPr>
            <a:r>
              <a:rPr lang="es-ES" sz="1800" b="0" strike="noStrike" spc="-1">
                <a:solidFill>
                  <a:srgbClr val="000000"/>
                </a:solidFill>
                <a:latin typeface="Arial"/>
                <a:ea typeface="Calibri"/>
              </a:rPr>
              <a:t>Programak erabakiak hartzea beharrezkoa denean adierazpen jakin bat aukeratzeko adierazpen askoren artean, hau da, programatzaile batek adierazpen bloke bat aukeratu behar badu alternatiba askoren artean,  C programazioan switch instrukzio erabili daiteke.</a:t>
            </a:r>
            <a:endParaRPr lang="es-E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CustomShape 1"/>
          <p:cNvSpPr/>
          <p:nvPr/>
        </p:nvSpPr>
        <p:spPr>
          <a:xfrm>
            <a:off x="1475640" y="404640"/>
            <a:ext cx="6980760" cy="1139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ES" sz="3200" b="1" strike="noStrike" spc="-1">
                <a:solidFill>
                  <a:srgbClr val="821A08"/>
                </a:solidFill>
                <a:latin typeface="Trebuchet MS"/>
                <a:ea typeface="DejaVu Sans"/>
              </a:rPr>
              <a:t>C programazioa:</a:t>
            </a:r>
            <a:br/>
            <a:r>
              <a:rPr lang="es-ES" sz="3200" b="1" strike="noStrike" spc="-1">
                <a:solidFill>
                  <a:srgbClr val="821A08"/>
                </a:solidFill>
                <a:latin typeface="Trebuchet MS"/>
                <a:ea typeface="DejaVu Sans"/>
              </a:rPr>
              <a:t> switch sententzia</a:t>
            </a:r>
            <a:endParaRPr lang="es-ES" sz="3200" b="0" strike="noStrike" spc="-1">
              <a:latin typeface="Arial"/>
            </a:endParaRPr>
          </a:p>
        </p:txBody>
      </p:sp>
      <p:sp>
        <p:nvSpPr>
          <p:cNvPr id="237" name="CustomShape 2"/>
          <p:cNvSpPr/>
          <p:nvPr/>
        </p:nvSpPr>
        <p:spPr>
          <a:xfrm>
            <a:off x="1086840" y="1852560"/>
            <a:ext cx="6396840" cy="3470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just">
              <a:lnSpc>
                <a:spcPct val="100000"/>
              </a:lnSpc>
              <a:spcBef>
                <a:spcPts val="400"/>
              </a:spcBef>
              <a:spcAft>
                <a:spcPts val="300"/>
              </a:spcAft>
            </a:pPr>
            <a:r>
              <a:rPr lang="es-ES" sz="2200" b="1" strike="noStrike" spc="-1">
                <a:solidFill>
                  <a:srgbClr val="404040"/>
                </a:solidFill>
                <a:latin typeface="Trebuchet MS"/>
                <a:ea typeface="DejaVu Sans"/>
              </a:rPr>
              <a:t> Switch sententzia. Adibidea:</a:t>
            </a:r>
            <a:endParaRPr lang="es-ES" sz="22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00"/>
              </a:spcBef>
              <a:spcAft>
                <a:spcPts val="300"/>
              </a:spcAft>
            </a:pPr>
            <a:r>
              <a:rPr lang="es-ES" sz="1800" b="1" strike="noStrike" spc="-1">
                <a:solidFill>
                  <a:srgbClr val="404040"/>
                </a:solidFill>
                <a:latin typeface="Trebuchet MS"/>
                <a:ea typeface="DejaVu Sans"/>
              </a:rPr>
              <a:t>Idatzi C programa bat Idatzi erabiltzaileari operadore aritmetiko bat ('+', '-', '*' edo '/') eta bi operando eskatuko dizkion erabiltzaileari eta egin dagokion kalkulua operandoetan.</a:t>
            </a:r>
            <a:endParaRPr lang="es-ES" sz="18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00"/>
              </a:spcBef>
              <a:spcAft>
                <a:spcPts val="300"/>
              </a:spcAft>
            </a:pPr>
            <a:endParaRPr lang="es-ES" sz="18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00"/>
              </a:spcBef>
              <a:spcAft>
                <a:spcPts val="300"/>
              </a:spcAft>
            </a:pPr>
            <a:endParaRPr lang="es-ES" sz="18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00"/>
              </a:spcBef>
              <a:spcAft>
                <a:spcPts val="300"/>
              </a:spcAft>
            </a:pPr>
            <a:endParaRPr lang="es-ES" sz="1800" b="0" strike="noStrike" spc="-1">
              <a:latin typeface="Arial"/>
            </a:endParaRPr>
          </a:p>
        </p:txBody>
      </p:sp>
      <p:sp>
        <p:nvSpPr>
          <p:cNvPr id="238" name="CustomShape 3"/>
          <p:cNvSpPr/>
          <p:nvPr/>
        </p:nvSpPr>
        <p:spPr>
          <a:xfrm>
            <a:off x="1440000" y="3240000"/>
            <a:ext cx="5019120" cy="355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63360">
              <a:lnSpc>
                <a:spcPct val="150000"/>
              </a:lnSpc>
              <a:spcBef>
                <a:spcPts val="1500"/>
              </a:spcBef>
              <a:spcAft>
                <a:spcPts val="799"/>
              </a:spcAft>
            </a:pPr>
            <a:endParaRPr lang="es-ES" sz="1800" b="0" strike="noStrike" spc="-1">
              <a:latin typeface="Arial"/>
            </a:endParaRPr>
          </a:p>
          <a:p>
            <a:pPr marL="63360">
              <a:lnSpc>
                <a:spcPct val="150000"/>
              </a:lnSpc>
              <a:spcBef>
                <a:spcPts val="1500"/>
              </a:spcBef>
              <a:spcAft>
                <a:spcPts val="799"/>
              </a:spcAft>
            </a:pPr>
            <a:endParaRPr lang="es-E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CustomShape 1"/>
          <p:cNvSpPr/>
          <p:nvPr/>
        </p:nvSpPr>
        <p:spPr>
          <a:xfrm>
            <a:off x="1475640" y="404640"/>
            <a:ext cx="6980760" cy="1139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ES" sz="3200" b="1" strike="noStrike" spc="-1">
                <a:solidFill>
                  <a:srgbClr val="821A08"/>
                </a:solidFill>
                <a:latin typeface="Trebuchet MS"/>
                <a:ea typeface="DejaVu Sans"/>
              </a:rPr>
              <a:t>C programazioa:</a:t>
            </a:r>
            <a:br/>
            <a:r>
              <a:rPr lang="es-ES" sz="3200" b="1" strike="noStrike" spc="-1">
                <a:solidFill>
                  <a:srgbClr val="821A08"/>
                </a:solidFill>
                <a:latin typeface="Trebuchet MS"/>
                <a:ea typeface="DejaVu Sans"/>
              </a:rPr>
              <a:t> switch sententzia</a:t>
            </a:r>
            <a:endParaRPr lang="es-ES" sz="3200" b="0" strike="noStrike" spc="-1">
              <a:latin typeface="Arial"/>
            </a:endParaRPr>
          </a:p>
        </p:txBody>
      </p:sp>
      <p:sp>
        <p:nvSpPr>
          <p:cNvPr id="240" name="CustomShape 2"/>
          <p:cNvSpPr/>
          <p:nvPr/>
        </p:nvSpPr>
        <p:spPr>
          <a:xfrm>
            <a:off x="1152000" y="1852560"/>
            <a:ext cx="7342200" cy="512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63360">
              <a:lnSpc>
                <a:spcPct val="150000"/>
              </a:lnSpc>
              <a:spcBef>
                <a:spcPts val="1500"/>
              </a:spcBef>
              <a:spcAft>
                <a:spcPts val="799"/>
              </a:spcAft>
            </a:pPr>
            <a:r>
              <a:rPr lang="es-ES" sz="1500" b="0" i="1" strike="noStrike" spc="-1">
                <a:solidFill>
                  <a:srgbClr val="0B5394"/>
                </a:solidFill>
                <a:latin typeface="Calibri"/>
                <a:ea typeface="Impact"/>
              </a:rPr>
              <a:t># include &lt;stdio.h&gt;</a:t>
            </a:r>
            <a:br/>
            <a:r>
              <a:rPr lang="es-ES" sz="1500" b="0" i="1" strike="noStrike" spc="-1">
                <a:solidFill>
                  <a:srgbClr val="0B5394"/>
                </a:solidFill>
                <a:latin typeface="Calibri"/>
                <a:ea typeface="Impact"/>
              </a:rPr>
              <a:t>int main() {</a:t>
            </a:r>
            <a:br/>
            <a:r>
              <a:rPr lang="es-ES" sz="1500" b="0" i="1" strike="noStrike" spc="-1">
                <a:solidFill>
                  <a:srgbClr val="0B5394"/>
                </a:solidFill>
                <a:latin typeface="Calibri"/>
                <a:ea typeface="Impact"/>
              </a:rPr>
              <a:t>    char o;float num1,num2;</a:t>
            </a:r>
            <a:br/>
            <a:r>
              <a:rPr lang="es-ES" sz="1500" b="0" i="1" strike="noStrike" spc="-1">
                <a:solidFill>
                  <a:srgbClr val="0B5394"/>
                </a:solidFill>
                <a:latin typeface="Calibri"/>
                <a:ea typeface="Impact"/>
              </a:rPr>
              <a:t>    printf("Select an operator either + or - or * or / \n");</a:t>
            </a:r>
            <a:br/>
            <a:r>
              <a:rPr lang="es-ES" sz="1500" b="0" i="1" strike="noStrike" spc="-1">
                <a:solidFill>
                  <a:srgbClr val="0B5394"/>
                </a:solidFill>
                <a:latin typeface="Calibri"/>
                <a:ea typeface="Impact"/>
              </a:rPr>
              <a:t>    scanf("%c",&amp;o);</a:t>
            </a:r>
            <a:br/>
            <a:r>
              <a:rPr lang="es-ES" sz="1500" b="0" i="1" strike="noStrike" spc="-1">
                <a:solidFill>
                  <a:srgbClr val="0B5394"/>
                </a:solidFill>
                <a:latin typeface="Calibri"/>
                <a:ea typeface="Impact"/>
              </a:rPr>
              <a:t>    printf("Enter two operands: ");</a:t>
            </a:r>
            <a:br/>
            <a:r>
              <a:rPr lang="es-ES" sz="1500" b="0" i="1" strike="noStrike" spc="-1">
                <a:solidFill>
                  <a:srgbClr val="0B5394"/>
                </a:solidFill>
                <a:latin typeface="Calibri"/>
                <a:ea typeface="Impact"/>
              </a:rPr>
              <a:t>    scanf("%f%f",&amp;num1,&amp;num2);</a:t>
            </a:r>
            <a:br/>
            <a:r>
              <a:rPr lang="es-ES" sz="1500" b="0" i="1" strike="noStrike" spc="-1">
                <a:solidFill>
                  <a:srgbClr val="0B5394"/>
                </a:solidFill>
                <a:latin typeface="Calibri"/>
                <a:ea typeface="Impact"/>
              </a:rPr>
              <a:t>    switch(o) {</a:t>
            </a:r>
            <a:br/>
            <a:r>
              <a:rPr lang="es-ES" sz="1500" b="0" i="1" strike="noStrike" spc="-1">
                <a:solidFill>
                  <a:srgbClr val="0B5394"/>
                </a:solidFill>
                <a:latin typeface="Calibri"/>
                <a:ea typeface="Impact"/>
              </a:rPr>
              <a:t>        case '+':</a:t>
            </a:r>
            <a:br/>
            <a:r>
              <a:rPr lang="es-ES" sz="1500" b="0" i="1" strike="noStrike" spc="-1">
                <a:solidFill>
                  <a:srgbClr val="0B5394"/>
                </a:solidFill>
                <a:latin typeface="Calibri"/>
                <a:ea typeface="Impact"/>
              </a:rPr>
              <a:t>            printf("%.1f + %.1f = %.1f",num1, num2, num1+num2);</a:t>
            </a:r>
            <a:br/>
            <a:r>
              <a:rPr lang="es-ES" sz="1500" b="0" i="1" strike="noStrike" spc="-1">
                <a:solidFill>
                  <a:srgbClr val="0B5394"/>
                </a:solidFill>
                <a:latin typeface="Calibri"/>
                <a:ea typeface="Impact"/>
              </a:rPr>
              <a:t>            break;</a:t>
            </a:r>
            <a:br/>
            <a:r>
              <a:rPr lang="es-ES" sz="1500" b="0" i="1" strike="noStrike" spc="-1">
                <a:solidFill>
                  <a:srgbClr val="0B5394"/>
                </a:solidFill>
                <a:latin typeface="Calibri"/>
                <a:ea typeface="Impact"/>
              </a:rPr>
              <a:t>        case '-':</a:t>
            </a:r>
            <a:br/>
            <a:r>
              <a:rPr lang="es-ES" sz="1500" b="0" i="1" strike="noStrike" spc="-1">
                <a:solidFill>
                  <a:srgbClr val="0B5394"/>
                </a:solidFill>
                <a:latin typeface="Calibri"/>
                <a:ea typeface="Impact"/>
              </a:rPr>
              <a:t>            printf("%.1f - %.1f = %.1f",num1, num2, num1-num2);</a:t>
            </a:r>
            <a:br/>
            <a:r>
              <a:rPr lang="es-ES" sz="1500" b="0" i="1" strike="noStrike" spc="-1">
                <a:solidFill>
                  <a:srgbClr val="0B5394"/>
                </a:solidFill>
                <a:latin typeface="Calibri"/>
                <a:ea typeface="Impact"/>
              </a:rPr>
              <a:t>            break;</a:t>
            </a:r>
            <a:br/>
            <a:r>
              <a:rPr lang="es-ES" sz="1500" b="0" i="1" strike="noStrike" spc="-1">
                <a:solidFill>
                  <a:srgbClr val="0B5394"/>
                </a:solidFill>
                <a:latin typeface="Calibri"/>
                <a:ea typeface="Impact"/>
              </a:rPr>
              <a:t>        case '*':</a:t>
            </a:r>
            <a:br/>
            <a:r>
              <a:rPr lang="es-ES" sz="1500" b="0" i="1" strike="noStrike" spc="-1">
                <a:solidFill>
                  <a:srgbClr val="0B5394"/>
                </a:solidFill>
                <a:latin typeface="Calibri"/>
                <a:ea typeface="Impact"/>
              </a:rPr>
              <a:t>            printf("%.1f * %.1f = %.1f",num1, num2, num1*num2);</a:t>
            </a:r>
            <a:br/>
            <a:r>
              <a:rPr lang="es-ES" sz="1500" b="0" i="1" strike="noStrike" spc="-1">
                <a:solidFill>
                  <a:srgbClr val="0B5394"/>
                </a:solidFill>
                <a:latin typeface="Calibri"/>
                <a:ea typeface="Impact"/>
              </a:rPr>
              <a:t>            break;</a:t>
            </a:r>
            <a:endParaRPr lang="es-ES" sz="1500" b="0" strike="noStrike" spc="-1">
              <a:latin typeface="Arial"/>
            </a:endParaRPr>
          </a:p>
          <a:p>
            <a:pPr marL="63360">
              <a:lnSpc>
                <a:spcPct val="150000"/>
              </a:lnSpc>
              <a:spcBef>
                <a:spcPts val="1500"/>
              </a:spcBef>
              <a:spcAft>
                <a:spcPts val="799"/>
              </a:spcAft>
            </a:pPr>
            <a:r>
              <a:rPr lang="es-ES" sz="1800" b="0" strike="noStrike" spc="-1">
                <a:solidFill>
                  <a:srgbClr val="0B5394"/>
                </a:solidFill>
                <a:latin typeface="Impact"/>
                <a:ea typeface="Impact"/>
              </a:rPr>
              <a:t>       </a:t>
            </a:r>
            <a:endParaRPr lang="es-ES" sz="1800" b="0" strike="noStrike" spc="-1">
              <a:latin typeface="Arial"/>
            </a:endParaRPr>
          </a:p>
          <a:p>
            <a:pPr marL="63360" algn="just">
              <a:lnSpc>
                <a:spcPct val="100000"/>
              </a:lnSpc>
              <a:spcBef>
                <a:spcPts val="400"/>
              </a:spcBef>
              <a:spcAft>
                <a:spcPts val="300"/>
              </a:spcAft>
            </a:pPr>
            <a:endParaRPr lang="es-ES" sz="1800" b="0" strike="noStrike" spc="-1">
              <a:latin typeface="Arial"/>
            </a:endParaRPr>
          </a:p>
          <a:p>
            <a:pPr marL="63360" algn="just">
              <a:lnSpc>
                <a:spcPct val="100000"/>
              </a:lnSpc>
              <a:spcBef>
                <a:spcPts val="400"/>
              </a:spcBef>
              <a:spcAft>
                <a:spcPts val="300"/>
              </a:spcAft>
            </a:pPr>
            <a:endParaRPr lang="es-ES" sz="1800" b="0" strike="noStrike" spc="-1">
              <a:latin typeface="Arial"/>
            </a:endParaRPr>
          </a:p>
          <a:p>
            <a:pPr marL="63360" algn="just">
              <a:lnSpc>
                <a:spcPct val="100000"/>
              </a:lnSpc>
              <a:spcBef>
                <a:spcPts val="400"/>
              </a:spcBef>
              <a:spcAft>
                <a:spcPts val="300"/>
              </a:spcAft>
            </a:pPr>
            <a:endParaRPr lang="es-ES" sz="1800" b="0" strike="noStrike" spc="-1">
              <a:latin typeface="Arial"/>
            </a:endParaRPr>
          </a:p>
        </p:txBody>
      </p:sp>
      <p:sp>
        <p:nvSpPr>
          <p:cNvPr id="241" name="CustomShape 3"/>
          <p:cNvSpPr/>
          <p:nvPr/>
        </p:nvSpPr>
        <p:spPr>
          <a:xfrm>
            <a:off x="1440000" y="3240000"/>
            <a:ext cx="5019120" cy="355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63360">
              <a:lnSpc>
                <a:spcPct val="150000"/>
              </a:lnSpc>
              <a:spcBef>
                <a:spcPts val="1500"/>
              </a:spcBef>
              <a:spcAft>
                <a:spcPts val="799"/>
              </a:spcAft>
            </a:pPr>
            <a:endParaRPr lang="es-ES" sz="1800" b="0" strike="noStrike" spc="-1">
              <a:latin typeface="Arial"/>
            </a:endParaRPr>
          </a:p>
          <a:p>
            <a:pPr marL="63360">
              <a:lnSpc>
                <a:spcPct val="150000"/>
              </a:lnSpc>
              <a:spcBef>
                <a:spcPts val="1500"/>
              </a:spcBef>
              <a:spcAft>
                <a:spcPts val="799"/>
              </a:spcAft>
            </a:pPr>
            <a:endParaRPr lang="es-E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CustomShape 1"/>
          <p:cNvSpPr/>
          <p:nvPr/>
        </p:nvSpPr>
        <p:spPr>
          <a:xfrm>
            <a:off x="1475640" y="404640"/>
            <a:ext cx="6980760" cy="1139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ES" sz="3200" b="1" strike="noStrike" spc="-1">
                <a:solidFill>
                  <a:srgbClr val="821A08"/>
                </a:solidFill>
                <a:latin typeface="Trebuchet MS"/>
                <a:ea typeface="DejaVu Sans"/>
              </a:rPr>
              <a:t>C programazioa:</a:t>
            </a:r>
            <a:br/>
            <a:r>
              <a:rPr lang="es-ES" sz="3200" b="1" strike="noStrike" spc="-1">
                <a:solidFill>
                  <a:srgbClr val="821A08"/>
                </a:solidFill>
                <a:latin typeface="Trebuchet MS"/>
                <a:ea typeface="DejaVu Sans"/>
              </a:rPr>
              <a:t> switch sententzia</a:t>
            </a:r>
            <a:endParaRPr lang="es-ES" sz="3200" b="0" strike="noStrike" spc="-1">
              <a:latin typeface="Arial"/>
            </a:endParaRPr>
          </a:p>
        </p:txBody>
      </p:sp>
      <p:sp>
        <p:nvSpPr>
          <p:cNvPr id="243" name="CustomShape 2"/>
          <p:cNvSpPr/>
          <p:nvPr/>
        </p:nvSpPr>
        <p:spPr>
          <a:xfrm>
            <a:off x="216000" y="1224000"/>
            <a:ext cx="8566200" cy="575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63360">
              <a:lnSpc>
                <a:spcPct val="150000"/>
              </a:lnSpc>
              <a:spcBef>
                <a:spcPts val="1500"/>
              </a:spcBef>
              <a:spcAft>
                <a:spcPts val="799"/>
              </a:spcAft>
            </a:pPr>
            <a:endParaRPr lang="es-ES" sz="1800" b="0" strike="noStrike" spc="-1">
              <a:latin typeface="Arial"/>
            </a:endParaRPr>
          </a:p>
          <a:p>
            <a:pPr marL="63360">
              <a:lnSpc>
                <a:spcPct val="150000"/>
              </a:lnSpc>
              <a:spcBef>
                <a:spcPts val="1500"/>
              </a:spcBef>
              <a:spcAft>
                <a:spcPts val="799"/>
              </a:spcAft>
            </a:pPr>
            <a:r>
              <a:rPr lang="es-ES" sz="1500" b="0" strike="noStrike" spc="-1">
                <a:solidFill>
                  <a:srgbClr val="0B5394"/>
                </a:solidFill>
                <a:latin typeface="Calibri"/>
                <a:ea typeface="Impact"/>
              </a:rPr>
              <a:t>   </a:t>
            </a:r>
            <a:r>
              <a:rPr lang="es-ES" sz="1500" b="0" i="1" strike="noStrike" spc="-1">
                <a:solidFill>
                  <a:srgbClr val="0B5394"/>
                </a:solidFill>
                <a:latin typeface="Calibri"/>
                <a:ea typeface="Impact"/>
              </a:rPr>
              <a:t>    case '/':</a:t>
            </a:r>
            <a:br/>
            <a:r>
              <a:rPr lang="es-ES" sz="1500" b="0" i="1" strike="noStrike" spc="-1">
                <a:solidFill>
                  <a:srgbClr val="0B5394"/>
                </a:solidFill>
                <a:latin typeface="Calibri"/>
                <a:ea typeface="Impact"/>
              </a:rPr>
              <a:t>            printf("%.1f / %.1f = %.1f",num1, num2, num1/num2);</a:t>
            </a:r>
            <a:br/>
            <a:r>
              <a:rPr lang="es-ES" sz="1500" b="0" i="1" strike="noStrike" spc="-1">
                <a:solidFill>
                  <a:srgbClr val="0B5394"/>
                </a:solidFill>
                <a:latin typeface="Calibri"/>
                <a:ea typeface="Impact"/>
              </a:rPr>
              <a:t>       default:</a:t>
            </a:r>
            <a:br/>
            <a:r>
              <a:rPr lang="es-ES" sz="1500" b="0" i="1" strike="noStrike" spc="-1">
                <a:solidFill>
                  <a:srgbClr val="0B5394"/>
                </a:solidFill>
                <a:latin typeface="Calibri"/>
                <a:ea typeface="Impact"/>
              </a:rPr>
              <a:t>            /* If operator is other than +, -, * or /, error message is shown */</a:t>
            </a:r>
            <a:br/>
            <a:r>
              <a:rPr lang="es-ES" sz="1500" b="0" i="1" strike="noStrike" spc="-1">
                <a:solidFill>
                  <a:srgbClr val="0B5394"/>
                </a:solidFill>
                <a:latin typeface="Calibri"/>
                <a:ea typeface="Impact"/>
              </a:rPr>
              <a:t>            printf("Error! operator is not correct");</a:t>
            </a:r>
            <a:br/>
            <a:r>
              <a:rPr lang="es-ES" sz="1500" b="0" i="1" strike="noStrike" spc="-1">
                <a:solidFill>
                  <a:srgbClr val="0B5394"/>
                </a:solidFill>
                <a:latin typeface="Calibri"/>
                <a:ea typeface="Impact"/>
              </a:rPr>
              <a:t>            break;</a:t>
            </a:r>
            <a:br/>
            <a:r>
              <a:rPr lang="es-ES" sz="1500" b="0" i="1" strike="noStrike" spc="-1">
                <a:solidFill>
                  <a:srgbClr val="0B5394"/>
                </a:solidFill>
                <a:latin typeface="Calibri"/>
                <a:ea typeface="Impact"/>
              </a:rPr>
              <a:t>    }</a:t>
            </a:r>
            <a:br/>
            <a:r>
              <a:rPr lang="es-ES" sz="1500" b="0" i="1" strike="noStrike" spc="-1">
                <a:solidFill>
                  <a:srgbClr val="0B5394"/>
                </a:solidFill>
                <a:latin typeface="Calibri"/>
                <a:ea typeface="Impact"/>
              </a:rPr>
              <a:t>    return 0;</a:t>
            </a:r>
            <a:br/>
            <a:r>
              <a:rPr lang="es-ES" sz="1500" b="0" i="1" strike="noStrike" spc="-1">
                <a:solidFill>
                  <a:srgbClr val="0B5394"/>
                </a:solidFill>
                <a:latin typeface="Calibri"/>
                <a:ea typeface="Impact"/>
              </a:rPr>
              <a:t>}</a:t>
            </a:r>
            <a:endParaRPr lang="es-ES" sz="1500" b="0" strike="noStrike" spc="-1">
              <a:latin typeface="Arial"/>
            </a:endParaRPr>
          </a:p>
          <a:p>
            <a:pPr marL="63360">
              <a:lnSpc>
                <a:spcPct val="150000"/>
              </a:lnSpc>
              <a:spcBef>
                <a:spcPts val="1500"/>
              </a:spcBef>
              <a:spcAft>
                <a:spcPts val="799"/>
              </a:spcAft>
            </a:pPr>
            <a:r>
              <a:rPr lang="es-ES" sz="1800" b="0" strike="noStrike" spc="-1">
                <a:solidFill>
                  <a:srgbClr val="0B5394"/>
                </a:solidFill>
                <a:latin typeface="Leelawadee UI"/>
                <a:ea typeface="Impact"/>
              </a:rPr>
              <a:t>Kasu bakoitzaren amaieran break sententziak switch instrukzioa irtetea eragiten du. Break instrukzioa erabiltzen ez bada, kasu instrukzio horren azpian dauden adierazpen guztiak ere exekutatuko dira.</a:t>
            </a:r>
            <a:endParaRPr lang="es-ES" sz="1800" b="0" strike="noStrike" spc="-1">
              <a:latin typeface="Arial"/>
            </a:endParaRPr>
          </a:p>
          <a:p>
            <a:pPr marL="63360">
              <a:lnSpc>
                <a:spcPct val="150000"/>
              </a:lnSpc>
              <a:spcBef>
                <a:spcPts val="1500"/>
              </a:spcBef>
              <a:spcAft>
                <a:spcPts val="799"/>
              </a:spcAft>
            </a:pPr>
            <a:endParaRPr lang="es-ES" sz="1800" b="0" strike="noStrike" spc="-1">
              <a:latin typeface="Arial"/>
            </a:endParaRPr>
          </a:p>
          <a:p>
            <a:pPr marL="63360" algn="just">
              <a:lnSpc>
                <a:spcPct val="100000"/>
              </a:lnSpc>
              <a:spcBef>
                <a:spcPts val="400"/>
              </a:spcBef>
              <a:spcAft>
                <a:spcPts val="300"/>
              </a:spcAft>
            </a:pPr>
            <a:endParaRPr lang="es-ES" sz="1800" b="0" strike="noStrike" spc="-1">
              <a:latin typeface="Arial"/>
            </a:endParaRPr>
          </a:p>
          <a:p>
            <a:pPr marL="63360" algn="just">
              <a:lnSpc>
                <a:spcPct val="100000"/>
              </a:lnSpc>
              <a:spcBef>
                <a:spcPts val="400"/>
              </a:spcBef>
              <a:spcAft>
                <a:spcPts val="300"/>
              </a:spcAft>
            </a:pPr>
            <a:endParaRPr lang="es-ES" sz="1800" b="0" strike="noStrike" spc="-1">
              <a:latin typeface="Arial"/>
            </a:endParaRPr>
          </a:p>
          <a:p>
            <a:pPr marL="63360" algn="just">
              <a:lnSpc>
                <a:spcPct val="100000"/>
              </a:lnSpc>
              <a:spcBef>
                <a:spcPts val="400"/>
              </a:spcBef>
              <a:spcAft>
                <a:spcPts val="300"/>
              </a:spcAft>
            </a:pPr>
            <a:endParaRPr lang="es-ES" sz="1800" b="0" strike="noStrike" spc="-1">
              <a:latin typeface="Arial"/>
            </a:endParaRPr>
          </a:p>
        </p:txBody>
      </p:sp>
      <p:sp>
        <p:nvSpPr>
          <p:cNvPr id="244" name="CustomShape 3"/>
          <p:cNvSpPr/>
          <p:nvPr/>
        </p:nvSpPr>
        <p:spPr>
          <a:xfrm>
            <a:off x="1440000" y="3240000"/>
            <a:ext cx="5019120" cy="355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63360">
              <a:lnSpc>
                <a:spcPct val="150000"/>
              </a:lnSpc>
              <a:spcBef>
                <a:spcPts val="1500"/>
              </a:spcBef>
              <a:spcAft>
                <a:spcPts val="799"/>
              </a:spcAft>
            </a:pPr>
            <a:endParaRPr lang="es-ES" sz="1800" b="0" strike="noStrike" spc="-1">
              <a:latin typeface="Arial"/>
            </a:endParaRPr>
          </a:p>
          <a:p>
            <a:pPr marL="63360">
              <a:lnSpc>
                <a:spcPct val="150000"/>
              </a:lnSpc>
              <a:spcBef>
                <a:spcPts val="1500"/>
              </a:spcBef>
              <a:spcAft>
                <a:spcPts val="799"/>
              </a:spcAft>
            </a:pPr>
            <a:endParaRPr lang="es-ES" sz="1800" b="0" strike="noStrike" spc="-1">
              <a:latin typeface="Arial"/>
            </a:endParaRPr>
          </a:p>
        </p:txBody>
      </p:sp>
      <p:sp>
        <p:nvSpPr>
          <p:cNvPr id="245" name="CustomShape 4"/>
          <p:cNvSpPr/>
          <p:nvPr/>
        </p:nvSpPr>
        <p:spPr>
          <a:xfrm>
            <a:off x="6627960" y="2736000"/>
            <a:ext cx="2082240" cy="1942200"/>
          </a:xfrm>
          <a:prstGeom prst="rect">
            <a:avLst/>
          </a:prstGeom>
          <a:solidFill>
            <a:srgbClr val="FAA61A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marL="63360">
              <a:lnSpc>
                <a:spcPct val="150000"/>
              </a:lnSpc>
              <a:spcBef>
                <a:spcPts val="1500"/>
              </a:spcBef>
              <a:spcAft>
                <a:spcPts val="799"/>
              </a:spcAft>
            </a:pPr>
            <a:r>
              <a:rPr lang="es-ES" sz="1400" b="0" strike="noStrike" spc="-1">
                <a:solidFill>
                  <a:srgbClr val="0B5394"/>
                </a:solidFill>
                <a:latin typeface="Impact"/>
                <a:ea typeface="Impact"/>
              </a:rPr>
              <a:t>Enter operator either + or - or * or / </a:t>
            </a:r>
            <a:br/>
            <a:r>
              <a:rPr lang="es-ES" sz="1400" b="0" strike="noStrike" spc="-1">
                <a:solidFill>
                  <a:srgbClr val="0B5394"/>
                </a:solidFill>
                <a:latin typeface="Impact"/>
                <a:ea typeface="Impact"/>
              </a:rPr>
              <a:t>*</a:t>
            </a:r>
            <a:br/>
            <a:r>
              <a:rPr lang="es-ES" sz="1400" b="0" strike="noStrike" spc="-1">
                <a:solidFill>
                  <a:srgbClr val="0B5394"/>
                </a:solidFill>
                <a:latin typeface="Impact"/>
                <a:ea typeface="Impact"/>
              </a:rPr>
              <a:t>Enter two operands: 2.3</a:t>
            </a:r>
            <a:br/>
            <a:r>
              <a:rPr lang="es-ES" sz="1400" b="0" strike="noStrike" spc="-1">
                <a:solidFill>
                  <a:srgbClr val="0B5394"/>
                </a:solidFill>
                <a:latin typeface="Impact"/>
                <a:ea typeface="Impact"/>
              </a:rPr>
              <a:t>4.5</a:t>
            </a:r>
            <a:br/>
            <a:r>
              <a:rPr lang="es-ES" sz="1400" b="0" strike="noStrike" spc="-1">
                <a:solidFill>
                  <a:srgbClr val="0B5394"/>
                </a:solidFill>
                <a:latin typeface="Impact"/>
                <a:ea typeface="Impact"/>
              </a:rPr>
              <a:t>2.3 * 4.5 = 10.3</a:t>
            </a:r>
            <a:endParaRPr lang="es-ES" sz="1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CustomShape 1"/>
          <p:cNvSpPr/>
          <p:nvPr/>
        </p:nvSpPr>
        <p:spPr>
          <a:xfrm>
            <a:off x="1475640" y="404640"/>
            <a:ext cx="6980760" cy="1139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ES" sz="3200" b="1" strike="noStrike" spc="-1">
                <a:solidFill>
                  <a:srgbClr val="821A08"/>
                </a:solidFill>
                <a:latin typeface="Trebuchet MS"/>
                <a:ea typeface="DejaVu Sans"/>
              </a:rPr>
              <a:t>C programazioa:</a:t>
            </a:r>
            <a:br/>
            <a:r>
              <a:rPr lang="es-ES" sz="3200" b="1" strike="noStrike" spc="-1">
                <a:solidFill>
                  <a:srgbClr val="821A08"/>
                </a:solidFill>
                <a:latin typeface="Trebuchet MS"/>
                <a:ea typeface="DejaVu Sans"/>
              </a:rPr>
              <a:t> bukleak =&gt; WHILE</a:t>
            </a:r>
            <a:endParaRPr lang="es-ES" sz="3200" b="0" strike="noStrike" spc="-1">
              <a:latin typeface="Arial"/>
            </a:endParaRPr>
          </a:p>
        </p:txBody>
      </p:sp>
      <p:sp>
        <p:nvSpPr>
          <p:cNvPr id="247" name="CustomShape 2"/>
          <p:cNvSpPr/>
          <p:nvPr/>
        </p:nvSpPr>
        <p:spPr>
          <a:xfrm>
            <a:off x="1115640" y="2205000"/>
            <a:ext cx="6396840" cy="3470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just">
              <a:lnSpc>
                <a:spcPct val="100000"/>
              </a:lnSpc>
              <a:spcBef>
                <a:spcPts val="400"/>
              </a:spcBef>
              <a:spcAft>
                <a:spcPts val="300"/>
              </a:spcAft>
            </a:pPr>
            <a:endParaRPr lang="es-ES" sz="18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00"/>
              </a:spcBef>
              <a:spcAft>
                <a:spcPts val="300"/>
              </a:spcAft>
            </a:pPr>
            <a:endParaRPr lang="es-ES" sz="18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00"/>
              </a:spcBef>
              <a:spcAft>
                <a:spcPts val="300"/>
              </a:spcAft>
            </a:pPr>
            <a:endParaRPr lang="es-ES" sz="18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00"/>
              </a:spcBef>
              <a:spcAft>
                <a:spcPts val="300"/>
              </a:spcAft>
            </a:pPr>
            <a:endParaRPr lang="es-ES" sz="1800" b="0" strike="noStrike" spc="-1">
              <a:latin typeface="Arial"/>
            </a:endParaRPr>
          </a:p>
        </p:txBody>
      </p:sp>
      <p:sp>
        <p:nvSpPr>
          <p:cNvPr id="248" name="CustomShape 3"/>
          <p:cNvSpPr/>
          <p:nvPr/>
        </p:nvSpPr>
        <p:spPr>
          <a:xfrm>
            <a:off x="5184000" y="2232000"/>
            <a:ext cx="3022200" cy="4246200"/>
          </a:xfrm>
          <a:prstGeom prst="borderCallout1">
            <a:avLst>
              <a:gd name="adj1" fmla="val 18750"/>
              <a:gd name="adj2" fmla="val -8333"/>
              <a:gd name="adj3" fmla="val 28569"/>
              <a:gd name="adj4" fmla="val -20101"/>
            </a:avLst>
          </a:prstGeom>
          <a:solidFill>
            <a:srgbClr val="FAA61A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456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Font typeface="Wingdings" charset="2"/>
              <a:buChar char=""/>
            </a:pPr>
            <a:r>
              <a:rPr lang="es-ES" sz="1500" b="0" strike="noStrike" spc="-1">
                <a:solidFill>
                  <a:srgbClr val="000000"/>
                </a:solidFill>
                <a:latin typeface="Arial"/>
                <a:ea typeface="DejaVu Sans"/>
              </a:rPr>
              <a:t>While bukleak probaren adierazpena egia den edo ez egiaztatzen du. </a:t>
            </a:r>
            <a:endParaRPr lang="es-ES" sz="15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Font typeface="Wingdings" charset="2"/>
              <a:buChar char=""/>
            </a:pPr>
            <a:r>
              <a:rPr lang="es-ES" sz="1500" b="0" strike="noStrike" spc="-1">
                <a:solidFill>
                  <a:srgbClr val="000000"/>
                </a:solidFill>
                <a:latin typeface="Arial"/>
                <a:ea typeface="DejaVu Sans"/>
              </a:rPr>
              <a:t>Egia bada, buklearen gorputzaren barruko kodea exekutatzen da, hau da, giltza barruko {} kodea exekutatzen da. </a:t>
            </a:r>
            <a:endParaRPr lang="es-ES" sz="15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Font typeface="Wingdings" charset="2"/>
              <a:buChar char=""/>
            </a:pPr>
            <a:r>
              <a:rPr lang="es-ES" sz="1500" b="0" strike="noStrike" spc="-1">
                <a:solidFill>
                  <a:srgbClr val="000000"/>
                </a:solidFill>
                <a:latin typeface="Arial"/>
                <a:ea typeface="DejaVu Sans"/>
              </a:rPr>
              <a:t>Ondoren, berriro ere testaren adierazpena egiaztatzen da, testaren adierazpena egia den edo ez. </a:t>
            </a:r>
            <a:endParaRPr lang="es-ES" sz="15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Font typeface="Wingdings" charset="2"/>
              <a:buChar char=""/>
            </a:pPr>
            <a:r>
              <a:rPr lang="es-ES" sz="1500" b="0" strike="noStrike" spc="-1">
                <a:solidFill>
                  <a:srgbClr val="000000"/>
                </a:solidFill>
                <a:latin typeface="Arial"/>
                <a:ea typeface="DejaVu Sans"/>
              </a:rPr>
              <a:t>Prozesu honek testaren adierazpena faltsua bihurtu arte jarraitzen du.</a:t>
            </a:r>
            <a:endParaRPr lang="es-ES" sz="1500" b="0" strike="noStrike" spc="-1">
              <a:latin typeface="Arial"/>
            </a:endParaRPr>
          </a:p>
        </p:txBody>
      </p:sp>
      <p:sp>
        <p:nvSpPr>
          <p:cNvPr id="249" name="CustomShape 4"/>
          <p:cNvSpPr/>
          <p:nvPr/>
        </p:nvSpPr>
        <p:spPr>
          <a:xfrm>
            <a:off x="5472000" y="3823920"/>
            <a:ext cx="3525840" cy="1859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50" name="Shape 324"/>
          <p:cNvPicPr/>
          <p:nvPr/>
        </p:nvPicPr>
        <p:blipFill>
          <a:blip r:embed="rId2"/>
          <a:stretch/>
        </p:blipFill>
        <p:spPr>
          <a:xfrm>
            <a:off x="448560" y="2205000"/>
            <a:ext cx="4085640" cy="4030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CustomShape 1"/>
          <p:cNvSpPr/>
          <p:nvPr/>
        </p:nvSpPr>
        <p:spPr>
          <a:xfrm>
            <a:off x="1475640" y="404640"/>
            <a:ext cx="6980760" cy="1139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ES" sz="3200" b="1" strike="noStrike" spc="-1">
                <a:solidFill>
                  <a:srgbClr val="821A08"/>
                </a:solidFill>
                <a:latin typeface="Trebuchet MS"/>
                <a:ea typeface="DejaVu Sans"/>
              </a:rPr>
              <a:t>C programazioa:</a:t>
            </a:r>
            <a:br/>
            <a:r>
              <a:rPr lang="es-ES" sz="3200" b="1" strike="noStrike" spc="-1">
                <a:solidFill>
                  <a:srgbClr val="821A08"/>
                </a:solidFill>
                <a:latin typeface="Trebuchet MS"/>
                <a:ea typeface="DejaVu Sans"/>
              </a:rPr>
              <a:t> bukleak =&gt; WHILE</a:t>
            </a:r>
            <a:endParaRPr lang="es-ES" sz="3200" b="0" strike="noStrike" spc="-1">
              <a:latin typeface="Arial"/>
            </a:endParaRPr>
          </a:p>
        </p:txBody>
      </p:sp>
      <p:sp>
        <p:nvSpPr>
          <p:cNvPr id="252" name="CustomShape 2"/>
          <p:cNvSpPr/>
          <p:nvPr/>
        </p:nvSpPr>
        <p:spPr>
          <a:xfrm>
            <a:off x="1039680" y="1710000"/>
            <a:ext cx="6396840" cy="3470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just">
              <a:lnSpc>
                <a:spcPct val="100000"/>
              </a:lnSpc>
              <a:spcBef>
                <a:spcPts val="400"/>
              </a:spcBef>
              <a:spcAft>
                <a:spcPts val="300"/>
              </a:spcAft>
            </a:pPr>
            <a:r>
              <a:rPr lang="es-ES" sz="2200" b="1" strike="noStrike" spc="-1">
                <a:solidFill>
                  <a:srgbClr val="404040"/>
                </a:solidFill>
                <a:latin typeface="Trebuchet MS"/>
                <a:ea typeface="DejaVu Sans"/>
              </a:rPr>
              <a:t>Adibidez: idatzi C programa bat zenbaki baten faktoriala aurkitzeko, non erabiltzaileak zenbakia sartzen duen.</a:t>
            </a:r>
            <a:endParaRPr lang="es-ES" sz="22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00"/>
              </a:spcBef>
              <a:spcAft>
                <a:spcPts val="300"/>
              </a:spcAft>
            </a:pPr>
            <a:endParaRPr lang="es-ES" sz="22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00"/>
              </a:spcBef>
              <a:spcAft>
                <a:spcPts val="300"/>
              </a:spcAft>
            </a:pPr>
            <a:endParaRPr lang="es-ES" sz="22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00"/>
              </a:spcBef>
              <a:spcAft>
                <a:spcPts val="300"/>
              </a:spcAft>
            </a:pPr>
            <a:endParaRPr lang="es-ES" sz="2200" b="0" strike="noStrike" spc="-1">
              <a:latin typeface="Arial"/>
            </a:endParaRPr>
          </a:p>
        </p:txBody>
      </p:sp>
      <p:sp>
        <p:nvSpPr>
          <p:cNvPr id="253" name="CustomShape 3"/>
          <p:cNvSpPr/>
          <p:nvPr/>
        </p:nvSpPr>
        <p:spPr>
          <a:xfrm>
            <a:off x="1325520" y="2849760"/>
            <a:ext cx="5019120" cy="355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63360">
              <a:lnSpc>
                <a:spcPct val="150000"/>
              </a:lnSpc>
              <a:spcBef>
                <a:spcPts val="1500"/>
              </a:spcBef>
              <a:spcAft>
                <a:spcPts val="799"/>
              </a:spcAft>
            </a:pPr>
            <a:r>
              <a:rPr lang="es-ES" sz="1200" b="0" i="1" strike="noStrike" spc="-1">
                <a:solidFill>
                  <a:srgbClr val="0B5394"/>
                </a:solidFill>
                <a:latin typeface="Calibri"/>
                <a:ea typeface="Impact"/>
              </a:rPr>
              <a:t>/*C program to demonstrate the working of while loop*/</a:t>
            </a:r>
            <a:br/>
            <a:r>
              <a:rPr lang="es-ES" sz="1200" b="0" i="1" strike="noStrike" spc="-1">
                <a:solidFill>
                  <a:srgbClr val="0B5394"/>
                </a:solidFill>
                <a:latin typeface="Calibri"/>
                <a:ea typeface="Impact"/>
              </a:rPr>
              <a:t>#include &lt;stdio.h&gt;</a:t>
            </a:r>
            <a:br/>
            <a:r>
              <a:rPr lang="es-ES" sz="1200" b="0" i="1" strike="noStrike" spc="-1">
                <a:solidFill>
                  <a:srgbClr val="0B5394"/>
                </a:solidFill>
                <a:latin typeface="Calibri"/>
                <a:ea typeface="Impact"/>
              </a:rPr>
              <a:t>     int main(){</a:t>
            </a:r>
            <a:br/>
            <a:r>
              <a:rPr lang="es-ES" sz="1200" b="0" i="1" strike="noStrike" spc="-1">
                <a:solidFill>
                  <a:srgbClr val="0B5394"/>
                </a:solidFill>
                <a:latin typeface="Calibri"/>
                <a:ea typeface="Impact"/>
              </a:rPr>
              <a:t>     int number,factorial;</a:t>
            </a:r>
            <a:br/>
            <a:r>
              <a:rPr lang="es-ES" sz="1200" b="0" i="1" strike="noStrike" spc="-1">
                <a:solidFill>
                  <a:srgbClr val="0B5394"/>
                </a:solidFill>
                <a:latin typeface="Calibri"/>
                <a:ea typeface="Impact"/>
              </a:rPr>
              <a:t>     printf("Enter a number.\n");</a:t>
            </a:r>
            <a:br/>
            <a:r>
              <a:rPr lang="es-ES" sz="1200" b="0" i="1" strike="noStrike" spc="-1">
                <a:solidFill>
                  <a:srgbClr val="0B5394"/>
                </a:solidFill>
                <a:latin typeface="Calibri"/>
                <a:ea typeface="Impact"/>
              </a:rPr>
              <a:t>     scanf("%d",&amp;number);</a:t>
            </a:r>
            <a:br/>
            <a:r>
              <a:rPr lang="es-ES" sz="1200" b="0" i="1" strike="noStrike" spc="-1">
                <a:solidFill>
                  <a:srgbClr val="0B5394"/>
                </a:solidFill>
                <a:latin typeface="Calibri"/>
                <a:ea typeface="Impact"/>
              </a:rPr>
              <a:t>     factorial=1;</a:t>
            </a:r>
            <a:br/>
            <a:r>
              <a:rPr lang="es-ES" sz="1200" b="0" i="1" strike="noStrike" spc="-1">
                <a:solidFill>
                  <a:srgbClr val="0B5394"/>
                </a:solidFill>
                <a:latin typeface="Calibri"/>
                <a:ea typeface="Impact"/>
              </a:rPr>
              <a:t>     while (number&gt;0){      /* while loop continues until test condition number&gt;0 is true */</a:t>
            </a:r>
            <a:br/>
            <a:r>
              <a:rPr lang="es-ES" sz="1200" b="0" i="1" strike="noStrike" spc="-1">
                <a:solidFill>
                  <a:srgbClr val="0B5394"/>
                </a:solidFill>
                <a:latin typeface="Calibri"/>
                <a:ea typeface="Impact"/>
              </a:rPr>
              <a:t>           factorial=factorial*number;</a:t>
            </a:r>
            <a:br/>
            <a:r>
              <a:rPr lang="es-ES" sz="1200" b="0" i="1" strike="noStrike" spc="-1">
                <a:solidFill>
                  <a:srgbClr val="0B5394"/>
                </a:solidFill>
                <a:latin typeface="Calibri"/>
                <a:ea typeface="Impact"/>
              </a:rPr>
              <a:t>           --number;}</a:t>
            </a:r>
            <a:br/>
            <a:r>
              <a:rPr lang="es-ES" sz="1200" b="0" i="1" strike="noStrike" spc="-1">
                <a:solidFill>
                  <a:srgbClr val="0B5394"/>
                </a:solidFill>
                <a:latin typeface="Calibri"/>
                <a:ea typeface="Impact"/>
              </a:rPr>
              <a:t>printf("Factorial=%d",factorial);</a:t>
            </a:r>
            <a:br/>
            <a:r>
              <a:rPr lang="es-ES" sz="1200" b="0" i="1" strike="noStrike" spc="-1">
                <a:solidFill>
                  <a:srgbClr val="0B5394"/>
                </a:solidFill>
                <a:latin typeface="Calibri"/>
                <a:ea typeface="Impact"/>
              </a:rPr>
              <a:t>return 0;</a:t>
            </a:r>
            <a:br/>
            <a:r>
              <a:rPr lang="es-ES" sz="1200" b="0" i="1" strike="noStrike" spc="-1">
                <a:solidFill>
                  <a:srgbClr val="0B5394"/>
                </a:solidFill>
                <a:latin typeface="Calibri"/>
                <a:ea typeface="Impact"/>
              </a:rPr>
              <a:t>}</a:t>
            </a:r>
            <a:endParaRPr lang="es-ES" sz="1200" b="0" strike="noStrike" spc="-1">
              <a:latin typeface="Arial"/>
            </a:endParaRPr>
          </a:p>
        </p:txBody>
      </p:sp>
      <p:sp>
        <p:nvSpPr>
          <p:cNvPr id="254" name="CustomShape 4"/>
          <p:cNvSpPr/>
          <p:nvPr/>
        </p:nvSpPr>
        <p:spPr>
          <a:xfrm>
            <a:off x="6126120" y="2849760"/>
            <a:ext cx="2728080" cy="1598400"/>
          </a:xfrm>
          <a:prstGeom prst="rect">
            <a:avLst/>
          </a:prstGeom>
          <a:solidFill>
            <a:srgbClr val="FAA61A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s-ES" sz="1400" b="0" strike="noStrike" spc="-1">
                <a:solidFill>
                  <a:srgbClr val="0B5394"/>
                </a:solidFill>
                <a:latin typeface="Impact"/>
                <a:ea typeface="Impact"/>
              </a:rPr>
              <a:t>Output: </a:t>
            </a:r>
            <a:endParaRPr lang="es-E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400" b="0" strike="noStrike" spc="-1">
                <a:solidFill>
                  <a:srgbClr val="0B5394"/>
                </a:solidFill>
                <a:latin typeface="Impact"/>
                <a:ea typeface="Impact"/>
              </a:rPr>
              <a:t>Enter a number</a:t>
            </a:r>
            <a:br/>
            <a:r>
              <a:rPr lang="es-ES" sz="1400" b="0" strike="noStrike" spc="-1">
                <a:solidFill>
                  <a:srgbClr val="0B5394"/>
                </a:solidFill>
                <a:latin typeface="Impact"/>
                <a:ea typeface="Impact"/>
              </a:rPr>
              <a:t>5</a:t>
            </a:r>
            <a:br/>
            <a:r>
              <a:rPr lang="es-ES" sz="1400" b="0" strike="noStrike" spc="-1">
                <a:solidFill>
                  <a:srgbClr val="0B5394"/>
                </a:solidFill>
                <a:latin typeface="Impact"/>
                <a:ea typeface="Impact"/>
              </a:rPr>
              <a:t>Factorial=120</a:t>
            </a:r>
            <a:endParaRPr lang="es-ES" sz="1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CustomShape 1"/>
          <p:cNvSpPr/>
          <p:nvPr/>
        </p:nvSpPr>
        <p:spPr>
          <a:xfrm>
            <a:off x="1475640" y="404640"/>
            <a:ext cx="6980760" cy="1139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ES" sz="3200" b="1" strike="noStrike" spc="-1">
                <a:solidFill>
                  <a:srgbClr val="821A08"/>
                </a:solidFill>
                <a:latin typeface="Trebuchet MS"/>
                <a:ea typeface="DejaVu Sans"/>
              </a:rPr>
              <a:t>C programazioa:</a:t>
            </a:r>
            <a:br/>
            <a:r>
              <a:rPr lang="es-ES" sz="3200" b="1" strike="noStrike" spc="-1">
                <a:solidFill>
                  <a:srgbClr val="821A08"/>
                </a:solidFill>
                <a:latin typeface="Trebuchet MS"/>
                <a:ea typeface="DejaVu Sans"/>
              </a:rPr>
              <a:t> bukleak =&gt; DO - WHILE</a:t>
            </a:r>
            <a:endParaRPr lang="es-ES" sz="3200" b="0" strike="noStrike" spc="-1">
              <a:latin typeface="Arial"/>
            </a:endParaRPr>
          </a:p>
        </p:txBody>
      </p:sp>
      <p:sp>
        <p:nvSpPr>
          <p:cNvPr id="256" name="CustomShape 2"/>
          <p:cNvSpPr/>
          <p:nvPr/>
        </p:nvSpPr>
        <p:spPr>
          <a:xfrm>
            <a:off x="1115640" y="2205000"/>
            <a:ext cx="6396840" cy="3470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just">
              <a:lnSpc>
                <a:spcPct val="100000"/>
              </a:lnSpc>
              <a:spcBef>
                <a:spcPts val="400"/>
              </a:spcBef>
              <a:spcAft>
                <a:spcPts val="300"/>
              </a:spcAft>
            </a:pPr>
            <a:endParaRPr lang="es-ES" sz="18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00"/>
              </a:spcBef>
              <a:spcAft>
                <a:spcPts val="300"/>
              </a:spcAft>
            </a:pPr>
            <a:endParaRPr lang="es-ES" sz="18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00"/>
              </a:spcBef>
              <a:spcAft>
                <a:spcPts val="300"/>
              </a:spcAft>
            </a:pPr>
            <a:endParaRPr lang="es-ES" sz="18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00"/>
              </a:spcBef>
              <a:spcAft>
                <a:spcPts val="300"/>
              </a:spcAft>
            </a:pPr>
            <a:endParaRPr lang="es-ES" sz="1800" b="0" strike="noStrike" spc="-1">
              <a:latin typeface="Arial"/>
            </a:endParaRPr>
          </a:p>
        </p:txBody>
      </p:sp>
      <p:sp>
        <p:nvSpPr>
          <p:cNvPr id="257" name="CustomShape 3"/>
          <p:cNvSpPr/>
          <p:nvPr/>
        </p:nvSpPr>
        <p:spPr>
          <a:xfrm>
            <a:off x="5184000" y="2232000"/>
            <a:ext cx="3022200" cy="2590560"/>
          </a:xfrm>
          <a:prstGeom prst="borderCallout1">
            <a:avLst>
              <a:gd name="adj1" fmla="val 18750"/>
              <a:gd name="adj2" fmla="val -8333"/>
              <a:gd name="adj3" fmla="val 28569"/>
              <a:gd name="adj4" fmla="val -20101"/>
            </a:avLst>
          </a:prstGeom>
          <a:solidFill>
            <a:srgbClr val="FAA61A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456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Font typeface="Wingdings" charset="2"/>
              <a:buChar char=""/>
            </a:pPr>
            <a:r>
              <a:rPr lang="es-ES" sz="1500" b="0" strike="noStrike" spc="-1">
                <a:solidFill>
                  <a:srgbClr val="000000"/>
                </a:solidFill>
                <a:latin typeface="Arial"/>
                <a:ea typeface="DejaVu Sans"/>
              </a:rPr>
              <a:t>Do .. While buklea While buklearen oso antzerakoa da. </a:t>
            </a:r>
            <a:endParaRPr lang="es-ES" sz="15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Font typeface="Wingdings" charset="2"/>
              <a:buChar char=""/>
            </a:pPr>
            <a:r>
              <a:rPr lang="es-ES" sz="1500" b="0" strike="noStrike" spc="-1">
                <a:solidFill>
                  <a:srgbClr val="000000"/>
                </a:solidFill>
                <a:latin typeface="Arial"/>
                <a:ea typeface="DejaVu Sans"/>
              </a:rPr>
              <a:t>Desberdintasun bakarra zera da, testaren baldintza gorputza exekutatu  eta gero egiaztatzen dela.</a:t>
            </a:r>
            <a:endParaRPr lang="es-ES" sz="15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</a:pPr>
            <a:endParaRPr lang="es-ES" sz="1500" b="0" strike="noStrike" spc="-1">
              <a:latin typeface="Arial"/>
            </a:endParaRPr>
          </a:p>
          <a:p>
            <a:pPr marL="216000" indent="-214560" algn="just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Font typeface="Wingdings" charset="2"/>
              <a:buChar char=""/>
            </a:pPr>
            <a:r>
              <a:rPr lang="es-ES" sz="1500" b="1" u="sng" strike="noStrike" spc="-1">
                <a:solidFill>
                  <a:srgbClr val="000000"/>
                </a:solidFill>
                <a:uFillTx/>
                <a:latin typeface="Arial"/>
                <a:ea typeface="DejaVu Sans"/>
              </a:rPr>
              <a:t>Beraz, kodea gutxienez behin egiten da</a:t>
            </a:r>
            <a:endParaRPr lang="es-ES" sz="1500" b="0" strike="noStrike" spc="-1">
              <a:latin typeface="Arial"/>
            </a:endParaRPr>
          </a:p>
        </p:txBody>
      </p:sp>
      <p:sp>
        <p:nvSpPr>
          <p:cNvPr id="258" name="CustomShape 4"/>
          <p:cNvSpPr/>
          <p:nvPr/>
        </p:nvSpPr>
        <p:spPr>
          <a:xfrm>
            <a:off x="5472000" y="3823920"/>
            <a:ext cx="3525840" cy="1859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59" name="Shape 340"/>
          <p:cNvPicPr/>
          <p:nvPr/>
        </p:nvPicPr>
        <p:blipFill>
          <a:blip r:embed="rId2"/>
          <a:stretch/>
        </p:blipFill>
        <p:spPr>
          <a:xfrm>
            <a:off x="432000" y="2232000"/>
            <a:ext cx="3934440" cy="3933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1475640" y="404640"/>
            <a:ext cx="6980760" cy="1139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ES" sz="3200" b="1" strike="noStrike" spc="-1">
                <a:solidFill>
                  <a:srgbClr val="821A08"/>
                </a:solidFill>
                <a:latin typeface="Trebuchet MS"/>
                <a:ea typeface="DejaVu Sans"/>
              </a:rPr>
              <a:t>C programazioa:</a:t>
            </a:r>
            <a:br/>
            <a:r>
              <a:rPr lang="es-ES" sz="3200" b="1" strike="noStrike" spc="-1">
                <a:solidFill>
                  <a:srgbClr val="821A08"/>
                </a:solidFill>
                <a:latin typeface="Trebuchet MS"/>
                <a:ea typeface="DejaVu Sans"/>
              </a:rPr>
              <a:t> hitz gakoak eta identifikatzaileak</a:t>
            </a:r>
            <a:endParaRPr lang="es-ES" sz="3200" b="0" strike="noStrike" spc="-1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1115640" y="2205000"/>
            <a:ext cx="6396840" cy="3470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28600" indent="-178920" algn="just">
              <a:lnSpc>
                <a:spcPct val="100000"/>
              </a:lnSpc>
              <a:spcBef>
                <a:spcPts val="439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/>
              <a:buChar char="*"/>
            </a:pPr>
            <a:r>
              <a:rPr lang="es-ES" sz="2200" b="1" strike="noStrike" spc="-1">
                <a:solidFill>
                  <a:srgbClr val="404040"/>
                </a:solidFill>
                <a:latin typeface="Trebuchet MS"/>
                <a:ea typeface="DejaVu Sans"/>
              </a:rPr>
              <a:t>Hitz gakoak:</a:t>
            </a:r>
            <a:endParaRPr lang="es-ES" sz="2200" b="0" strike="noStrike" spc="-1">
              <a:latin typeface="Arial"/>
            </a:endParaRPr>
          </a:p>
          <a:p>
            <a:pPr marL="548640" lvl="1" indent="-178920" algn="just">
              <a:lnSpc>
                <a:spcPct val="100000"/>
              </a:lnSpc>
              <a:spcBef>
                <a:spcPts val="4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/>
              <a:buChar char="*"/>
            </a:pPr>
            <a:r>
              <a:rPr lang="es-ES" sz="2000" b="0" strike="noStrike" spc="-1">
                <a:solidFill>
                  <a:srgbClr val="404040"/>
                </a:solidFill>
                <a:latin typeface="Trebuchet MS"/>
                <a:ea typeface="DejaVu Sans"/>
              </a:rPr>
              <a:t>Hitz gakoak programazioan erabilitako hitz </a:t>
            </a:r>
            <a:r>
              <a:rPr lang="es-ES" sz="2000" b="1" i="1" strike="noStrike" spc="-1">
                <a:solidFill>
                  <a:srgbClr val="404040"/>
                </a:solidFill>
                <a:latin typeface="Trebuchet MS"/>
                <a:ea typeface="DejaVu Sans"/>
              </a:rPr>
              <a:t>gordeak</a:t>
            </a:r>
            <a:r>
              <a:rPr lang="es-ES" sz="2000" b="0" strike="noStrike" spc="-1">
                <a:solidFill>
                  <a:srgbClr val="404040"/>
                </a:solidFill>
                <a:latin typeface="Trebuchet MS"/>
                <a:ea typeface="DejaVu Sans"/>
              </a:rPr>
              <a:t> dira. Gako-hitz bakoitzak esanahi finkoa du eta erabiltzaileak ezin ditu aldatu.</a:t>
            </a:r>
            <a:endParaRPr lang="es-E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2000" b="0" strike="noStrike" spc="-1">
              <a:latin typeface="Arial"/>
            </a:endParaRPr>
          </a:p>
          <a:p>
            <a:pPr marL="548640" lvl="1" indent="-178920" algn="just">
              <a:lnSpc>
                <a:spcPct val="100000"/>
              </a:lnSpc>
              <a:spcBef>
                <a:spcPts val="4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/>
              <a:buChar char="*"/>
            </a:pPr>
            <a:r>
              <a:rPr lang="es-ES" sz="2000" b="0" strike="noStrike" spc="-1">
                <a:solidFill>
                  <a:srgbClr val="404040"/>
                </a:solidFill>
                <a:latin typeface="Trebuchet MS"/>
                <a:ea typeface="DejaVu Sans"/>
              </a:rPr>
              <a:t>Hitz gakoak C hizkuntzan:</a:t>
            </a:r>
            <a:endParaRPr lang="es-ES" sz="2000" b="0" strike="noStrike" spc="-1">
              <a:latin typeface="Arial"/>
            </a:endParaRPr>
          </a:p>
          <a:p>
            <a:pPr marL="45720" algn="just">
              <a:lnSpc>
                <a:spcPct val="100000"/>
              </a:lnSpc>
              <a:spcBef>
                <a:spcPts val="641"/>
              </a:spcBef>
              <a:spcAft>
                <a:spcPts val="300"/>
              </a:spcAft>
            </a:pPr>
            <a:r>
              <a:rPr lang="es-ES" sz="2400" b="0" i="1" strike="noStrike" spc="-1">
                <a:solidFill>
                  <a:srgbClr val="404040"/>
                </a:solidFill>
                <a:latin typeface="Trebuchet MS"/>
                <a:ea typeface="DejaVu Sans"/>
              </a:rPr>
              <a:t>auto, double, int, struct, break, else, long, switch, case, enum, register, typedef, char, extern, return, union, continue, for, signed, void, do, if, static</a:t>
            </a:r>
            <a:r>
              <a:rPr lang="es-ES" sz="3200" b="0" i="1" strike="noStrike" spc="-1">
                <a:solidFill>
                  <a:srgbClr val="404040"/>
                </a:solidFill>
                <a:latin typeface="Trebuchet MS"/>
                <a:ea typeface="DejaVu Sans"/>
              </a:rPr>
              <a:t>, </a:t>
            </a:r>
            <a:r>
              <a:rPr lang="es-ES" sz="2400" b="0" i="1" strike="noStrike" spc="-1">
                <a:solidFill>
                  <a:srgbClr val="404040"/>
                </a:solidFill>
                <a:latin typeface="Trebuchet MS"/>
                <a:ea typeface="DejaVu Sans"/>
              </a:rPr>
              <a:t>while, default, goto, sizeof, volatile, const, float, short, unsigned</a:t>
            </a:r>
            <a:endParaRPr lang="es-ES" sz="2400" b="0" strike="noStrike" spc="-1">
              <a:latin typeface="Arial"/>
            </a:endParaRPr>
          </a:p>
          <a:p>
            <a:pPr marL="365760" algn="just">
              <a:lnSpc>
                <a:spcPct val="100000"/>
              </a:lnSpc>
              <a:spcBef>
                <a:spcPts val="400"/>
              </a:spcBef>
              <a:spcAft>
                <a:spcPts val="300"/>
              </a:spcAft>
            </a:pPr>
            <a:endParaRPr lang="es-ES" sz="2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CustomShape 1"/>
          <p:cNvSpPr/>
          <p:nvPr/>
        </p:nvSpPr>
        <p:spPr>
          <a:xfrm>
            <a:off x="1475640" y="404640"/>
            <a:ext cx="6980760" cy="1139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ES" sz="3200" b="1" strike="noStrike" spc="-1">
                <a:solidFill>
                  <a:srgbClr val="821A08"/>
                </a:solidFill>
                <a:latin typeface="Trebuchet MS"/>
                <a:ea typeface="DejaVu Sans"/>
              </a:rPr>
              <a:t>C programazioa:</a:t>
            </a:r>
            <a:br/>
            <a:r>
              <a:rPr lang="es-ES" sz="3200" b="1" strike="noStrike" spc="-1">
                <a:solidFill>
                  <a:srgbClr val="821A08"/>
                </a:solidFill>
                <a:latin typeface="Trebuchet MS"/>
                <a:ea typeface="DejaVu Sans"/>
              </a:rPr>
              <a:t> bukleak =&gt; DO - WHILE</a:t>
            </a:r>
            <a:endParaRPr lang="es-ES" sz="3200" b="0" strike="noStrike" spc="-1">
              <a:latin typeface="Arial"/>
            </a:endParaRPr>
          </a:p>
        </p:txBody>
      </p:sp>
      <p:sp>
        <p:nvSpPr>
          <p:cNvPr id="261" name="CustomShape 2"/>
          <p:cNvSpPr/>
          <p:nvPr/>
        </p:nvSpPr>
        <p:spPr>
          <a:xfrm>
            <a:off x="1039680" y="1710000"/>
            <a:ext cx="6396840" cy="3470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just">
              <a:lnSpc>
                <a:spcPct val="100000"/>
              </a:lnSpc>
              <a:spcBef>
                <a:spcPts val="400"/>
              </a:spcBef>
              <a:spcAft>
                <a:spcPts val="300"/>
              </a:spcAft>
            </a:pPr>
            <a:r>
              <a:rPr lang="es-ES" sz="2200" b="1" strike="noStrike" spc="-1">
                <a:solidFill>
                  <a:srgbClr val="404040"/>
                </a:solidFill>
                <a:latin typeface="Trebuchet MS"/>
                <a:ea typeface="DejaVu Sans"/>
              </a:rPr>
              <a:t>Adibidez: idatzi C programa bat erabiltzaileak sartutako zenbaki guztiak gehitzeko erabiltzaileak 0 sartu arte.</a:t>
            </a:r>
            <a:endParaRPr lang="es-ES" sz="22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00"/>
              </a:spcBef>
              <a:spcAft>
                <a:spcPts val="300"/>
              </a:spcAft>
            </a:pPr>
            <a:endParaRPr lang="es-ES" sz="22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00"/>
              </a:spcBef>
              <a:spcAft>
                <a:spcPts val="300"/>
              </a:spcAft>
            </a:pPr>
            <a:endParaRPr lang="es-ES" sz="22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00"/>
              </a:spcBef>
              <a:spcAft>
                <a:spcPts val="300"/>
              </a:spcAft>
            </a:pPr>
            <a:endParaRPr lang="es-ES" sz="2200" b="0" strike="noStrike" spc="-1">
              <a:latin typeface="Arial"/>
            </a:endParaRPr>
          </a:p>
        </p:txBody>
      </p:sp>
      <p:sp>
        <p:nvSpPr>
          <p:cNvPr id="262" name="CustomShape 3"/>
          <p:cNvSpPr/>
          <p:nvPr/>
        </p:nvSpPr>
        <p:spPr>
          <a:xfrm>
            <a:off x="1325520" y="2849760"/>
            <a:ext cx="5019120" cy="355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63360">
              <a:lnSpc>
                <a:spcPct val="150000"/>
              </a:lnSpc>
              <a:spcBef>
                <a:spcPts val="1500"/>
              </a:spcBef>
              <a:spcAft>
                <a:spcPts val="799"/>
              </a:spcAft>
            </a:pPr>
            <a:r>
              <a:rPr lang="es-ES" sz="1100" b="0" i="1" strike="noStrike" spc="-1">
                <a:solidFill>
                  <a:srgbClr val="0B5394"/>
                </a:solidFill>
                <a:latin typeface="Calibri"/>
                <a:ea typeface="Impact"/>
              </a:rPr>
              <a:t>/*C program to demonstrate the working of do...while statement*/</a:t>
            </a:r>
            <a:br/>
            <a:r>
              <a:rPr lang="es-ES" sz="1100" b="0" i="1" strike="noStrike" spc="-1">
                <a:solidFill>
                  <a:srgbClr val="0B5394"/>
                </a:solidFill>
                <a:latin typeface="Calibri"/>
                <a:ea typeface="Impact"/>
              </a:rPr>
              <a:t>#include &lt;stdio.h&gt;</a:t>
            </a:r>
            <a:br/>
            <a:r>
              <a:rPr lang="es-ES" sz="1100" b="0" i="1" strike="noStrike" spc="-1">
                <a:solidFill>
                  <a:srgbClr val="0B5394"/>
                </a:solidFill>
                <a:latin typeface="Calibri"/>
                <a:ea typeface="Impact"/>
              </a:rPr>
              <a:t>int main(){</a:t>
            </a:r>
            <a:br/>
            <a:r>
              <a:rPr lang="es-ES" sz="1100" b="0" i="1" strike="noStrike" spc="-1">
                <a:solidFill>
                  <a:srgbClr val="0B5394"/>
                </a:solidFill>
                <a:latin typeface="Calibri"/>
                <a:ea typeface="Impact"/>
              </a:rPr>
              <a:t>   int sum=0,num;</a:t>
            </a:r>
            <a:br/>
            <a:r>
              <a:rPr lang="es-ES" sz="1100" b="0" i="1" strike="noStrike" spc="-1">
                <a:solidFill>
                  <a:srgbClr val="0B5394"/>
                </a:solidFill>
                <a:latin typeface="Calibri"/>
                <a:ea typeface="Impact"/>
              </a:rPr>
              <a:t>   do             /* Codes inside the body of do...while loops are at least executed once. */</a:t>
            </a:r>
            <a:br/>
            <a:r>
              <a:rPr lang="es-ES" sz="1100" b="0" i="1" strike="noStrike" spc="-1">
                <a:solidFill>
                  <a:srgbClr val="0B5394"/>
                </a:solidFill>
                <a:latin typeface="Calibri"/>
                <a:ea typeface="Impact"/>
              </a:rPr>
              <a:t>   {                                    </a:t>
            </a:r>
            <a:br/>
            <a:r>
              <a:rPr lang="es-ES" sz="1100" b="0" i="1" strike="noStrike" spc="-1">
                <a:solidFill>
                  <a:srgbClr val="0B5394"/>
                </a:solidFill>
                <a:latin typeface="Calibri"/>
                <a:ea typeface="Impact"/>
              </a:rPr>
              <a:t>        printf("Enter a number\n");</a:t>
            </a:r>
            <a:br/>
            <a:r>
              <a:rPr lang="es-ES" sz="1100" b="0" i="1" strike="noStrike" spc="-1">
                <a:solidFill>
                  <a:srgbClr val="0B5394"/>
                </a:solidFill>
                <a:latin typeface="Calibri"/>
                <a:ea typeface="Impact"/>
              </a:rPr>
              <a:t>        scanf("%d",&amp;num);</a:t>
            </a:r>
            <a:br/>
            <a:r>
              <a:rPr lang="es-ES" sz="1100" b="0" i="1" strike="noStrike" spc="-1">
                <a:solidFill>
                  <a:srgbClr val="0B5394"/>
                </a:solidFill>
                <a:latin typeface="Calibri"/>
                <a:ea typeface="Impact"/>
              </a:rPr>
              <a:t>        sum+=num;      </a:t>
            </a:r>
            <a:br/>
            <a:r>
              <a:rPr lang="es-ES" sz="1100" b="0" i="1" strike="noStrike" spc="-1">
                <a:solidFill>
                  <a:srgbClr val="0B5394"/>
                </a:solidFill>
                <a:latin typeface="Calibri"/>
                <a:ea typeface="Impact"/>
              </a:rPr>
              <a:t>   }</a:t>
            </a:r>
            <a:br/>
            <a:r>
              <a:rPr lang="es-ES" sz="1100" b="0" i="1" strike="noStrike" spc="-1">
                <a:solidFill>
                  <a:srgbClr val="0B5394"/>
                </a:solidFill>
                <a:latin typeface="Calibri"/>
                <a:ea typeface="Impact"/>
              </a:rPr>
              <a:t>   while(num!=0);</a:t>
            </a:r>
            <a:br/>
            <a:r>
              <a:rPr lang="es-ES" sz="1100" b="0" i="1" strike="noStrike" spc="-1">
                <a:solidFill>
                  <a:srgbClr val="0B5394"/>
                </a:solidFill>
                <a:latin typeface="Calibri"/>
                <a:ea typeface="Impact"/>
              </a:rPr>
              <a:t>   printf("sum=%d",sum);</a:t>
            </a:r>
            <a:br/>
            <a:r>
              <a:rPr lang="es-ES" sz="1100" b="0" i="1" strike="noStrike" spc="-1">
                <a:solidFill>
                  <a:srgbClr val="0B5394"/>
                </a:solidFill>
                <a:latin typeface="Calibri"/>
                <a:ea typeface="Impact"/>
              </a:rPr>
              <a:t>return 0;</a:t>
            </a:r>
            <a:br/>
            <a:r>
              <a:rPr lang="es-ES" sz="1100" b="0" i="1" strike="noStrike" spc="-1">
                <a:solidFill>
                  <a:srgbClr val="0B5394"/>
                </a:solidFill>
                <a:latin typeface="Calibri"/>
                <a:ea typeface="Impact"/>
              </a:rPr>
              <a:t>}</a:t>
            </a:r>
            <a:endParaRPr lang="es-ES" sz="1100" b="0" strike="noStrike" spc="-1">
              <a:latin typeface="Arial"/>
            </a:endParaRPr>
          </a:p>
        </p:txBody>
      </p:sp>
      <p:sp>
        <p:nvSpPr>
          <p:cNvPr id="263" name="CustomShape 4"/>
          <p:cNvSpPr/>
          <p:nvPr/>
        </p:nvSpPr>
        <p:spPr>
          <a:xfrm>
            <a:off x="6341760" y="3528000"/>
            <a:ext cx="2728800" cy="1916280"/>
          </a:xfrm>
          <a:prstGeom prst="rect">
            <a:avLst/>
          </a:prstGeom>
          <a:solidFill>
            <a:srgbClr val="FAA61A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s-ES" sz="1400" b="0" strike="noStrike" spc="-1">
                <a:solidFill>
                  <a:srgbClr val="0B5394"/>
                </a:solidFill>
                <a:latin typeface="Impact"/>
                <a:ea typeface="Impact"/>
              </a:rPr>
              <a:t>Output: </a:t>
            </a:r>
            <a:endParaRPr lang="es-E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400" b="0" strike="noStrike" spc="-1">
                <a:solidFill>
                  <a:srgbClr val="0B5394"/>
                </a:solidFill>
                <a:latin typeface="Impact"/>
                <a:ea typeface="Impact"/>
              </a:rPr>
              <a:t>Enter a number</a:t>
            </a:r>
            <a:br/>
            <a:r>
              <a:rPr lang="es-ES" sz="1400" b="0" strike="noStrike" spc="-1">
                <a:solidFill>
                  <a:srgbClr val="0B5394"/>
                </a:solidFill>
                <a:latin typeface="Impact"/>
                <a:ea typeface="Impact"/>
              </a:rPr>
              <a:t>3</a:t>
            </a:r>
            <a:br/>
            <a:r>
              <a:rPr lang="es-ES" sz="1400" b="0" strike="noStrike" spc="-1">
                <a:solidFill>
                  <a:srgbClr val="0B5394"/>
                </a:solidFill>
                <a:latin typeface="Impact"/>
                <a:ea typeface="Impact"/>
              </a:rPr>
              <a:t>Enter a number</a:t>
            </a:r>
            <a:br/>
            <a:r>
              <a:rPr lang="es-ES" sz="1400" b="0" strike="noStrike" spc="-1">
                <a:solidFill>
                  <a:srgbClr val="0B5394"/>
                </a:solidFill>
                <a:latin typeface="Impact"/>
                <a:ea typeface="Impact"/>
              </a:rPr>
              <a:t>-2</a:t>
            </a:r>
            <a:br/>
            <a:r>
              <a:rPr lang="es-ES" sz="1400" b="0" strike="noStrike" spc="-1">
                <a:solidFill>
                  <a:srgbClr val="0B5394"/>
                </a:solidFill>
                <a:latin typeface="Impact"/>
                <a:ea typeface="Impact"/>
              </a:rPr>
              <a:t>Enter a number</a:t>
            </a:r>
            <a:br/>
            <a:r>
              <a:rPr lang="es-ES" sz="1400" b="0" strike="noStrike" spc="-1">
                <a:solidFill>
                  <a:srgbClr val="0B5394"/>
                </a:solidFill>
                <a:latin typeface="Impact"/>
                <a:ea typeface="Impact"/>
              </a:rPr>
              <a:t>0</a:t>
            </a:r>
            <a:br/>
            <a:r>
              <a:rPr lang="es-ES" sz="1400" b="0" strike="noStrike" spc="-1">
                <a:solidFill>
                  <a:srgbClr val="0B5394"/>
                </a:solidFill>
                <a:latin typeface="Impact"/>
                <a:ea typeface="Impact"/>
              </a:rPr>
              <a:t>sum=1</a:t>
            </a:r>
            <a:endParaRPr lang="es-ES" sz="1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CustomShape 1"/>
          <p:cNvSpPr/>
          <p:nvPr/>
        </p:nvSpPr>
        <p:spPr>
          <a:xfrm>
            <a:off x="1475640" y="404640"/>
            <a:ext cx="6980760" cy="1139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ES" sz="3200" b="1" strike="noStrike" spc="-1">
                <a:solidFill>
                  <a:srgbClr val="821A08"/>
                </a:solidFill>
                <a:latin typeface="Trebuchet MS"/>
                <a:ea typeface="DejaVu Sans"/>
              </a:rPr>
              <a:t>C programazioa:</a:t>
            </a:r>
            <a:br/>
            <a:r>
              <a:rPr lang="es-ES" sz="3200" b="1" strike="noStrike" spc="-1">
                <a:solidFill>
                  <a:srgbClr val="821A08"/>
                </a:solidFill>
                <a:latin typeface="Trebuchet MS"/>
                <a:ea typeface="DejaVu Sans"/>
              </a:rPr>
              <a:t> bukleak =&gt; FOR</a:t>
            </a:r>
            <a:endParaRPr lang="es-ES" sz="3200" b="0" strike="noStrike" spc="-1">
              <a:latin typeface="Arial"/>
            </a:endParaRPr>
          </a:p>
        </p:txBody>
      </p:sp>
      <p:sp>
        <p:nvSpPr>
          <p:cNvPr id="265" name="CustomShape 2"/>
          <p:cNvSpPr/>
          <p:nvPr/>
        </p:nvSpPr>
        <p:spPr>
          <a:xfrm>
            <a:off x="1115640" y="2205000"/>
            <a:ext cx="6396840" cy="3470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just">
              <a:lnSpc>
                <a:spcPct val="100000"/>
              </a:lnSpc>
              <a:spcBef>
                <a:spcPts val="400"/>
              </a:spcBef>
              <a:spcAft>
                <a:spcPts val="300"/>
              </a:spcAft>
            </a:pPr>
            <a:endParaRPr lang="es-ES" sz="18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00"/>
              </a:spcBef>
              <a:spcAft>
                <a:spcPts val="300"/>
              </a:spcAft>
            </a:pPr>
            <a:endParaRPr lang="es-ES" sz="18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00"/>
              </a:spcBef>
              <a:spcAft>
                <a:spcPts val="300"/>
              </a:spcAft>
            </a:pPr>
            <a:endParaRPr lang="es-ES" sz="18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00"/>
              </a:spcBef>
              <a:spcAft>
                <a:spcPts val="300"/>
              </a:spcAft>
            </a:pPr>
            <a:endParaRPr lang="es-ES" sz="1800" b="0" strike="noStrike" spc="-1">
              <a:latin typeface="Arial"/>
            </a:endParaRPr>
          </a:p>
        </p:txBody>
      </p:sp>
      <p:sp>
        <p:nvSpPr>
          <p:cNvPr id="266" name="CustomShape 3"/>
          <p:cNvSpPr/>
          <p:nvPr/>
        </p:nvSpPr>
        <p:spPr>
          <a:xfrm>
            <a:off x="5112720" y="1368360"/>
            <a:ext cx="3022200" cy="4822560"/>
          </a:xfrm>
          <a:prstGeom prst="borderCallout1">
            <a:avLst>
              <a:gd name="adj1" fmla="val 18750"/>
              <a:gd name="adj2" fmla="val -8333"/>
              <a:gd name="adj3" fmla="val 28569"/>
              <a:gd name="adj4" fmla="val -20101"/>
            </a:avLst>
          </a:prstGeom>
          <a:solidFill>
            <a:srgbClr val="FAA61A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456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Font typeface="Wingdings" charset="2"/>
              <a:buChar char=""/>
            </a:pPr>
            <a:r>
              <a:rPr lang="es-ES" sz="1500" b="0" strike="noStrike" spc="-1">
                <a:solidFill>
                  <a:srgbClr val="000000"/>
                </a:solidFill>
                <a:latin typeface="Arial"/>
                <a:ea typeface="DejaVu Sans"/>
              </a:rPr>
              <a:t>Hasieraketa instrukzioa behin bakarrik exekutatzen da for begizta hasieran.</a:t>
            </a:r>
            <a:endParaRPr lang="es-ES" sz="15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</a:pPr>
            <a:endParaRPr lang="es-ES" sz="1500" b="0" strike="noStrike" spc="-1">
              <a:latin typeface="Arial"/>
            </a:endParaRPr>
          </a:p>
          <a:p>
            <a:pPr marL="216000" indent="-214560" algn="just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Font typeface="Wingdings" charset="2"/>
              <a:buChar char=""/>
            </a:pPr>
            <a:r>
              <a:rPr lang="es-ES" sz="1500" b="0" strike="noStrike" spc="-1">
                <a:solidFill>
                  <a:srgbClr val="000000"/>
                </a:solidFill>
                <a:latin typeface="Arial"/>
                <a:ea typeface="DejaVu Sans"/>
              </a:rPr>
              <a:t> Ondoren, testaren adierazpena programak egiaztatzen du. Proba adierazpena faltsua bada, begizta amaitzen da. Baina testaren adierazpena egia bada, begizta-ren gorputzaren barruko kodea / k exekutatuko dira eta eguneratze-adierazpena eguneratuko da. </a:t>
            </a:r>
            <a:endParaRPr lang="es-ES" sz="15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</a:pPr>
            <a:endParaRPr lang="es-ES" sz="15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</a:pPr>
            <a:r>
              <a:rPr lang="es-ES" sz="1500" b="0" u="sng" strike="noStrike" spc="-1">
                <a:solidFill>
                  <a:srgbClr val="000000"/>
                </a:solidFill>
                <a:uFillTx/>
                <a:latin typeface="Arial"/>
                <a:ea typeface="DejaVu Sans"/>
              </a:rPr>
              <a:t>Prozesu hau errepikatzen da testaren adierazpena faltsua izan arte.</a:t>
            </a:r>
            <a:endParaRPr lang="es-ES" sz="1500" b="0" strike="noStrike" spc="-1">
              <a:latin typeface="Arial"/>
            </a:endParaRPr>
          </a:p>
        </p:txBody>
      </p:sp>
      <p:sp>
        <p:nvSpPr>
          <p:cNvPr id="267" name="CustomShape 4"/>
          <p:cNvSpPr/>
          <p:nvPr/>
        </p:nvSpPr>
        <p:spPr>
          <a:xfrm>
            <a:off x="5472000" y="3823920"/>
            <a:ext cx="3525840" cy="1859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68" name="Shape 356"/>
          <p:cNvPicPr/>
          <p:nvPr/>
        </p:nvPicPr>
        <p:blipFill>
          <a:blip r:embed="rId2"/>
          <a:stretch/>
        </p:blipFill>
        <p:spPr>
          <a:xfrm>
            <a:off x="894960" y="2030400"/>
            <a:ext cx="3783960" cy="39445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CustomShape 1"/>
          <p:cNvSpPr/>
          <p:nvPr/>
        </p:nvSpPr>
        <p:spPr>
          <a:xfrm>
            <a:off x="1475640" y="404640"/>
            <a:ext cx="6980760" cy="1139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ES" sz="3200" b="1" strike="noStrike" spc="-1">
                <a:solidFill>
                  <a:srgbClr val="821A08"/>
                </a:solidFill>
                <a:latin typeface="Trebuchet MS"/>
                <a:ea typeface="DejaVu Sans"/>
              </a:rPr>
              <a:t>C programazioa:</a:t>
            </a:r>
            <a:br/>
            <a:r>
              <a:rPr lang="es-ES" sz="3200" b="1" strike="noStrike" spc="-1">
                <a:solidFill>
                  <a:srgbClr val="821A08"/>
                </a:solidFill>
                <a:latin typeface="Trebuchet MS"/>
                <a:ea typeface="DejaVu Sans"/>
              </a:rPr>
              <a:t> bukleak =&gt; FOR</a:t>
            </a:r>
            <a:endParaRPr lang="es-ES" sz="3200" b="0" strike="noStrike" spc="-1">
              <a:latin typeface="Arial"/>
            </a:endParaRPr>
          </a:p>
        </p:txBody>
      </p:sp>
      <p:sp>
        <p:nvSpPr>
          <p:cNvPr id="270" name="CustomShape 2"/>
          <p:cNvSpPr/>
          <p:nvPr/>
        </p:nvSpPr>
        <p:spPr>
          <a:xfrm>
            <a:off x="1039680" y="1710000"/>
            <a:ext cx="6396840" cy="3470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just">
              <a:lnSpc>
                <a:spcPct val="100000"/>
              </a:lnSpc>
              <a:spcBef>
                <a:spcPts val="400"/>
              </a:spcBef>
              <a:spcAft>
                <a:spcPts val="300"/>
              </a:spcAft>
            </a:pPr>
            <a:r>
              <a:rPr lang="es-ES" sz="1500" b="1" strike="noStrike" spc="-1">
                <a:solidFill>
                  <a:srgbClr val="404040"/>
                </a:solidFill>
                <a:latin typeface="Trebuchet MS"/>
                <a:ea typeface="DejaVu Sans"/>
              </a:rPr>
              <a:t>Adibidez: Idatzi programa bat erabiltzaileak n zenbakia sartu duen eta lehen n zenbaki naturalen batura aurkituko duena. Oharra: 1,2,3 ... zenbaki natural deitzen zaie.</a:t>
            </a:r>
            <a:endParaRPr lang="es-ES" sz="15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00"/>
              </a:spcBef>
              <a:spcAft>
                <a:spcPts val="300"/>
              </a:spcAft>
            </a:pPr>
            <a:endParaRPr lang="es-ES" sz="15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00"/>
              </a:spcBef>
              <a:spcAft>
                <a:spcPts val="300"/>
              </a:spcAft>
            </a:pPr>
            <a:endParaRPr lang="es-ES" sz="15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00"/>
              </a:spcBef>
              <a:spcAft>
                <a:spcPts val="300"/>
              </a:spcAft>
            </a:pPr>
            <a:endParaRPr lang="es-ES" sz="1500" b="0" strike="noStrike" spc="-1">
              <a:latin typeface="Arial"/>
            </a:endParaRPr>
          </a:p>
        </p:txBody>
      </p:sp>
      <p:sp>
        <p:nvSpPr>
          <p:cNvPr id="271" name="CustomShape 3"/>
          <p:cNvSpPr/>
          <p:nvPr/>
        </p:nvSpPr>
        <p:spPr>
          <a:xfrm>
            <a:off x="1325520" y="2849760"/>
            <a:ext cx="5019120" cy="355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63360">
              <a:lnSpc>
                <a:spcPct val="150000"/>
              </a:lnSpc>
              <a:spcBef>
                <a:spcPts val="1500"/>
              </a:spcBef>
              <a:spcAft>
                <a:spcPts val="799"/>
              </a:spcAft>
            </a:pPr>
            <a:r>
              <a:rPr lang="es-ES" sz="1300" b="0" i="1" strike="noStrike" spc="-1">
                <a:solidFill>
                  <a:srgbClr val="0B5394"/>
                </a:solidFill>
                <a:latin typeface="Calibri"/>
                <a:ea typeface="Impact"/>
              </a:rPr>
              <a:t>#include &lt;stdio.h&gt;</a:t>
            </a:r>
            <a:br/>
            <a:r>
              <a:rPr lang="es-ES" sz="1300" b="0" i="1" strike="noStrike" spc="-1">
                <a:solidFill>
                  <a:srgbClr val="0B5394"/>
                </a:solidFill>
                <a:latin typeface="Calibri"/>
                <a:ea typeface="Impact"/>
              </a:rPr>
              <a:t>int main(){</a:t>
            </a:r>
            <a:br/>
            <a:r>
              <a:rPr lang="es-ES" sz="1300" b="0" i="1" strike="noStrike" spc="-1">
                <a:solidFill>
                  <a:srgbClr val="0B5394"/>
                </a:solidFill>
                <a:latin typeface="Calibri"/>
                <a:ea typeface="Impact"/>
              </a:rPr>
              <a:t>    int n, count, sum=0;</a:t>
            </a:r>
            <a:br/>
            <a:r>
              <a:rPr lang="es-ES" sz="1300" b="0" i="1" strike="noStrike" spc="-1">
                <a:solidFill>
                  <a:srgbClr val="0B5394"/>
                </a:solidFill>
                <a:latin typeface="Calibri"/>
                <a:ea typeface="Impact"/>
              </a:rPr>
              <a:t>    printf("Enter the value of n.\n");</a:t>
            </a:r>
            <a:br/>
            <a:r>
              <a:rPr lang="es-ES" sz="1300" b="0" i="1" strike="noStrike" spc="-1">
                <a:solidFill>
                  <a:srgbClr val="0B5394"/>
                </a:solidFill>
                <a:latin typeface="Calibri"/>
                <a:ea typeface="Impact"/>
              </a:rPr>
              <a:t>    scanf("%d",&amp;n);</a:t>
            </a:r>
            <a:br/>
            <a:r>
              <a:rPr lang="es-ES" sz="1300" b="0" i="1" strike="noStrike" spc="-1">
                <a:solidFill>
                  <a:srgbClr val="0B5394"/>
                </a:solidFill>
                <a:latin typeface="Calibri"/>
                <a:ea typeface="Impact"/>
              </a:rPr>
              <a:t>    for(count=1;count&lt;=n;++count)  //for loop terminates if count&gt; {</a:t>
            </a:r>
            <a:br/>
            <a:r>
              <a:rPr lang="es-ES" sz="1300" b="0" i="1" strike="noStrike" spc="-1">
                <a:solidFill>
                  <a:srgbClr val="0B5394"/>
                </a:solidFill>
                <a:latin typeface="Calibri"/>
                <a:ea typeface="Impact"/>
              </a:rPr>
              <a:t>        sum+=count;    /* this statement is equivalent to sum=sum+count */</a:t>
            </a:r>
            <a:br/>
            <a:r>
              <a:rPr lang="es-ES" sz="1300" b="0" i="1" strike="noStrike" spc="-1">
                <a:solidFill>
                  <a:srgbClr val="0B5394"/>
                </a:solidFill>
                <a:latin typeface="Calibri"/>
                <a:ea typeface="Impact"/>
              </a:rPr>
              <a:t>    }</a:t>
            </a:r>
            <a:br/>
            <a:r>
              <a:rPr lang="es-ES" sz="1300" b="0" i="1" strike="noStrike" spc="-1">
                <a:solidFill>
                  <a:srgbClr val="0B5394"/>
                </a:solidFill>
                <a:latin typeface="Calibri"/>
                <a:ea typeface="Impact"/>
              </a:rPr>
              <a:t>    printf("Sum=%d",sum);</a:t>
            </a:r>
            <a:br/>
            <a:r>
              <a:rPr lang="es-ES" sz="1300" b="0" i="1" strike="noStrike" spc="-1">
                <a:solidFill>
                  <a:srgbClr val="0B5394"/>
                </a:solidFill>
                <a:latin typeface="Calibri"/>
                <a:ea typeface="Impact"/>
              </a:rPr>
              <a:t>    return 0;</a:t>
            </a:r>
            <a:br/>
            <a:r>
              <a:rPr lang="es-ES" sz="1300" b="0" i="1" strike="noStrike" spc="-1">
                <a:solidFill>
                  <a:srgbClr val="0B5394"/>
                </a:solidFill>
                <a:latin typeface="Calibri"/>
                <a:ea typeface="Impact"/>
              </a:rPr>
              <a:t>}</a:t>
            </a:r>
            <a:endParaRPr lang="es-ES" sz="1300" b="0" strike="noStrike" spc="-1">
              <a:latin typeface="Arial"/>
            </a:endParaRPr>
          </a:p>
        </p:txBody>
      </p:sp>
      <p:sp>
        <p:nvSpPr>
          <p:cNvPr id="272" name="CustomShape 4"/>
          <p:cNvSpPr/>
          <p:nvPr/>
        </p:nvSpPr>
        <p:spPr>
          <a:xfrm>
            <a:off x="6336000" y="3266640"/>
            <a:ext cx="2014920" cy="1124280"/>
          </a:xfrm>
          <a:prstGeom prst="rect">
            <a:avLst/>
          </a:prstGeom>
          <a:solidFill>
            <a:srgbClr val="FAA61A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s-ES" sz="1400" b="0" strike="noStrike" spc="-1">
                <a:solidFill>
                  <a:srgbClr val="0B5394"/>
                </a:solidFill>
                <a:latin typeface="Impact"/>
                <a:ea typeface="Impact"/>
              </a:rPr>
              <a:t>Output: </a:t>
            </a:r>
            <a:endParaRPr lang="es-E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400" b="0" strike="noStrike" spc="-1">
                <a:solidFill>
                  <a:srgbClr val="0B5394"/>
                </a:solidFill>
                <a:latin typeface="Impact"/>
                <a:ea typeface="Impact"/>
              </a:rPr>
              <a:t>Enter the value of n.</a:t>
            </a:r>
            <a:br/>
            <a:r>
              <a:rPr lang="es-ES" sz="1400" b="0" strike="noStrike" spc="-1">
                <a:solidFill>
                  <a:srgbClr val="0B5394"/>
                </a:solidFill>
                <a:latin typeface="Impact"/>
                <a:ea typeface="Impact"/>
              </a:rPr>
              <a:t>19</a:t>
            </a:r>
            <a:br/>
            <a:r>
              <a:rPr lang="es-ES" sz="1400" b="0" strike="noStrike" spc="-1">
                <a:solidFill>
                  <a:srgbClr val="0B5394"/>
                </a:solidFill>
                <a:latin typeface="Impact"/>
                <a:ea typeface="Impact"/>
              </a:rPr>
              <a:t>Sum=190 </a:t>
            </a:r>
            <a:endParaRPr lang="es-ES" sz="1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CustomShape 1"/>
          <p:cNvSpPr/>
          <p:nvPr/>
        </p:nvSpPr>
        <p:spPr>
          <a:xfrm>
            <a:off x="1296000" y="732240"/>
            <a:ext cx="6980760" cy="1139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ES" sz="3200" b="1" strike="noStrike" spc="-1">
                <a:solidFill>
                  <a:srgbClr val="821A08"/>
                </a:solidFill>
                <a:latin typeface="Trebuchet MS"/>
                <a:ea typeface="DejaVu Sans"/>
              </a:rPr>
              <a:t>C programazioa: Funtzioak</a:t>
            </a:r>
            <a:endParaRPr lang="es-ES" sz="3200" b="0" strike="noStrike" spc="-1">
              <a:latin typeface="Arial"/>
            </a:endParaRPr>
          </a:p>
        </p:txBody>
      </p:sp>
      <p:sp>
        <p:nvSpPr>
          <p:cNvPr id="274" name="CustomShape 2"/>
          <p:cNvSpPr/>
          <p:nvPr/>
        </p:nvSpPr>
        <p:spPr>
          <a:xfrm>
            <a:off x="1039680" y="1710000"/>
            <a:ext cx="6396840" cy="3470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just">
              <a:lnSpc>
                <a:spcPct val="100000"/>
              </a:lnSpc>
              <a:spcBef>
                <a:spcPts val="400"/>
              </a:spcBef>
              <a:spcAft>
                <a:spcPts val="300"/>
              </a:spcAft>
            </a:pPr>
            <a:endParaRPr lang="es-ES" sz="18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00"/>
              </a:spcBef>
              <a:spcAft>
                <a:spcPts val="300"/>
              </a:spcAft>
            </a:pPr>
            <a:endParaRPr lang="es-ES" sz="18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00"/>
              </a:spcBef>
              <a:spcAft>
                <a:spcPts val="300"/>
              </a:spcAft>
            </a:pPr>
            <a:endParaRPr lang="es-ES" sz="18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00"/>
              </a:spcBef>
              <a:spcAft>
                <a:spcPts val="300"/>
              </a:spcAft>
            </a:pPr>
            <a:endParaRPr lang="es-ES" sz="1800" b="0" strike="noStrike" spc="-1">
              <a:latin typeface="Arial"/>
            </a:endParaRPr>
          </a:p>
        </p:txBody>
      </p:sp>
      <p:sp>
        <p:nvSpPr>
          <p:cNvPr id="275" name="CustomShape 3"/>
          <p:cNvSpPr/>
          <p:nvPr/>
        </p:nvSpPr>
        <p:spPr>
          <a:xfrm>
            <a:off x="457200" y="1604520"/>
            <a:ext cx="8228520" cy="3976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328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"/>
            </a:pPr>
            <a:endParaRPr lang="es-ES" sz="1800" b="0" strike="noStrike" spc="-1">
              <a:latin typeface="Arial"/>
            </a:endParaRPr>
          </a:p>
          <a:p>
            <a:pPr marL="432000" indent="-32328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lang="es-E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C-k azpiprogramak idazteko aukera ematen digu.</a:t>
            </a:r>
            <a:endParaRPr lang="es-ES" sz="2000" b="0" strike="noStrike" spc="-1">
              <a:latin typeface="Arial"/>
            </a:endParaRPr>
          </a:p>
          <a:p>
            <a:pPr marL="864000" lvl="1" indent="-323280" algn="just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Wingdings" charset="2"/>
              <a:buChar char=""/>
            </a:pPr>
            <a:r>
              <a:rPr lang="es-E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funtzioa diogunean, C-ren kasuan adibidez, azpiprogramak inplizituki emaitza bat itzuliko duela suposatzen da. Prozedurak aldiz, emaitza inpliziturik ez du itzultzen.</a:t>
            </a:r>
            <a:endParaRPr lang="es-ES" sz="2000" b="0" strike="noStrike" spc="-1">
              <a:latin typeface="Arial"/>
            </a:endParaRPr>
          </a:p>
          <a:p>
            <a:pPr marL="432000" indent="-32328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"/>
            </a:pPr>
            <a:endParaRPr lang="es-ES" sz="2000" b="0" strike="noStrike" spc="-1">
              <a:latin typeface="Arial"/>
            </a:endParaRPr>
          </a:p>
          <a:p>
            <a:pPr marL="432000" indent="-32328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lang="es-ES" sz="2000" b="0" u="sng" strike="noStrike" spc="-1">
                <a:solidFill>
                  <a:srgbClr val="000000"/>
                </a:solidFill>
                <a:uFillTx/>
                <a:latin typeface="Arial"/>
                <a:ea typeface="DejaVu Sans"/>
              </a:rPr>
              <a:t>Helburua</a:t>
            </a:r>
            <a:r>
              <a:rPr lang="es-E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: programan diseinua eta idazketa erraztea da; beraien bidez posible bait da problema konplexu bat beste errazagoetan banantzea. </a:t>
            </a:r>
            <a:r>
              <a:rPr lang="es-ES" sz="2000" b="1" strike="noStrike" spc="-1">
                <a:solidFill>
                  <a:srgbClr val="000000"/>
                </a:solidFill>
                <a:latin typeface="Arial"/>
                <a:ea typeface="DejaVu Sans"/>
              </a:rPr>
              <a:t>Programazio modularra</a:t>
            </a:r>
            <a:r>
              <a:rPr lang="es-E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lang="es-ES" sz="2000" b="0" strike="noStrike" spc="-1">
              <a:latin typeface="Arial"/>
            </a:endParaRPr>
          </a:p>
          <a:p>
            <a:pPr marL="432000" indent="-32328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"/>
            </a:pPr>
            <a:endParaRPr lang="es-ES" sz="20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417"/>
              </a:spcBef>
            </a:pPr>
            <a:endParaRPr lang="es-ES" sz="2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CustomShape 1"/>
          <p:cNvSpPr/>
          <p:nvPr/>
        </p:nvSpPr>
        <p:spPr>
          <a:xfrm>
            <a:off x="1296000" y="732240"/>
            <a:ext cx="6980760" cy="1139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ES" sz="3200" b="1" strike="noStrike" spc="-1">
                <a:solidFill>
                  <a:srgbClr val="821A08"/>
                </a:solidFill>
                <a:latin typeface="Trebuchet MS"/>
                <a:ea typeface="DejaVu Sans"/>
              </a:rPr>
              <a:t>C programazioa: Funtzioak</a:t>
            </a:r>
            <a:endParaRPr lang="es-ES" sz="3200" b="0" strike="noStrike" spc="-1">
              <a:latin typeface="Arial"/>
            </a:endParaRPr>
          </a:p>
        </p:txBody>
      </p:sp>
      <p:sp>
        <p:nvSpPr>
          <p:cNvPr id="277" name="CustomShape 2"/>
          <p:cNvSpPr/>
          <p:nvPr/>
        </p:nvSpPr>
        <p:spPr>
          <a:xfrm>
            <a:off x="1039680" y="1710000"/>
            <a:ext cx="6396840" cy="3470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just">
              <a:lnSpc>
                <a:spcPct val="100000"/>
              </a:lnSpc>
              <a:spcBef>
                <a:spcPts val="400"/>
              </a:spcBef>
              <a:spcAft>
                <a:spcPts val="300"/>
              </a:spcAft>
            </a:pPr>
            <a:endParaRPr lang="es-ES" sz="18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00"/>
              </a:spcBef>
              <a:spcAft>
                <a:spcPts val="300"/>
              </a:spcAft>
            </a:pPr>
            <a:endParaRPr lang="es-ES" sz="18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00"/>
              </a:spcBef>
              <a:spcAft>
                <a:spcPts val="300"/>
              </a:spcAft>
            </a:pPr>
            <a:endParaRPr lang="es-ES" sz="18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00"/>
              </a:spcBef>
              <a:spcAft>
                <a:spcPts val="300"/>
              </a:spcAft>
            </a:pPr>
            <a:endParaRPr lang="es-ES" sz="1800" b="0" strike="noStrike" spc="-1">
              <a:latin typeface="Arial"/>
            </a:endParaRPr>
          </a:p>
        </p:txBody>
      </p:sp>
      <p:sp>
        <p:nvSpPr>
          <p:cNvPr id="278" name="CustomShape 3"/>
          <p:cNvSpPr/>
          <p:nvPr/>
        </p:nvSpPr>
        <p:spPr>
          <a:xfrm>
            <a:off x="457200" y="1604520"/>
            <a:ext cx="8228520" cy="3976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328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lang="es-E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Adibidez:</a:t>
            </a:r>
            <a:endParaRPr lang="es-ES" sz="20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417"/>
              </a:spcBef>
            </a:pPr>
            <a:endParaRPr lang="es-ES" sz="2000" b="0" strike="noStrike" spc="-1">
              <a:latin typeface="Arial"/>
            </a:endParaRPr>
          </a:p>
        </p:txBody>
      </p:sp>
      <p:sp>
        <p:nvSpPr>
          <p:cNvPr id="279" name="TextShape 4"/>
          <p:cNvSpPr txBox="1"/>
          <p:nvPr/>
        </p:nvSpPr>
        <p:spPr>
          <a:xfrm>
            <a:off x="1152000" y="2376000"/>
            <a:ext cx="8957520" cy="3888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s-ES" sz="1200" b="0" i="1" strike="noStrike" spc="-1">
                <a:latin typeface="Arial"/>
              </a:rPr>
              <a:t>int obtenerValorParaCalculo(); </a:t>
            </a:r>
          </a:p>
          <a:p>
            <a:endParaRPr lang="es-ES" sz="1200" b="0" i="1" strike="noStrike" spc="-1">
              <a:latin typeface="Arial"/>
            </a:endParaRPr>
          </a:p>
          <a:p>
            <a:r>
              <a:rPr lang="es-ES" sz="1200" b="0" i="1" strike="noStrike" spc="-1">
                <a:latin typeface="Arial"/>
              </a:rPr>
              <a:t>….</a:t>
            </a:r>
          </a:p>
          <a:p>
            <a:r>
              <a:rPr lang="es-ES" sz="1200" b="0" i="1" strike="noStrike" spc="-1">
                <a:latin typeface="Arial"/>
              </a:rPr>
              <a:t>int main(){</a:t>
            </a:r>
          </a:p>
          <a:p>
            <a:r>
              <a:rPr lang="es-ES" sz="1200" b="0" i="1" strike="noStrike" spc="-1">
                <a:latin typeface="Arial"/>
              </a:rPr>
              <a:t>   ….</a:t>
            </a:r>
          </a:p>
          <a:p>
            <a:r>
              <a:rPr lang="es-ES" sz="1200" b="0" i="1" strike="noStrike" spc="-1">
                <a:latin typeface="Arial"/>
              </a:rPr>
              <a:t>   balorea = obtenerValorParaCalculo();</a:t>
            </a:r>
          </a:p>
          <a:p>
            <a:r>
              <a:rPr lang="es-ES" sz="1200" b="0" i="1" strike="noStrike" spc="-1">
                <a:latin typeface="Arial"/>
              </a:rPr>
              <a:t>   ….</a:t>
            </a:r>
          </a:p>
          <a:p>
            <a:r>
              <a:rPr lang="es-ES" sz="1200" b="0" i="1" strike="noStrike" spc="-1">
                <a:latin typeface="Arial"/>
              </a:rPr>
              <a:t>}</a:t>
            </a:r>
          </a:p>
          <a:p>
            <a:endParaRPr lang="es-ES" sz="1200" b="0" i="1" strike="noStrike" spc="-1">
              <a:latin typeface="Arial"/>
            </a:endParaRPr>
          </a:p>
          <a:p>
            <a:r>
              <a:rPr lang="es-ES" sz="1200" b="0" i="1" strike="noStrike" spc="-1">
                <a:latin typeface="Arial"/>
              </a:rPr>
              <a:t>int obtenerValorParaCalculo() {</a:t>
            </a:r>
          </a:p>
          <a:p>
            <a:r>
              <a:rPr lang="es-ES" sz="1200" b="0" i="1" strike="noStrike" spc="-1">
                <a:latin typeface="Arial"/>
              </a:rPr>
              <a:t>    int imparElegido = 0;</a:t>
            </a:r>
          </a:p>
          <a:p>
            <a:r>
              <a:rPr lang="es-ES" sz="1200" b="0" i="1" strike="noStrike" spc="-1">
                <a:latin typeface="Arial"/>
              </a:rPr>
              <a:t>    do {</a:t>
            </a:r>
          </a:p>
          <a:p>
            <a:r>
              <a:rPr lang="es-ES" sz="1200" b="0" i="1" strike="noStrike" spc="-1">
                <a:latin typeface="Arial"/>
              </a:rPr>
              <a:t>        printf("\nPor favor introduzca numero entero impar entre 1 y 19: ");</a:t>
            </a:r>
          </a:p>
          <a:p>
            <a:r>
              <a:rPr lang="es-ES" sz="1200" b="0" i="1" strike="noStrike" spc="-1">
                <a:latin typeface="Arial"/>
              </a:rPr>
              <a:t>        scanf("%d", &amp;imparElegido);</a:t>
            </a:r>
          </a:p>
          <a:p>
            <a:r>
              <a:rPr lang="es-ES" sz="1200" b="0" i="1" strike="noStrike" spc="-1">
                <a:latin typeface="Arial"/>
              </a:rPr>
              <a:t>    } while (imparElegido&lt;=0 || imparElegido&gt; NMAX ||imparElegido%2==0);</a:t>
            </a:r>
          </a:p>
          <a:p>
            <a:r>
              <a:rPr lang="es-ES" sz="1200" b="0" i="1" strike="noStrike" spc="-1">
                <a:latin typeface="Arial"/>
              </a:rPr>
              <a:t>    return imparElegido;</a:t>
            </a:r>
          </a:p>
          <a:p>
            <a:r>
              <a:rPr lang="es-ES" sz="1200" b="0" i="1" strike="noStrike" spc="-1">
                <a:latin typeface="Arial"/>
              </a:rPr>
              <a:t>}</a:t>
            </a:r>
          </a:p>
          <a:p>
            <a:endParaRPr lang="es-ES" sz="1200" b="0" i="1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CustomShape 1"/>
          <p:cNvSpPr/>
          <p:nvPr/>
        </p:nvSpPr>
        <p:spPr>
          <a:xfrm>
            <a:off x="1296000" y="732240"/>
            <a:ext cx="6980760" cy="1139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ES" sz="3200" b="1" strike="noStrike" spc="-1">
                <a:solidFill>
                  <a:srgbClr val="821A08"/>
                </a:solidFill>
                <a:latin typeface="Trebuchet MS"/>
                <a:ea typeface="DejaVu Sans"/>
              </a:rPr>
              <a:t>C programazioa: Funtzioak</a:t>
            </a:r>
            <a:endParaRPr lang="es-ES" sz="3200" b="0" strike="noStrike" spc="-1">
              <a:latin typeface="Arial"/>
            </a:endParaRPr>
          </a:p>
        </p:txBody>
      </p:sp>
      <p:sp>
        <p:nvSpPr>
          <p:cNvPr id="281" name="CustomShape 2"/>
          <p:cNvSpPr/>
          <p:nvPr/>
        </p:nvSpPr>
        <p:spPr>
          <a:xfrm>
            <a:off x="1039680" y="1710000"/>
            <a:ext cx="6396840" cy="3470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just">
              <a:lnSpc>
                <a:spcPct val="100000"/>
              </a:lnSpc>
              <a:spcBef>
                <a:spcPts val="400"/>
              </a:spcBef>
              <a:spcAft>
                <a:spcPts val="300"/>
              </a:spcAft>
            </a:pPr>
            <a:endParaRPr lang="es-ES" sz="18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00"/>
              </a:spcBef>
              <a:spcAft>
                <a:spcPts val="300"/>
              </a:spcAft>
            </a:pPr>
            <a:endParaRPr lang="es-ES" sz="18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00"/>
              </a:spcBef>
              <a:spcAft>
                <a:spcPts val="300"/>
              </a:spcAft>
            </a:pPr>
            <a:endParaRPr lang="es-ES" sz="18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00"/>
              </a:spcBef>
              <a:spcAft>
                <a:spcPts val="300"/>
              </a:spcAft>
            </a:pPr>
            <a:endParaRPr lang="es-ES" sz="1800" b="0" strike="noStrike" spc="-1">
              <a:latin typeface="Arial"/>
            </a:endParaRPr>
          </a:p>
        </p:txBody>
      </p:sp>
      <p:sp>
        <p:nvSpPr>
          <p:cNvPr id="282" name="CustomShape 3"/>
          <p:cNvSpPr/>
          <p:nvPr/>
        </p:nvSpPr>
        <p:spPr>
          <a:xfrm>
            <a:off x="457200" y="1604520"/>
            <a:ext cx="8228520" cy="3976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328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lang="es-E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C programetan funtzioak erabiltzen baditugu hiru moduko aipamenak egin daitezke: </a:t>
            </a:r>
            <a:r>
              <a:rPr lang="es-ES" sz="2000" b="1" i="1" strike="noStrike" spc="-1">
                <a:solidFill>
                  <a:srgbClr val="000000"/>
                </a:solidFill>
                <a:latin typeface="Arial"/>
                <a:ea typeface="DejaVu Sans"/>
              </a:rPr>
              <a:t>definizioa, deia </a:t>
            </a:r>
            <a:r>
              <a:rPr lang="es-E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eta</a:t>
            </a:r>
            <a:r>
              <a:rPr lang="es-ES" sz="2000" b="1" i="1" strike="noStrike" spc="-1">
                <a:solidFill>
                  <a:srgbClr val="000000"/>
                </a:solidFill>
                <a:latin typeface="Arial"/>
                <a:ea typeface="DejaVu Sans"/>
              </a:rPr>
              <a:t> erazagupena</a:t>
            </a:r>
            <a:r>
              <a:rPr lang="es-E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lang="es-ES" sz="20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417"/>
              </a:spcBef>
            </a:pPr>
            <a:endParaRPr lang="es-ES" sz="2000" b="0" strike="noStrike" spc="-1">
              <a:latin typeface="Arial"/>
            </a:endParaRPr>
          </a:p>
          <a:p>
            <a:pPr marL="432000" indent="-32328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lang="es-ES" sz="2000" b="0" u="sng" strike="noStrike" spc="-1">
                <a:solidFill>
                  <a:srgbClr val="000000"/>
                </a:solidFill>
                <a:uFillTx/>
                <a:latin typeface="Arial"/>
                <a:ea typeface="DejaVu Sans"/>
              </a:rPr>
              <a:t>Funtzioaren definizioa</a:t>
            </a:r>
            <a:r>
              <a:rPr lang="es-E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: Azpiprogramak egiten duena adierazteko balio du, bertan funtzioaren emaitza-mota, izena, argumentuak, argumentuen definizioa, eta gorputza zehazten direlarik.</a:t>
            </a:r>
            <a:endParaRPr lang="es-ES" sz="2000" b="0" strike="noStrike" spc="-1">
              <a:latin typeface="Arial"/>
            </a:endParaRPr>
          </a:p>
          <a:p>
            <a:pPr marL="864000" lvl="1" indent="-323280" algn="just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Wingdings" charset="2"/>
              <a:buChar char=""/>
            </a:pPr>
            <a:r>
              <a:rPr lang="es-E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Argumentu bat baino gehiago badago , karaktereaz bereizten dira.</a:t>
            </a:r>
            <a:endParaRPr lang="es-ES" sz="2000" b="0" strike="noStrike" spc="-1">
              <a:latin typeface="Arial"/>
            </a:endParaRPr>
          </a:p>
          <a:p>
            <a:pPr marL="864000" lvl="1" indent="-323280" algn="just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Wingdings" charset="2"/>
              <a:buChar char=""/>
            </a:pPr>
            <a:r>
              <a:rPr lang="es-E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Formatua ondokoa da:</a:t>
            </a:r>
            <a:endParaRPr lang="es-ES" sz="20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134"/>
              </a:spcBef>
            </a:pPr>
            <a:endParaRPr lang="es-ES" sz="20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417"/>
              </a:spcBef>
            </a:pPr>
            <a:endParaRPr lang="es-ES" sz="2000" b="0" strike="noStrike" spc="-1">
              <a:latin typeface="Arial"/>
            </a:endParaRPr>
          </a:p>
        </p:txBody>
      </p:sp>
      <p:pic>
        <p:nvPicPr>
          <p:cNvPr id="283" name="Imagen 282"/>
          <p:cNvPicPr/>
          <p:nvPr/>
        </p:nvPicPr>
        <p:blipFill>
          <a:blip r:embed="rId2"/>
          <a:stretch/>
        </p:blipFill>
        <p:spPr>
          <a:xfrm>
            <a:off x="4032000" y="4680000"/>
            <a:ext cx="4607280" cy="21535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CustomShape 1"/>
          <p:cNvSpPr/>
          <p:nvPr/>
        </p:nvSpPr>
        <p:spPr>
          <a:xfrm>
            <a:off x="1296000" y="732240"/>
            <a:ext cx="6980760" cy="1139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ES" sz="3200" b="1" strike="noStrike" spc="-1">
                <a:solidFill>
                  <a:srgbClr val="821A08"/>
                </a:solidFill>
                <a:latin typeface="Trebuchet MS"/>
                <a:ea typeface="DejaVu Sans"/>
              </a:rPr>
              <a:t>C programazioa: Funtzioak</a:t>
            </a:r>
            <a:endParaRPr lang="es-ES" sz="3200" b="0" strike="noStrike" spc="-1">
              <a:latin typeface="Arial"/>
            </a:endParaRPr>
          </a:p>
        </p:txBody>
      </p:sp>
      <p:sp>
        <p:nvSpPr>
          <p:cNvPr id="285" name="CustomShape 2"/>
          <p:cNvSpPr/>
          <p:nvPr/>
        </p:nvSpPr>
        <p:spPr>
          <a:xfrm>
            <a:off x="1039680" y="1710000"/>
            <a:ext cx="6396840" cy="3470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just">
              <a:lnSpc>
                <a:spcPct val="100000"/>
              </a:lnSpc>
              <a:spcBef>
                <a:spcPts val="400"/>
              </a:spcBef>
              <a:spcAft>
                <a:spcPts val="300"/>
              </a:spcAft>
            </a:pPr>
            <a:endParaRPr lang="es-ES" sz="18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00"/>
              </a:spcBef>
              <a:spcAft>
                <a:spcPts val="300"/>
              </a:spcAft>
            </a:pPr>
            <a:endParaRPr lang="es-ES" sz="18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00"/>
              </a:spcBef>
              <a:spcAft>
                <a:spcPts val="300"/>
              </a:spcAft>
            </a:pPr>
            <a:endParaRPr lang="es-ES" sz="18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00"/>
              </a:spcBef>
              <a:spcAft>
                <a:spcPts val="300"/>
              </a:spcAft>
            </a:pPr>
            <a:endParaRPr lang="es-ES" sz="1800" b="0" strike="noStrike" spc="-1">
              <a:latin typeface="Arial"/>
            </a:endParaRPr>
          </a:p>
        </p:txBody>
      </p:sp>
      <p:sp>
        <p:nvSpPr>
          <p:cNvPr id="286" name="CustomShape 3"/>
          <p:cNvSpPr/>
          <p:nvPr/>
        </p:nvSpPr>
        <p:spPr>
          <a:xfrm>
            <a:off x="457200" y="1604520"/>
            <a:ext cx="8228520" cy="3976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algn="just">
              <a:lnSpc>
                <a:spcPct val="100000"/>
              </a:lnSpc>
              <a:spcBef>
                <a:spcPts val="1417"/>
              </a:spcBef>
            </a:pPr>
            <a:endParaRPr lang="es-ES" sz="18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417"/>
              </a:spcBef>
            </a:pPr>
            <a:endParaRPr lang="es-ES" sz="1800" b="0" strike="noStrike" spc="-1">
              <a:latin typeface="Arial"/>
            </a:endParaRPr>
          </a:p>
          <a:p>
            <a:pPr marL="432000" indent="-32328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lang="es-E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C programetan funtzioak erabiltzen baditugu hiru moduko aipamenak egin daitezke: </a:t>
            </a:r>
            <a:r>
              <a:rPr lang="es-ES" sz="2000" b="1" i="1" strike="noStrike" spc="-1">
                <a:solidFill>
                  <a:srgbClr val="000000"/>
                </a:solidFill>
                <a:latin typeface="Arial"/>
                <a:ea typeface="DejaVu Sans"/>
              </a:rPr>
              <a:t>definizioa, deia </a:t>
            </a:r>
            <a:r>
              <a:rPr lang="es-E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eta</a:t>
            </a:r>
            <a:r>
              <a:rPr lang="es-ES" sz="2000" b="1" i="1" strike="noStrike" spc="-1">
                <a:solidFill>
                  <a:srgbClr val="000000"/>
                </a:solidFill>
                <a:latin typeface="Arial"/>
                <a:ea typeface="DejaVu Sans"/>
              </a:rPr>
              <a:t> erazagupena</a:t>
            </a:r>
            <a:r>
              <a:rPr lang="es-E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lang="es-ES" sz="2000" b="0" strike="noStrike" spc="-1">
              <a:latin typeface="Arial"/>
            </a:endParaRPr>
          </a:p>
          <a:p>
            <a:pPr marL="864000" lvl="1" indent="-323280" algn="just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Wingdings" charset="2"/>
              <a:buChar char=""/>
            </a:pPr>
            <a:r>
              <a:rPr lang="es-ES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Funtzioak emaitzarik itzultzen badu, </a:t>
            </a:r>
            <a:r>
              <a:rPr lang="es-ES" sz="1600" b="1" i="1" strike="noStrike" spc="-1">
                <a:solidFill>
                  <a:srgbClr val="000000"/>
                </a:solidFill>
                <a:latin typeface="Arial"/>
                <a:ea typeface="DejaVu Sans"/>
              </a:rPr>
              <a:t>return</a:t>
            </a:r>
            <a:r>
              <a:rPr lang="es-ES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 sententziaren bidez egingo da, gehienetan sententzia hau gorputzaren azkena delarik. Funtzioak emaitzarik itzultzen ez badu (beste lengoaietan honi prozedura deitzen zaio), emaitza-mota gisa </a:t>
            </a:r>
            <a:r>
              <a:rPr lang="es-ES" sz="1600" b="1" i="1" strike="noStrike" spc="-1">
                <a:solidFill>
                  <a:srgbClr val="000000"/>
                </a:solidFill>
                <a:latin typeface="Arial"/>
                <a:ea typeface="DejaVu Sans"/>
              </a:rPr>
              <a:t>void</a:t>
            </a:r>
            <a:r>
              <a:rPr lang="es-ES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 idatziko da, zeren emaitza-motarik aipatzen ez bada zenbaki osoa itzuliko dela suposatuko bait da.</a:t>
            </a:r>
            <a:endParaRPr lang="es-ES" sz="1600" b="0" strike="noStrike" spc="-1">
              <a:latin typeface="Arial"/>
            </a:endParaRPr>
          </a:p>
          <a:p>
            <a:pPr marL="864000" lvl="1" indent="-323280" algn="just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Wingdings" charset="2"/>
              <a:buChar char=""/>
            </a:pPr>
            <a:r>
              <a:rPr lang="es-ES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Argumentuen definizioa datuen definizioa bezala egiten da. Diferentzia bakarra datu hauek beste funtzioetatik (edo programa nagusitik) bidaltzea da.</a:t>
            </a:r>
            <a:endParaRPr lang="es-ES" sz="1600" b="0" strike="noStrike" spc="-1">
              <a:latin typeface="Arial"/>
            </a:endParaRPr>
          </a:p>
          <a:p>
            <a:pPr marL="864000" lvl="1" indent="-323280" algn="just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Wingdings" charset="2"/>
              <a:buChar char=""/>
            </a:pPr>
            <a:r>
              <a:rPr lang="es-ES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Funtzioaren gorputzean azpiprogramaren kodea doa, bertako datuen definizioa zein aginduak bertan adierazten direlarik.</a:t>
            </a:r>
            <a:endParaRPr lang="es-ES" sz="16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134"/>
              </a:spcBef>
            </a:pPr>
            <a:endParaRPr lang="es-ES" sz="16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417"/>
              </a:spcBef>
            </a:pPr>
            <a:endParaRPr lang="es-ES" sz="16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CustomShape 1"/>
          <p:cNvSpPr/>
          <p:nvPr/>
        </p:nvSpPr>
        <p:spPr>
          <a:xfrm>
            <a:off x="1296000" y="732240"/>
            <a:ext cx="6980760" cy="1139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ES" sz="3200" b="1" strike="noStrike" spc="-1">
                <a:solidFill>
                  <a:srgbClr val="821A08"/>
                </a:solidFill>
                <a:latin typeface="Trebuchet MS"/>
                <a:ea typeface="DejaVu Sans"/>
              </a:rPr>
              <a:t>C programazioa: Funtzioak</a:t>
            </a:r>
            <a:endParaRPr lang="es-ES" sz="3200" b="0" strike="noStrike" spc="-1">
              <a:latin typeface="Arial"/>
            </a:endParaRPr>
          </a:p>
        </p:txBody>
      </p:sp>
      <p:sp>
        <p:nvSpPr>
          <p:cNvPr id="288" name="CustomShape 2"/>
          <p:cNvSpPr/>
          <p:nvPr/>
        </p:nvSpPr>
        <p:spPr>
          <a:xfrm>
            <a:off x="1039680" y="1710000"/>
            <a:ext cx="6396840" cy="3470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just">
              <a:lnSpc>
                <a:spcPct val="100000"/>
              </a:lnSpc>
              <a:spcBef>
                <a:spcPts val="400"/>
              </a:spcBef>
              <a:spcAft>
                <a:spcPts val="300"/>
              </a:spcAft>
            </a:pPr>
            <a:endParaRPr lang="es-ES" sz="18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00"/>
              </a:spcBef>
              <a:spcAft>
                <a:spcPts val="300"/>
              </a:spcAft>
            </a:pPr>
            <a:endParaRPr lang="es-ES" sz="18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00"/>
              </a:spcBef>
              <a:spcAft>
                <a:spcPts val="300"/>
              </a:spcAft>
            </a:pPr>
            <a:endParaRPr lang="es-ES" sz="18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00"/>
              </a:spcBef>
              <a:spcAft>
                <a:spcPts val="300"/>
              </a:spcAft>
            </a:pPr>
            <a:endParaRPr lang="es-ES" sz="1800" b="0" strike="noStrike" spc="-1">
              <a:latin typeface="Arial"/>
            </a:endParaRPr>
          </a:p>
        </p:txBody>
      </p:sp>
      <p:sp>
        <p:nvSpPr>
          <p:cNvPr id="289" name="CustomShape 3"/>
          <p:cNvSpPr/>
          <p:nvPr/>
        </p:nvSpPr>
        <p:spPr>
          <a:xfrm>
            <a:off x="457200" y="1604520"/>
            <a:ext cx="8228520" cy="3976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algn="just">
              <a:lnSpc>
                <a:spcPct val="100000"/>
              </a:lnSpc>
              <a:spcBef>
                <a:spcPts val="1417"/>
              </a:spcBef>
            </a:pPr>
            <a:endParaRPr lang="es-ES" sz="18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417"/>
              </a:spcBef>
            </a:pPr>
            <a:endParaRPr lang="es-ES" sz="1800" b="0" strike="noStrike" spc="-1">
              <a:latin typeface="Arial"/>
            </a:endParaRPr>
          </a:p>
          <a:p>
            <a:pPr marL="432000" indent="-32328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lang="es-E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Adibidez: bi zenbaki osoetan handiena itzultzen duen zenbakia.</a:t>
            </a:r>
            <a:endParaRPr lang="es-ES" sz="2000" b="0" strike="noStrike" spc="-1">
              <a:latin typeface="Arial"/>
            </a:endParaRPr>
          </a:p>
          <a:p>
            <a:pPr marL="864000" lvl="1" indent="-323280" algn="just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Wingdings" charset="2"/>
              <a:buChar char=""/>
            </a:pPr>
            <a:r>
              <a:rPr lang="es-E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funtzioaren burua honako hau izango da:</a:t>
            </a:r>
            <a:endParaRPr lang="es-ES" sz="2000" b="0" strike="noStrike" spc="-1">
              <a:latin typeface="Arial"/>
            </a:endParaRPr>
          </a:p>
          <a:p>
            <a:pPr marL="1296000" lvl="2" indent="-287280" algn="just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lang="es-E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int handien (a, b)</a:t>
            </a:r>
            <a:endParaRPr lang="es-ES" sz="20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850"/>
              </a:spcBef>
            </a:pPr>
            <a:endParaRPr lang="es-ES" sz="2000" b="0" strike="noStrike" spc="-1">
              <a:latin typeface="Arial"/>
            </a:endParaRPr>
          </a:p>
          <a:p>
            <a:pPr marL="1296000" lvl="2" indent="-287280" algn="just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lang="es-E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int a, b; /*funtzioaren parametroak */</a:t>
            </a:r>
            <a:endParaRPr lang="es-ES" sz="20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417"/>
              </a:spcBef>
            </a:pPr>
            <a:endParaRPr lang="es-ES" sz="2000" b="0" strike="noStrike" spc="-1">
              <a:latin typeface="Arial"/>
            </a:endParaRPr>
          </a:p>
          <a:p>
            <a:pPr marL="864000" lvl="1" indent="-323280" algn="just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Wingdings" charset="2"/>
              <a:buChar char=""/>
            </a:pPr>
            <a:r>
              <a:rPr lang="es-E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gorputza honako hau izango da:</a:t>
            </a:r>
            <a:endParaRPr lang="es-ES" sz="2000" b="0" strike="noStrike" spc="-1">
              <a:latin typeface="Arial"/>
            </a:endParaRPr>
          </a:p>
          <a:p>
            <a:pPr marL="432000" indent="-32328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lang="es-E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{</a:t>
            </a:r>
            <a:endParaRPr lang="es-ES" sz="20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417"/>
              </a:spcBef>
            </a:pPr>
            <a:r>
              <a:rPr lang="es-E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            int emaitza;</a:t>
            </a:r>
            <a:endParaRPr lang="es-ES" sz="20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417"/>
              </a:spcBef>
            </a:pPr>
            <a:r>
              <a:rPr lang="es-E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            if (a &gt;  b) emaitza = a;</a:t>
            </a:r>
            <a:endParaRPr lang="es-ES" sz="20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417"/>
              </a:spcBef>
            </a:pPr>
            <a:r>
              <a:rPr lang="es-E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            else emaitza = b;</a:t>
            </a:r>
            <a:endParaRPr lang="es-ES" sz="20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417"/>
              </a:spcBef>
            </a:pPr>
            <a:r>
              <a:rPr lang="es-E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            return (emaitza);</a:t>
            </a:r>
            <a:endParaRPr lang="es-ES" sz="20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417"/>
              </a:spcBef>
            </a:pPr>
            <a:r>
              <a:rPr lang="es-E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       }</a:t>
            </a:r>
            <a:endParaRPr lang="es-ES" sz="2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CustomShape 1"/>
          <p:cNvSpPr/>
          <p:nvPr/>
        </p:nvSpPr>
        <p:spPr>
          <a:xfrm>
            <a:off x="1296000" y="732240"/>
            <a:ext cx="6980760" cy="1139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ES" sz="3200" b="1" strike="noStrike" spc="-1">
                <a:solidFill>
                  <a:srgbClr val="821A08"/>
                </a:solidFill>
                <a:latin typeface="Trebuchet MS"/>
                <a:ea typeface="DejaVu Sans"/>
              </a:rPr>
              <a:t>C programazioa: Funtzioak</a:t>
            </a:r>
            <a:endParaRPr lang="es-ES" sz="3200" b="0" strike="noStrike" spc="-1">
              <a:latin typeface="Arial"/>
            </a:endParaRPr>
          </a:p>
        </p:txBody>
      </p:sp>
      <p:sp>
        <p:nvSpPr>
          <p:cNvPr id="291" name="CustomShape 2"/>
          <p:cNvSpPr/>
          <p:nvPr/>
        </p:nvSpPr>
        <p:spPr>
          <a:xfrm>
            <a:off x="1039680" y="1710000"/>
            <a:ext cx="6396840" cy="3470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just">
              <a:lnSpc>
                <a:spcPct val="100000"/>
              </a:lnSpc>
              <a:spcBef>
                <a:spcPts val="400"/>
              </a:spcBef>
              <a:spcAft>
                <a:spcPts val="300"/>
              </a:spcAft>
            </a:pPr>
            <a:endParaRPr lang="es-ES" sz="18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00"/>
              </a:spcBef>
              <a:spcAft>
                <a:spcPts val="300"/>
              </a:spcAft>
            </a:pPr>
            <a:endParaRPr lang="es-ES" sz="18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00"/>
              </a:spcBef>
              <a:spcAft>
                <a:spcPts val="300"/>
              </a:spcAft>
            </a:pPr>
            <a:endParaRPr lang="es-ES" sz="18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00"/>
              </a:spcBef>
              <a:spcAft>
                <a:spcPts val="300"/>
              </a:spcAft>
            </a:pPr>
            <a:endParaRPr lang="es-ES" sz="1800" b="0" strike="noStrike" spc="-1">
              <a:latin typeface="Arial"/>
            </a:endParaRPr>
          </a:p>
        </p:txBody>
      </p:sp>
      <p:sp>
        <p:nvSpPr>
          <p:cNvPr id="292" name="CustomShape 3"/>
          <p:cNvSpPr/>
          <p:nvPr/>
        </p:nvSpPr>
        <p:spPr>
          <a:xfrm>
            <a:off x="457200" y="1604520"/>
            <a:ext cx="8228520" cy="3976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algn="just">
              <a:lnSpc>
                <a:spcPct val="100000"/>
              </a:lnSpc>
              <a:spcBef>
                <a:spcPts val="1417"/>
              </a:spcBef>
            </a:pPr>
            <a:endParaRPr lang="es-ES" sz="1800" b="0" strike="noStrike" spc="-1">
              <a:latin typeface="Arial"/>
            </a:endParaRPr>
          </a:p>
          <a:p>
            <a:pPr marL="432000" indent="-32328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lang="es-ES" sz="2000" b="0" u="sng" strike="noStrike" spc="-1">
                <a:solidFill>
                  <a:srgbClr val="000000"/>
                </a:solidFill>
                <a:uFillTx/>
                <a:latin typeface="Arial"/>
                <a:ea typeface="DejaVu Sans"/>
              </a:rPr>
              <a:t>Funtzioaren deia</a:t>
            </a:r>
            <a:r>
              <a:rPr lang="es-E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: </a:t>
            </a:r>
            <a:endParaRPr lang="es-ES" sz="2000" b="0" strike="noStrike" spc="-1">
              <a:latin typeface="Arial"/>
            </a:endParaRPr>
          </a:p>
          <a:p>
            <a:pPr marL="864000" lvl="1" indent="-323280" algn="just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Wingdings" charset="2"/>
              <a:buChar char=""/>
            </a:pPr>
            <a:r>
              <a:rPr lang="es-ES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Funtzio bat exekutatu nahi denean dei bat egiten zaio, horrela deian aipatutako datuekin (parametroekin) funtzioaren definizioari dagokion kodea exekutatu eta emaitza itzuliko delarik.</a:t>
            </a:r>
            <a:endParaRPr lang="es-ES" sz="1600" b="0" strike="noStrike" spc="-1">
              <a:latin typeface="Arial"/>
            </a:endParaRPr>
          </a:p>
          <a:p>
            <a:pPr marL="864000" lvl="1" indent="-323280" algn="just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Wingdings" charset="2"/>
              <a:buChar char=""/>
            </a:pPr>
            <a:r>
              <a:rPr lang="es-ES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Funtzioak emaitzarik itzultzen badu, deia normalean asignazio baten eskuin aldean agertuko da. Hala ere, espresio baten erdian edo beste funtzio baten parametro gisa ere ager daiteke.</a:t>
            </a:r>
            <a:endParaRPr lang="es-ES" sz="16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134"/>
              </a:spcBef>
            </a:pPr>
            <a:endParaRPr lang="es-ES" sz="16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134"/>
              </a:spcBef>
            </a:pPr>
            <a:endParaRPr lang="es-E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 a)    ...</a:t>
            </a:r>
            <a:endParaRPr lang="es-E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    em = handien (z1, z2)</a:t>
            </a:r>
            <a:endParaRPr lang="es-E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    printf (“%d”, em);</a:t>
            </a:r>
            <a:endParaRPr lang="es-E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    ...</a:t>
            </a:r>
            <a:endParaRPr lang="es-E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es-E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    int em;</a:t>
            </a:r>
            <a:endParaRPr lang="es-E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b) printf (“%d”, handien (z1, z2);</a:t>
            </a:r>
            <a:endParaRPr lang="es-ES" sz="14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134"/>
              </a:spcBef>
            </a:pPr>
            <a:endParaRPr lang="es-ES" sz="14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417"/>
              </a:spcBef>
            </a:pPr>
            <a:endParaRPr lang="es-ES" sz="1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CustomShape 1"/>
          <p:cNvSpPr/>
          <p:nvPr/>
        </p:nvSpPr>
        <p:spPr>
          <a:xfrm>
            <a:off x="1296000" y="732240"/>
            <a:ext cx="6980760" cy="1139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ES" sz="3200" b="1" strike="noStrike" spc="-1">
                <a:solidFill>
                  <a:srgbClr val="821A08"/>
                </a:solidFill>
                <a:latin typeface="Trebuchet MS"/>
                <a:ea typeface="DejaVu Sans"/>
              </a:rPr>
              <a:t>C programazioa: Funtzioak</a:t>
            </a:r>
            <a:endParaRPr lang="es-ES" sz="3200" b="0" strike="noStrike" spc="-1">
              <a:latin typeface="Arial"/>
            </a:endParaRPr>
          </a:p>
        </p:txBody>
      </p:sp>
      <p:sp>
        <p:nvSpPr>
          <p:cNvPr id="294" name="CustomShape 2"/>
          <p:cNvSpPr/>
          <p:nvPr/>
        </p:nvSpPr>
        <p:spPr>
          <a:xfrm>
            <a:off x="1039680" y="1710000"/>
            <a:ext cx="6396840" cy="3470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just">
              <a:lnSpc>
                <a:spcPct val="100000"/>
              </a:lnSpc>
              <a:spcBef>
                <a:spcPts val="400"/>
              </a:spcBef>
              <a:spcAft>
                <a:spcPts val="300"/>
              </a:spcAft>
            </a:pPr>
            <a:endParaRPr lang="es-ES" sz="18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00"/>
              </a:spcBef>
              <a:spcAft>
                <a:spcPts val="300"/>
              </a:spcAft>
            </a:pPr>
            <a:endParaRPr lang="es-ES" sz="18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00"/>
              </a:spcBef>
              <a:spcAft>
                <a:spcPts val="300"/>
              </a:spcAft>
            </a:pPr>
            <a:endParaRPr lang="es-ES" sz="18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00"/>
              </a:spcBef>
              <a:spcAft>
                <a:spcPts val="300"/>
              </a:spcAft>
            </a:pPr>
            <a:endParaRPr lang="es-ES" sz="1800" b="0" strike="noStrike" spc="-1">
              <a:latin typeface="Arial"/>
            </a:endParaRPr>
          </a:p>
        </p:txBody>
      </p:sp>
      <p:sp>
        <p:nvSpPr>
          <p:cNvPr id="295" name="CustomShape 3"/>
          <p:cNvSpPr/>
          <p:nvPr/>
        </p:nvSpPr>
        <p:spPr>
          <a:xfrm>
            <a:off x="457200" y="1604520"/>
            <a:ext cx="8228520" cy="3976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algn="just">
              <a:lnSpc>
                <a:spcPct val="100000"/>
              </a:lnSpc>
              <a:spcBef>
                <a:spcPts val="1417"/>
              </a:spcBef>
            </a:pPr>
            <a:endParaRPr lang="es-ES" sz="1800" b="0" strike="noStrike" spc="-1">
              <a:latin typeface="Arial"/>
            </a:endParaRPr>
          </a:p>
          <a:p>
            <a:pPr marL="432000" indent="-32328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lang="es-ES" sz="2000" b="0" u="sng" strike="noStrike" spc="-1">
                <a:solidFill>
                  <a:srgbClr val="000000"/>
                </a:solidFill>
                <a:uFillTx/>
                <a:latin typeface="Arial"/>
                <a:ea typeface="DejaVu Sans"/>
              </a:rPr>
              <a:t>Funtzioaren erazagupena</a:t>
            </a:r>
            <a:r>
              <a:rPr lang="es-E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: </a:t>
            </a:r>
            <a:endParaRPr lang="es-ES" sz="2000" b="0" strike="noStrike" spc="-1">
              <a:latin typeface="Arial"/>
            </a:endParaRPr>
          </a:p>
          <a:p>
            <a:pPr marL="864000" lvl="1" indent="-323280" algn="just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Wingdings" charset="2"/>
              <a:buChar char=""/>
            </a:pPr>
            <a:r>
              <a:rPr lang="es-ES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Programa batean beste modulu batean definituta dagoen funtzio bati deitzen diogunean funtzioa erazagutu egin behar da, definizioaren faltaz konpiladoreak akatsik eman ez dezan. </a:t>
            </a:r>
            <a:endParaRPr lang="es-ES" sz="16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134"/>
              </a:spcBef>
            </a:pPr>
            <a:endParaRPr lang="es-ES" sz="1600" b="0" strike="noStrike" spc="-1">
              <a:latin typeface="Arial"/>
            </a:endParaRPr>
          </a:p>
          <a:p>
            <a:pPr marL="864000" lvl="1" indent="-323280" algn="just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Wingdings" charset="2"/>
              <a:buChar char=""/>
            </a:pPr>
            <a:r>
              <a:rPr lang="es-ES" sz="1600" b="1" i="1" strike="noStrike" spc="-1">
                <a:solidFill>
                  <a:srgbClr val="000000"/>
                </a:solidFill>
                <a:latin typeface="Arial"/>
                <a:ea typeface="DejaVu Sans"/>
              </a:rPr>
              <a:t>extern</a:t>
            </a:r>
            <a:r>
              <a:rPr lang="es-ES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 hitz gakoa kanpoan definitzen dela adierazteko, emaitza-mota, funtzioaren izena eta ( ) funtzioa dela bereizteko.</a:t>
            </a:r>
            <a:endParaRPr lang="es-ES" sz="1600" b="0" strike="noStrike" spc="-1">
              <a:latin typeface="Arial"/>
            </a:endParaRPr>
          </a:p>
          <a:p>
            <a:pPr marL="1296000" lvl="2" indent="-287280" algn="just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lang="es-ES" sz="1600" b="0" i="1" strike="noStrike" spc="-1">
                <a:solidFill>
                  <a:srgbClr val="000000"/>
                </a:solidFill>
                <a:latin typeface="Arial"/>
                <a:ea typeface="DejaVu Sans"/>
              </a:rPr>
              <a:t>extern int handien ( );</a:t>
            </a:r>
            <a:endParaRPr lang="es-ES" sz="16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850"/>
              </a:spcBef>
            </a:pPr>
            <a:endParaRPr lang="es-ES" sz="1600" b="0" strike="noStrike" spc="-1">
              <a:latin typeface="Arial"/>
            </a:endParaRPr>
          </a:p>
          <a:p>
            <a:pPr marL="1296000" lvl="2" indent="-287280" algn="just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lang="es-ES" sz="1600" b="0" i="1" strike="noStrike" spc="-1">
                <a:solidFill>
                  <a:srgbClr val="000000"/>
                </a:solidFill>
                <a:latin typeface="Arial"/>
                <a:ea typeface="DejaVu Sans"/>
              </a:rPr>
              <a:t>Funtzioa eta deia modulu berean daudenean ez da funtzioaren erazagupenik behar</a:t>
            </a:r>
            <a:endParaRPr lang="es-ES" sz="16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134"/>
              </a:spcBef>
            </a:pPr>
            <a:endParaRPr lang="es-ES" sz="16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134"/>
              </a:spcBef>
            </a:pPr>
            <a:endParaRPr lang="es-E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6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134"/>
              </a:spcBef>
            </a:pPr>
            <a:endParaRPr lang="es-ES" sz="16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417"/>
              </a:spcBef>
            </a:pPr>
            <a:endParaRPr lang="es-ES" sz="16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1475640" y="404640"/>
            <a:ext cx="6980760" cy="1139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ES" sz="3200" b="1" strike="noStrike" spc="-1">
                <a:solidFill>
                  <a:srgbClr val="821A08"/>
                </a:solidFill>
                <a:latin typeface="Trebuchet MS"/>
                <a:ea typeface="DejaVu Sans"/>
              </a:rPr>
              <a:t>C programazioa:</a:t>
            </a:r>
            <a:br/>
            <a:r>
              <a:rPr lang="es-ES" sz="3200" b="1" strike="noStrike" spc="-1">
                <a:solidFill>
                  <a:srgbClr val="821A08"/>
                </a:solidFill>
                <a:latin typeface="Trebuchet MS"/>
                <a:ea typeface="DejaVu Sans"/>
              </a:rPr>
              <a:t> hitz gakoak eta identifikatzaileak</a:t>
            </a:r>
            <a:endParaRPr lang="es-ES" sz="3200" b="0" strike="noStrike" spc="-1">
              <a:latin typeface="Arial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1115640" y="2205000"/>
            <a:ext cx="6396840" cy="3470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28600" indent="-178920" algn="just">
              <a:lnSpc>
                <a:spcPct val="100000"/>
              </a:lnSpc>
              <a:spcBef>
                <a:spcPts val="439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/>
              <a:buChar char="*"/>
            </a:pPr>
            <a:r>
              <a:rPr lang="es-ES" sz="2200" b="1" strike="noStrike" spc="-1">
                <a:solidFill>
                  <a:srgbClr val="404040"/>
                </a:solidFill>
                <a:latin typeface="Trebuchet MS"/>
                <a:ea typeface="DejaVu Sans"/>
              </a:rPr>
              <a:t>Identifikatzaileak:</a:t>
            </a:r>
            <a:endParaRPr lang="es-ES" sz="2200" b="0" strike="noStrike" spc="-1">
              <a:latin typeface="Arial"/>
            </a:endParaRPr>
          </a:p>
          <a:p>
            <a:pPr marL="548640" lvl="1" indent="-178920" algn="just">
              <a:lnSpc>
                <a:spcPct val="100000"/>
              </a:lnSpc>
              <a:spcBef>
                <a:spcPts val="4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/>
              <a:buChar char="*"/>
            </a:pPr>
            <a:r>
              <a:rPr lang="es-ES" sz="2000" b="0" strike="noStrike" spc="-1">
                <a:solidFill>
                  <a:srgbClr val="404040"/>
                </a:solidFill>
                <a:latin typeface="Trebuchet MS"/>
                <a:ea typeface="DejaVu Sans"/>
              </a:rPr>
              <a:t>C programazioan, identifikatzaileak, C entitateei izen bakarra emateko sortzen dira eta horrela programa exekutatzerakoan entitateak identifikatzeko. </a:t>
            </a:r>
            <a:endParaRPr lang="es-E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2000" b="0" strike="noStrike" spc="-1">
              <a:latin typeface="Arial"/>
            </a:endParaRPr>
          </a:p>
          <a:p>
            <a:pPr marL="548640" lvl="1" indent="-178920" algn="just">
              <a:lnSpc>
                <a:spcPct val="100000"/>
              </a:lnSpc>
              <a:spcBef>
                <a:spcPts val="4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/>
              <a:buChar char="*"/>
            </a:pPr>
            <a:r>
              <a:rPr lang="es-ES" sz="2000" b="0" strike="noStrike" spc="-1">
                <a:solidFill>
                  <a:srgbClr val="404040"/>
                </a:solidFill>
                <a:latin typeface="Trebuchet MS"/>
                <a:ea typeface="DejaVu Sans"/>
              </a:rPr>
              <a:t>Adibidez:</a:t>
            </a:r>
            <a:endParaRPr lang="es-ES" sz="2000" b="0" strike="noStrike" spc="-1">
              <a:latin typeface="Arial"/>
            </a:endParaRPr>
          </a:p>
          <a:p>
            <a:pPr marL="822960" lvl="2" indent="-178920" algn="just">
              <a:lnSpc>
                <a:spcPct val="100000"/>
              </a:lnSpc>
              <a:spcBef>
                <a:spcPts val="36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Wingdings" charset="2"/>
              <a:buChar char=""/>
            </a:pPr>
            <a:r>
              <a:rPr lang="es-ES" sz="1800" b="0" strike="noStrike" spc="-1">
                <a:solidFill>
                  <a:srgbClr val="404040"/>
                </a:solidFill>
                <a:latin typeface="Trebuchet MS"/>
                <a:ea typeface="DejaVu Sans"/>
              </a:rPr>
              <a:t>int </a:t>
            </a:r>
            <a:r>
              <a:rPr lang="es-ES" sz="1800" b="1" i="1" strike="noStrike" spc="-1">
                <a:solidFill>
                  <a:srgbClr val="404040"/>
                </a:solidFill>
                <a:latin typeface="Trebuchet MS"/>
                <a:ea typeface="DejaVu Sans"/>
              </a:rPr>
              <a:t>dirua</a:t>
            </a:r>
            <a:r>
              <a:rPr lang="es-ES" sz="1800" b="0" strike="noStrike" spc="-1">
                <a:solidFill>
                  <a:srgbClr val="404040"/>
                </a:solidFill>
                <a:latin typeface="Trebuchet MS"/>
                <a:ea typeface="DejaVu Sans"/>
              </a:rPr>
              <a:t>; // dirua zenbaki oso motako aldagai bat adierazten duen identifikatzailea da.</a:t>
            </a:r>
            <a:endParaRPr lang="es-ES" sz="1800" b="0" strike="noStrike" spc="-1">
              <a:latin typeface="Arial"/>
            </a:endParaRPr>
          </a:p>
          <a:p>
            <a:pPr marL="822960" lvl="2" indent="-178920" algn="just">
              <a:lnSpc>
                <a:spcPct val="100000"/>
              </a:lnSpc>
              <a:spcBef>
                <a:spcPts val="36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Wingdings" charset="2"/>
              <a:buChar char=""/>
            </a:pPr>
            <a:r>
              <a:rPr lang="es-ES" sz="1800" b="0" strike="noStrike" spc="-1">
                <a:solidFill>
                  <a:srgbClr val="404040"/>
                </a:solidFill>
                <a:latin typeface="Trebuchet MS"/>
                <a:ea typeface="DejaVu Sans"/>
              </a:rPr>
              <a:t>int </a:t>
            </a:r>
            <a:r>
              <a:rPr lang="es-ES" sz="1800" b="1" i="1" strike="noStrike" spc="-1">
                <a:solidFill>
                  <a:srgbClr val="404040"/>
                </a:solidFill>
                <a:latin typeface="Trebuchet MS"/>
                <a:ea typeface="DejaVu Sans"/>
              </a:rPr>
              <a:t>mango_zuhaitza</a:t>
            </a:r>
            <a:r>
              <a:rPr lang="es-ES" sz="1800" b="0" strike="noStrike" spc="-1">
                <a:solidFill>
                  <a:srgbClr val="404040"/>
                </a:solidFill>
                <a:latin typeface="Trebuchet MS"/>
                <a:ea typeface="DejaVu Sans"/>
              </a:rPr>
              <a:t>; // mango_ zuhaitza beste identifikatzaile bat da, mota osoko beste aldagai bat adierazten duena</a:t>
            </a:r>
            <a:endParaRPr lang="es-E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1475640" y="404640"/>
            <a:ext cx="6980760" cy="1139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ES" sz="3200" b="1" strike="noStrike" spc="-1">
                <a:solidFill>
                  <a:srgbClr val="821A08"/>
                </a:solidFill>
                <a:latin typeface="Trebuchet MS"/>
                <a:ea typeface="DejaVu Sans"/>
              </a:rPr>
              <a:t>C programazioa:</a:t>
            </a:r>
            <a:br/>
            <a:r>
              <a:rPr lang="es-ES" sz="3200" b="1" strike="noStrike" spc="-1">
                <a:solidFill>
                  <a:srgbClr val="821A08"/>
                </a:solidFill>
                <a:latin typeface="Trebuchet MS"/>
                <a:ea typeface="DejaVu Sans"/>
              </a:rPr>
              <a:t> hitz gakoak eta identifikatzaileak</a:t>
            </a:r>
            <a:endParaRPr lang="es-ES" sz="3200" b="0" strike="noStrike" spc="-1">
              <a:latin typeface="Arial"/>
            </a:endParaRPr>
          </a:p>
        </p:txBody>
      </p:sp>
      <p:sp>
        <p:nvSpPr>
          <p:cNvPr id="145" name="CustomShape 2"/>
          <p:cNvSpPr/>
          <p:nvPr/>
        </p:nvSpPr>
        <p:spPr>
          <a:xfrm>
            <a:off x="1115640" y="2205000"/>
            <a:ext cx="6396840" cy="3470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28600" indent="-178920" algn="just">
              <a:lnSpc>
                <a:spcPct val="100000"/>
              </a:lnSpc>
              <a:spcBef>
                <a:spcPts val="439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/>
              <a:buChar char="*"/>
            </a:pPr>
            <a:r>
              <a:rPr lang="es-ES" sz="2200" b="1" strike="noStrike" spc="-1">
                <a:solidFill>
                  <a:srgbClr val="404040"/>
                </a:solidFill>
                <a:latin typeface="Trebuchet MS"/>
                <a:ea typeface="DejaVu Sans"/>
              </a:rPr>
              <a:t>Identifikatzaileak idazteko arauak:</a:t>
            </a:r>
            <a:endParaRPr lang="es-ES" sz="2200" b="0" strike="noStrike" spc="-1">
              <a:latin typeface="Arial"/>
            </a:endParaRPr>
          </a:p>
          <a:p>
            <a:pPr marL="45720" algn="just">
              <a:lnSpc>
                <a:spcPct val="100000"/>
              </a:lnSpc>
              <a:spcBef>
                <a:spcPts val="439"/>
              </a:spcBef>
              <a:spcAft>
                <a:spcPts val="300"/>
              </a:spcAft>
            </a:pPr>
            <a:endParaRPr lang="es-ES" sz="2200" b="0" strike="noStrike" spc="-1">
              <a:latin typeface="Arial"/>
            </a:endParaRPr>
          </a:p>
          <a:p>
            <a:pPr marL="548640" lvl="1" indent="-178920" algn="just">
              <a:lnSpc>
                <a:spcPct val="100000"/>
              </a:lnSpc>
              <a:spcBef>
                <a:spcPts val="4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/>
              <a:buChar char="*"/>
            </a:pPr>
            <a:r>
              <a:rPr lang="es-ES" sz="2000" b="0" strike="noStrike" spc="-1">
                <a:solidFill>
                  <a:srgbClr val="404040"/>
                </a:solidFill>
                <a:latin typeface="Trebuchet MS"/>
                <a:ea typeface="DejaVu Sans"/>
              </a:rPr>
              <a:t>Identifikatzaile bat letra (maiuskulaz nahiz minuskulaz), digituz eta '_' azpimarraz soilik osa daiteke.</a:t>
            </a:r>
            <a:endParaRPr lang="es-ES" sz="2000" b="0" strike="noStrike" spc="-1">
              <a:latin typeface="Arial"/>
            </a:endParaRPr>
          </a:p>
          <a:p>
            <a:pPr marL="365760" algn="just">
              <a:lnSpc>
                <a:spcPct val="100000"/>
              </a:lnSpc>
              <a:spcBef>
                <a:spcPts val="400"/>
              </a:spcBef>
              <a:spcAft>
                <a:spcPts val="300"/>
              </a:spcAft>
            </a:pPr>
            <a:endParaRPr lang="es-ES" sz="2000" b="0" strike="noStrike" spc="-1">
              <a:latin typeface="Arial"/>
            </a:endParaRPr>
          </a:p>
          <a:p>
            <a:pPr marL="548640" lvl="1" indent="-178920" algn="just">
              <a:lnSpc>
                <a:spcPct val="100000"/>
              </a:lnSpc>
              <a:spcBef>
                <a:spcPts val="4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/>
              <a:buChar char="*"/>
            </a:pPr>
            <a:r>
              <a:rPr lang="es-ES" sz="2000" b="0" strike="noStrike" spc="-1">
                <a:solidFill>
                  <a:srgbClr val="404040"/>
                </a:solidFill>
                <a:latin typeface="Trebuchet MS"/>
                <a:ea typeface="DejaVu Sans"/>
              </a:rPr>
              <a:t>Identifikatzaile baten luzerarako ez dago araurik. </a:t>
            </a:r>
            <a:endParaRPr lang="es-E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2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1475640" y="404640"/>
            <a:ext cx="6980760" cy="1139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ES" sz="3200" b="1" strike="noStrike" spc="-1">
                <a:solidFill>
                  <a:srgbClr val="821A08"/>
                </a:solidFill>
                <a:latin typeface="Trebuchet MS"/>
                <a:ea typeface="DejaVu Sans"/>
              </a:rPr>
              <a:t>C programazioa:</a:t>
            </a:r>
            <a:br/>
            <a:r>
              <a:rPr lang="es-ES" sz="3200" b="1" strike="noStrike" spc="-1">
                <a:solidFill>
                  <a:srgbClr val="821A08"/>
                </a:solidFill>
                <a:latin typeface="Trebuchet MS"/>
                <a:ea typeface="DejaVu Sans"/>
              </a:rPr>
              <a:t> aldagaiak</a:t>
            </a:r>
            <a:endParaRPr lang="es-ES" sz="3200" b="0" strike="noStrike" spc="-1">
              <a:latin typeface="Arial"/>
            </a:endParaRPr>
          </a:p>
        </p:txBody>
      </p:sp>
      <p:sp>
        <p:nvSpPr>
          <p:cNvPr id="147" name="CustomShape 2"/>
          <p:cNvSpPr/>
          <p:nvPr/>
        </p:nvSpPr>
        <p:spPr>
          <a:xfrm>
            <a:off x="1115640" y="2205000"/>
            <a:ext cx="6396840" cy="3470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28600" indent="-178920" algn="just">
              <a:lnSpc>
                <a:spcPct val="100000"/>
              </a:lnSpc>
              <a:spcBef>
                <a:spcPts val="439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/>
              <a:buChar char="*"/>
            </a:pPr>
            <a:r>
              <a:rPr lang="es-ES" sz="2200" b="0" strike="noStrike" spc="-1">
                <a:solidFill>
                  <a:srgbClr val="404040"/>
                </a:solidFill>
                <a:latin typeface="Trebuchet MS"/>
                <a:ea typeface="DejaVu Sans"/>
              </a:rPr>
              <a:t>Datu espezifikoak gordetzeko memoria guneak aldagaiekin izendatzen dira. </a:t>
            </a:r>
            <a:endParaRPr lang="es-ES" sz="2200" b="0" strike="noStrike" spc="-1">
              <a:latin typeface="Arial"/>
            </a:endParaRPr>
          </a:p>
          <a:p>
            <a:pPr marL="45720" algn="just">
              <a:lnSpc>
                <a:spcPct val="100000"/>
              </a:lnSpc>
              <a:spcBef>
                <a:spcPts val="439"/>
              </a:spcBef>
              <a:spcAft>
                <a:spcPts val="300"/>
              </a:spcAft>
            </a:pPr>
            <a:endParaRPr lang="es-ES" sz="2200" b="0" strike="noStrike" spc="-1">
              <a:latin typeface="Arial"/>
            </a:endParaRPr>
          </a:p>
          <a:p>
            <a:pPr marL="228600" indent="-178920" algn="just">
              <a:lnSpc>
                <a:spcPct val="100000"/>
              </a:lnSpc>
              <a:spcBef>
                <a:spcPts val="439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/>
              <a:buChar char="*"/>
            </a:pPr>
            <a:r>
              <a:rPr lang="es-ES" sz="2200" b="0" strike="noStrike" spc="-1">
                <a:solidFill>
                  <a:srgbClr val="404040"/>
                </a:solidFill>
                <a:latin typeface="Trebuchet MS"/>
                <a:ea typeface="DejaVu Sans"/>
              </a:rPr>
              <a:t>Datu egiturak dira eta, horregatik, gorde ahal dituzten datu motaren arabera sailkatzen dira.</a:t>
            </a:r>
            <a:endParaRPr lang="es-ES" sz="22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39"/>
              </a:spcBef>
              <a:spcAft>
                <a:spcPts val="300"/>
              </a:spcAft>
            </a:pPr>
            <a:endParaRPr lang="es-ES" sz="2200" b="0" strike="noStrike" spc="-1">
              <a:latin typeface="Arial"/>
            </a:endParaRPr>
          </a:p>
          <a:p>
            <a:pPr marL="45720" algn="just">
              <a:lnSpc>
                <a:spcPct val="100000"/>
              </a:lnSpc>
              <a:spcBef>
                <a:spcPts val="439"/>
              </a:spcBef>
              <a:spcAft>
                <a:spcPts val="300"/>
              </a:spcAft>
            </a:pPr>
            <a:r>
              <a:rPr lang="es-ES" sz="2200" b="0" strike="noStrike" spc="-1">
                <a:solidFill>
                  <a:srgbClr val="404040"/>
                </a:solidFill>
                <a:latin typeface="Trebuchet MS"/>
                <a:ea typeface="DejaVu Sans"/>
              </a:rPr>
              <a:t> </a:t>
            </a:r>
            <a:endParaRPr lang="es-ES" sz="2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1475640" y="404640"/>
            <a:ext cx="6980760" cy="1139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ES" sz="3200" b="1" strike="noStrike" spc="-1">
                <a:solidFill>
                  <a:srgbClr val="821A08"/>
                </a:solidFill>
                <a:latin typeface="Trebuchet MS"/>
                <a:ea typeface="DejaVu Sans"/>
              </a:rPr>
              <a:t>C programazioa:</a:t>
            </a:r>
            <a:br/>
            <a:r>
              <a:rPr lang="es-ES" sz="3200" b="1" strike="noStrike" spc="-1">
                <a:solidFill>
                  <a:srgbClr val="821A08"/>
                </a:solidFill>
                <a:latin typeface="Trebuchet MS"/>
                <a:ea typeface="DejaVu Sans"/>
              </a:rPr>
              <a:t> aldagaiak</a:t>
            </a:r>
            <a:endParaRPr lang="es-ES" sz="3200" b="0" strike="noStrike" spc="-1">
              <a:latin typeface="Arial"/>
            </a:endParaRPr>
          </a:p>
        </p:txBody>
      </p:sp>
      <p:sp>
        <p:nvSpPr>
          <p:cNvPr id="149" name="CustomShape 2"/>
          <p:cNvSpPr/>
          <p:nvPr/>
        </p:nvSpPr>
        <p:spPr>
          <a:xfrm>
            <a:off x="1115640" y="2205000"/>
            <a:ext cx="6396840" cy="3470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45720" algn="just">
              <a:lnSpc>
                <a:spcPct val="100000"/>
              </a:lnSpc>
              <a:spcBef>
                <a:spcPts val="439"/>
              </a:spcBef>
              <a:spcAft>
                <a:spcPts val="300"/>
              </a:spcAft>
            </a:pPr>
            <a:endParaRPr lang="es-ES" sz="1800" b="0" strike="noStrike" spc="-1">
              <a:latin typeface="Arial"/>
            </a:endParaRPr>
          </a:p>
          <a:p>
            <a:pPr marL="228600" indent="-178920" algn="just">
              <a:lnSpc>
                <a:spcPct val="100000"/>
              </a:lnSpc>
              <a:spcBef>
                <a:spcPts val="439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/>
              <a:buChar char="*"/>
            </a:pPr>
            <a:r>
              <a:rPr lang="es-ES" sz="2200" b="0" strike="noStrike" spc="-1">
                <a:solidFill>
                  <a:srgbClr val="404040"/>
                </a:solidFill>
                <a:latin typeface="Trebuchet MS"/>
                <a:ea typeface="DejaVu Sans"/>
              </a:rPr>
              <a:t>Aldagaiei dagozkien ezaugarri garrantzitsuenak </a:t>
            </a:r>
            <a:r>
              <a:rPr lang="es-ES" sz="2200" b="1" strike="noStrike" spc="-1">
                <a:solidFill>
                  <a:srgbClr val="404040"/>
                </a:solidFill>
                <a:latin typeface="Trebuchet MS"/>
                <a:ea typeface="DejaVu Sans"/>
              </a:rPr>
              <a:t>iraupena</a:t>
            </a:r>
            <a:r>
              <a:rPr lang="es-ES" sz="2200" b="0" strike="noStrike" spc="-1">
                <a:solidFill>
                  <a:srgbClr val="404040"/>
                </a:solidFill>
                <a:latin typeface="Trebuchet MS"/>
                <a:ea typeface="DejaVu Sans"/>
              </a:rPr>
              <a:t> eta </a:t>
            </a:r>
            <a:r>
              <a:rPr lang="es-ES" sz="2200" b="1" strike="noStrike" spc="-1">
                <a:solidFill>
                  <a:srgbClr val="404040"/>
                </a:solidFill>
                <a:latin typeface="Trebuchet MS"/>
                <a:ea typeface="DejaVu Sans"/>
              </a:rPr>
              <a:t>esparrua</a:t>
            </a:r>
            <a:r>
              <a:rPr lang="es-ES" sz="2200" b="0" strike="noStrike" spc="-1">
                <a:solidFill>
                  <a:srgbClr val="404040"/>
                </a:solidFill>
                <a:latin typeface="Trebuchet MS"/>
                <a:ea typeface="DejaVu Sans"/>
              </a:rPr>
              <a:t> (scope) dira:</a:t>
            </a:r>
            <a:endParaRPr lang="es-ES" sz="22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39"/>
              </a:spcBef>
              <a:spcAft>
                <a:spcPts val="300"/>
              </a:spcAft>
            </a:pPr>
            <a:endParaRPr lang="es-ES" sz="2200" b="0" strike="noStrike" spc="-1">
              <a:latin typeface="Arial"/>
            </a:endParaRPr>
          </a:p>
          <a:p>
            <a:pPr marL="228600" indent="-178920" algn="just">
              <a:lnSpc>
                <a:spcPct val="100000"/>
              </a:lnSpc>
              <a:spcBef>
                <a:spcPts val="439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/>
              <a:buChar char="*"/>
            </a:pPr>
            <a:r>
              <a:rPr lang="es-ES" sz="2200" b="0" strike="noStrike" spc="-1">
                <a:solidFill>
                  <a:srgbClr val="404040"/>
                </a:solidFill>
                <a:latin typeface="Trebuchet MS"/>
                <a:ea typeface="DejaVu Sans"/>
              </a:rPr>
              <a:t>Iraupena:</a:t>
            </a:r>
            <a:endParaRPr lang="es-ES" sz="2200" b="0" strike="noStrike" spc="-1">
              <a:latin typeface="Arial"/>
            </a:endParaRPr>
          </a:p>
          <a:p>
            <a:pPr marL="548640" lvl="1" indent="-178920" algn="just">
              <a:lnSpc>
                <a:spcPct val="100000"/>
              </a:lnSpc>
              <a:spcBef>
                <a:spcPts val="4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/>
              <a:buChar char="*"/>
            </a:pPr>
            <a:r>
              <a:rPr lang="es-ES" sz="2000" b="0" strike="noStrike" spc="-1">
                <a:solidFill>
                  <a:srgbClr val="404040"/>
                </a:solidFill>
                <a:latin typeface="Trebuchet MS"/>
                <a:ea typeface="DejaVu Sans"/>
              </a:rPr>
              <a:t>Aldagai </a:t>
            </a:r>
            <a:r>
              <a:rPr lang="es-ES" sz="2000" b="1" i="1" u="sng" strike="noStrike" spc="-1">
                <a:solidFill>
                  <a:srgbClr val="404040"/>
                </a:solidFill>
                <a:uFillTx/>
                <a:latin typeface="Trebuchet MS"/>
                <a:ea typeface="DejaVu Sans"/>
              </a:rPr>
              <a:t>finko</a:t>
            </a:r>
            <a:r>
              <a:rPr lang="es-ES" sz="2000" b="0" strike="noStrike" spc="-1">
                <a:solidFill>
                  <a:srgbClr val="404040"/>
                </a:solidFill>
                <a:latin typeface="Trebuchet MS"/>
                <a:ea typeface="DejaVu Sans"/>
              </a:rPr>
              <a:t> bat programaren hasieran sortzen da eta programaren exekuzioa amaitu arte bizirik irauten du bere memori zatia etengabe hartzen duelarik. </a:t>
            </a:r>
            <a:endParaRPr lang="es-ES" sz="2000" b="0" strike="noStrike" spc="-1">
              <a:latin typeface="Arial"/>
            </a:endParaRPr>
          </a:p>
          <a:p>
            <a:pPr marL="548640" lvl="1" indent="-178920" algn="just">
              <a:lnSpc>
                <a:spcPct val="100000"/>
              </a:lnSpc>
              <a:spcBef>
                <a:spcPts val="4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/>
              <a:buChar char="*"/>
            </a:pPr>
            <a:r>
              <a:rPr lang="es-ES" sz="2000" b="0" strike="noStrike" spc="-1">
                <a:solidFill>
                  <a:srgbClr val="404040"/>
                </a:solidFill>
                <a:latin typeface="Trebuchet MS"/>
                <a:ea typeface="DejaVu Sans"/>
              </a:rPr>
              <a:t>Aldagai </a:t>
            </a:r>
            <a:r>
              <a:rPr lang="es-ES" sz="2000" b="1" i="1" u="sng" strike="noStrike" spc="-1">
                <a:solidFill>
                  <a:srgbClr val="404040"/>
                </a:solidFill>
                <a:uFillTx/>
                <a:latin typeface="Trebuchet MS"/>
                <a:ea typeface="DejaVu Sans"/>
              </a:rPr>
              <a:t>automatiko</a:t>
            </a:r>
            <a:r>
              <a:rPr lang="es-ES" sz="2000" b="0" strike="noStrike" spc="-1">
                <a:solidFill>
                  <a:srgbClr val="404040"/>
                </a:solidFill>
                <a:latin typeface="Trebuchet MS"/>
                <a:ea typeface="DejaVu Sans"/>
              </a:rPr>
              <a:t> bat aldiz, programaren funtzio edo bloke zehatz bati lotuta dago. Beraz, funtzio edo bloke hori exekutatzen hasten denean baino ez da sortuko, eta blokearen exekuzioa bukatzean desagertuko da.  </a:t>
            </a:r>
            <a:endParaRPr lang="es-ES" sz="2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1475640" y="404640"/>
            <a:ext cx="6980760" cy="1139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ES" sz="3200" b="1" strike="noStrike" spc="-1">
                <a:solidFill>
                  <a:srgbClr val="821A08"/>
                </a:solidFill>
                <a:latin typeface="Trebuchet MS"/>
                <a:ea typeface="DejaVu Sans"/>
              </a:rPr>
              <a:t>C programazioa:</a:t>
            </a:r>
            <a:br/>
            <a:r>
              <a:rPr lang="es-ES" sz="3200" b="1" strike="noStrike" spc="-1">
                <a:solidFill>
                  <a:srgbClr val="821A08"/>
                </a:solidFill>
                <a:latin typeface="Trebuchet MS"/>
                <a:ea typeface="DejaVu Sans"/>
              </a:rPr>
              <a:t> aldagaiak</a:t>
            </a:r>
            <a:endParaRPr lang="es-ES" sz="3200" b="0" strike="noStrike" spc="-1">
              <a:latin typeface="Arial"/>
            </a:endParaRPr>
          </a:p>
        </p:txBody>
      </p:sp>
      <p:sp>
        <p:nvSpPr>
          <p:cNvPr id="151" name="CustomShape 2"/>
          <p:cNvSpPr/>
          <p:nvPr/>
        </p:nvSpPr>
        <p:spPr>
          <a:xfrm>
            <a:off x="1115640" y="2205000"/>
            <a:ext cx="6396840" cy="3470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45720" algn="just">
              <a:lnSpc>
                <a:spcPct val="100000"/>
              </a:lnSpc>
              <a:spcBef>
                <a:spcPts val="439"/>
              </a:spcBef>
              <a:spcAft>
                <a:spcPts val="300"/>
              </a:spcAft>
            </a:pPr>
            <a:endParaRPr lang="es-ES" sz="1800" b="0" strike="noStrike" spc="-1">
              <a:latin typeface="Arial"/>
            </a:endParaRPr>
          </a:p>
          <a:p>
            <a:pPr marL="228600" indent="-178920" algn="just">
              <a:lnSpc>
                <a:spcPct val="100000"/>
              </a:lnSpc>
              <a:spcBef>
                <a:spcPts val="439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/>
              <a:buChar char="*"/>
            </a:pPr>
            <a:r>
              <a:rPr lang="es-ES" sz="2200" b="0" strike="noStrike" spc="-1">
                <a:solidFill>
                  <a:srgbClr val="404040"/>
                </a:solidFill>
                <a:latin typeface="Trebuchet MS"/>
                <a:ea typeface="DejaVu Sans"/>
              </a:rPr>
              <a:t>Aldagaiei dagozkien ezaugarri garrantzitsuenak </a:t>
            </a:r>
            <a:r>
              <a:rPr lang="es-ES" sz="2200" b="1" strike="noStrike" spc="-1">
                <a:solidFill>
                  <a:srgbClr val="404040"/>
                </a:solidFill>
                <a:latin typeface="Trebuchet MS"/>
                <a:ea typeface="DejaVu Sans"/>
              </a:rPr>
              <a:t>iraupena</a:t>
            </a:r>
            <a:r>
              <a:rPr lang="es-ES" sz="2200" b="0" strike="noStrike" spc="-1">
                <a:solidFill>
                  <a:srgbClr val="404040"/>
                </a:solidFill>
                <a:latin typeface="Trebuchet MS"/>
                <a:ea typeface="DejaVu Sans"/>
              </a:rPr>
              <a:t> eta </a:t>
            </a:r>
            <a:r>
              <a:rPr lang="es-ES" sz="2200" b="1" strike="noStrike" spc="-1">
                <a:solidFill>
                  <a:srgbClr val="404040"/>
                </a:solidFill>
                <a:latin typeface="Trebuchet MS"/>
                <a:ea typeface="DejaVu Sans"/>
              </a:rPr>
              <a:t>esparrua</a:t>
            </a:r>
            <a:r>
              <a:rPr lang="es-ES" sz="2200" b="0" strike="noStrike" spc="-1">
                <a:solidFill>
                  <a:srgbClr val="404040"/>
                </a:solidFill>
                <a:latin typeface="Trebuchet MS"/>
                <a:ea typeface="DejaVu Sans"/>
              </a:rPr>
              <a:t> (scope) dira:</a:t>
            </a:r>
            <a:endParaRPr lang="es-ES" sz="22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39"/>
              </a:spcBef>
              <a:spcAft>
                <a:spcPts val="300"/>
              </a:spcAft>
            </a:pPr>
            <a:endParaRPr lang="es-ES" sz="2200" b="0" strike="noStrike" spc="-1">
              <a:latin typeface="Arial"/>
            </a:endParaRPr>
          </a:p>
          <a:p>
            <a:pPr marL="228600" indent="-178920" algn="just">
              <a:lnSpc>
                <a:spcPct val="100000"/>
              </a:lnSpc>
              <a:spcBef>
                <a:spcPts val="439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/>
              <a:buChar char="*"/>
            </a:pPr>
            <a:r>
              <a:rPr lang="es-ES" sz="2200" b="0" strike="noStrike" spc="-1">
                <a:solidFill>
                  <a:srgbClr val="404040"/>
                </a:solidFill>
                <a:latin typeface="Trebuchet MS"/>
                <a:ea typeface="DejaVu Sans"/>
              </a:rPr>
              <a:t>Esparrua:</a:t>
            </a:r>
            <a:endParaRPr lang="es-ES" sz="2200" b="0" strike="noStrike" spc="-1">
              <a:latin typeface="Arial"/>
            </a:endParaRPr>
          </a:p>
          <a:p>
            <a:pPr marL="548640" lvl="1" indent="-178920">
              <a:lnSpc>
                <a:spcPct val="100000"/>
              </a:lnSpc>
              <a:spcBef>
                <a:spcPts val="4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/>
              <a:buChar char="*"/>
            </a:pPr>
            <a:r>
              <a:rPr lang="es-ES" sz="2000" b="0" strike="noStrike" spc="-1">
                <a:solidFill>
                  <a:srgbClr val="404040"/>
                </a:solidFill>
                <a:latin typeface="Trebuchet MS"/>
                <a:ea typeface="DejaVu Sans"/>
              </a:rPr>
              <a:t>Esparrua edo scope-a iturburu-programari dagokion kontzeptua da eta aldagai baten izenaren ezagutza-eremua adierazten du. C lengoaian ondoko lau ezagutza-eremu edo esparru-mota bereizten dira:</a:t>
            </a:r>
            <a:endParaRPr lang="es-ES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  <a:spcAft>
                <a:spcPts val="300"/>
              </a:spcAft>
            </a:pPr>
            <a:endParaRPr lang="es-ES" sz="2000" b="0" strike="noStrike" spc="-1">
              <a:latin typeface="Arial"/>
            </a:endParaRPr>
          </a:p>
          <a:p>
            <a:pPr marL="822960" lvl="2" indent="-178920">
              <a:lnSpc>
                <a:spcPct val="100000"/>
              </a:lnSpc>
              <a:spcBef>
                <a:spcPts val="36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/>
              <a:buChar char="*"/>
            </a:pPr>
            <a:r>
              <a:rPr lang="es-ES" sz="1800" b="0" strike="noStrike" spc="-1">
                <a:solidFill>
                  <a:srgbClr val="404040"/>
                </a:solidFill>
                <a:latin typeface="Trebuchet MS"/>
                <a:ea typeface="DejaVu Sans"/>
              </a:rPr>
              <a:t>programarena </a:t>
            </a:r>
            <a:endParaRPr lang="es-ES" sz="1800" b="0" strike="noStrike" spc="-1">
              <a:latin typeface="Arial"/>
            </a:endParaRPr>
          </a:p>
          <a:p>
            <a:pPr marL="822960" lvl="2" indent="-178920">
              <a:lnSpc>
                <a:spcPct val="100000"/>
              </a:lnSpc>
              <a:spcBef>
                <a:spcPts val="36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/>
              <a:buChar char="*"/>
            </a:pPr>
            <a:r>
              <a:rPr lang="es-ES" sz="1800" b="0" strike="noStrike" spc="-1">
                <a:solidFill>
                  <a:srgbClr val="404040"/>
                </a:solidFill>
                <a:latin typeface="Trebuchet MS"/>
                <a:ea typeface="DejaVu Sans"/>
              </a:rPr>
              <a:t>fitxategiarena </a:t>
            </a:r>
            <a:endParaRPr lang="es-ES" sz="1800" b="0" strike="noStrike" spc="-1">
              <a:latin typeface="Arial"/>
            </a:endParaRPr>
          </a:p>
          <a:p>
            <a:pPr marL="822960" lvl="2" indent="-178920">
              <a:lnSpc>
                <a:spcPct val="100000"/>
              </a:lnSpc>
              <a:spcBef>
                <a:spcPts val="36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/>
              <a:buChar char="*"/>
            </a:pPr>
            <a:r>
              <a:rPr lang="es-ES" sz="1800" b="0" strike="noStrike" spc="-1">
                <a:solidFill>
                  <a:srgbClr val="404040"/>
                </a:solidFill>
                <a:latin typeface="Trebuchet MS"/>
                <a:ea typeface="DejaVu Sans"/>
              </a:rPr>
              <a:t>funtzioarena</a:t>
            </a:r>
            <a:endParaRPr lang="es-ES" sz="1800" b="0" strike="noStrike" spc="-1">
              <a:latin typeface="Arial"/>
            </a:endParaRPr>
          </a:p>
          <a:p>
            <a:pPr marL="822960" lvl="2" indent="-178920">
              <a:lnSpc>
                <a:spcPct val="100000"/>
              </a:lnSpc>
              <a:spcBef>
                <a:spcPts val="36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/>
              <a:buChar char="*"/>
            </a:pPr>
            <a:r>
              <a:rPr lang="es-ES" sz="1800" b="0" strike="noStrike" spc="-1">
                <a:solidFill>
                  <a:srgbClr val="404040"/>
                </a:solidFill>
                <a:latin typeface="Trebuchet MS"/>
                <a:ea typeface="DejaVu Sans"/>
              </a:rPr>
              <a:t>blokearena</a:t>
            </a:r>
            <a:endParaRPr lang="es-ES" sz="1800" b="0" strike="noStrike" spc="-1">
              <a:latin typeface="Arial"/>
            </a:endParaRPr>
          </a:p>
          <a:p>
            <a:pPr marL="365760" algn="just">
              <a:lnSpc>
                <a:spcPct val="100000"/>
              </a:lnSpc>
              <a:spcBef>
                <a:spcPts val="400"/>
              </a:spcBef>
              <a:spcAft>
                <a:spcPts val="300"/>
              </a:spcAft>
            </a:pPr>
            <a:r>
              <a:rPr lang="es-ES" sz="2000" b="0" strike="noStrike" spc="-1">
                <a:solidFill>
                  <a:srgbClr val="404040"/>
                </a:solidFill>
                <a:latin typeface="Trebuchet MS"/>
                <a:ea typeface="DejaVu Sans"/>
              </a:rPr>
              <a:t>  </a:t>
            </a:r>
            <a:endParaRPr lang="es-ES" sz="2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498</TotalTime>
  <Words>4227</Words>
  <Application>Microsoft Office PowerPoint</Application>
  <PresentationFormat>Presentación en pantalla (4:3)</PresentationFormat>
  <Paragraphs>496</Paragraphs>
  <Slides>49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49</vt:i4>
      </vt:variant>
    </vt:vector>
  </HeadingPairs>
  <TitlesOfParts>
    <vt:vector size="61" baseType="lpstr">
      <vt:lpstr>Arial</vt:lpstr>
      <vt:lpstr>Arial Narrow</vt:lpstr>
      <vt:lpstr>Calibri</vt:lpstr>
      <vt:lpstr>Georgia</vt:lpstr>
      <vt:lpstr>Impact</vt:lpstr>
      <vt:lpstr>Leelawadee UI</vt:lpstr>
      <vt:lpstr>Symbol</vt:lpstr>
      <vt:lpstr>Trebuchet MS</vt:lpstr>
      <vt:lpstr>Wingdings</vt:lpstr>
      <vt:lpstr>Office Theme</vt:lpstr>
      <vt:lpstr>Office Theme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 Programazio lengoaia</dc:title>
  <dc:subject/>
  <dc:creator>Olaia Egurrola</dc:creator>
  <dc:description/>
  <cp:lastModifiedBy>Urko Tamayo Redondo</cp:lastModifiedBy>
  <cp:revision>57</cp:revision>
  <dcterms:created xsi:type="dcterms:W3CDTF">2020-09-25T08:24:50Z</dcterms:created>
  <dcterms:modified xsi:type="dcterms:W3CDTF">2022-09-29T10:05:30Z</dcterms:modified>
  <dc:language>es-ES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Presentación en pantalla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12</vt:i4>
  </property>
</Properties>
</file>