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0" d="100"/>
          <a:sy n="100" d="100"/>
        </p:scale>
        <p:origin x="10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4F69-CD15-4828-8EE0-8A051AD2B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6C4706-0BA0-4AA5-820D-C60EDFBC8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4EE2EC-29AF-444E-AC04-F09EF9D453FA}"/>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5" name="Footer Placeholder 4">
            <a:extLst>
              <a:ext uri="{FF2B5EF4-FFF2-40B4-BE49-F238E27FC236}">
                <a16:creationId xmlns:a16="http://schemas.microsoft.com/office/drawing/2014/main" id="{FA9712DA-0A4B-4D41-BD29-FF2FAD2E1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7BE0B-9684-45D4-B074-385AD1312D97}"/>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108313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1FA1-4BCF-4013-B751-9092E3647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091FB9-3403-49DC-AB6D-0BBD3B664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402DB-B7FC-4413-85F0-8A4047200733}"/>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5" name="Footer Placeholder 4">
            <a:extLst>
              <a:ext uri="{FF2B5EF4-FFF2-40B4-BE49-F238E27FC236}">
                <a16:creationId xmlns:a16="http://schemas.microsoft.com/office/drawing/2014/main" id="{06EC3E44-C75A-4EF1-B2B8-F5C1AC1D8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00C26-18CF-452B-A388-B936A44B24FC}"/>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32671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7F7AC-5301-4368-8329-868C429DD6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191B8-5A52-456F-BC05-CAB19FBB2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EA5C5-62B1-4DAD-986D-A71141756CBD}"/>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5" name="Footer Placeholder 4">
            <a:extLst>
              <a:ext uri="{FF2B5EF4-FFF2-40B4-BE49-F238E27FC236}">
                <a16:creationId xmlns:a16="http://schemas.microsoft.com/office/drawing/2014/main" id="{8429E2AF-AA6F-4480-BE3A-08C01FD6C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1582C-71FC-47D2-BED5-97A829940ED5}"/>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71088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A6B6-47D1-403E-9F3B-5653A77F58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84DA8-5EBB-4B97-96DD-C712A3FE5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D6D20-7711-415C-908B-8E0F22860B47}"/>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5" name="Footer Placeholder 4">
            <a:extLst>
              <a:ext uri="{FF2B5EF4-FFF2-40B4-BE49-F238E27FC236}">
                <a16:creationId xmlns:a16="http://schemas.microsoft.com/office/drawing/2014/main" id="{B6234C18-8149-4D39-9904-593FDA496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E7627-39E5-48B1-BA04-61B792217BD5}"/>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163036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6D0B-CBF5-41D8-807C-F7D88FC2A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D40555-B23F-42B9-AA6D-CC18C6DE5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E055F-618F-4970-9CAA-F9638374F416}"/>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5" name="Footer Placeholder 4">
            <a:extLst>
              <a:ext uri="{FF2B5EF4-FFF2-40B4-BE49-F238E27FC236}">
                <a16:creationId xmlns:a16="http://schemas.microsoft.com/office/drawing/2014/main" id="{F03F2AF2-BC3C-4D33-B11B-A23DA4C5F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C0CD5-70DE-4A00-BA14-119D7DAE7950}"/>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168214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D3F3-16DA-4774-BBA1-4732D23CD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DF9A5-A66E-43C1-8FB9-3B534213D1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7B2214-930D-415C-AFDF-71201C348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9210B-2796-4815-BE0E-E1F31EE72E5D}"/>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6" name="Footer Placeholder 5">
            <a:extLst>
              <a:ext uri="{FF2B5EF4-FFF2-40B4-BE49-F238E27FC236}">
                <a16:creationId xmlns:a16="http://schemas.microsoft.com/office/drawing/2014/main" id="{2E76B349-0EEA-4B79-A58A-2BD8BF789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12EC6-5B4A-4293-84B4-70E44E623A82}"/>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297017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931B-97F1-4AE6-B3AD-2DD2616C1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AA2525-0C27-472F-ABAD-9137FD375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E2FDD-D395-4371-98F4-3CD140A13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556473-A19A-4841-9CEC-5DC5771BC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13C6C4-CF28-44CB-A732-677038150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BA4002-6B95-42C2-AD73-B57BB97E50D4}"/>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8" name="Footer Placeholder 7">
            <a:extLst>
              <a:ext uri="{FF2B5EF4-FFF2-40B4-BE49-F238E27FC236}">
                <a16:creationId xmlns:a16="http://schemas.microsoft.com/office/drawing/2014/main" id="{D29D5D84-BD7D-41D9-A704-A22333B71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2BA5BC-4257-4810-843E-310E02931D68}"/>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322575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48C-6CA3-4022-B471-46D1EE78E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F90FE-B8A8-4ABD-AE12-E4FA9E36F5D3}"/>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4" name="Footer Placeholder 3">
            <a:extLst>
              <a:ext uri="{FF2B5EF4-FFF2-40B4-BE49-F238E27FC236}">
                <a16:creationId xmlns:a16="http://schemas.microsoft.com/office/drawing/2014/main" id="{2194396A-C866-412E-A354-FD12263099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8C3D-30DC-4586-9A39-CA56A1A11556}"/>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14675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2B84-5999-40FF-A83A-C5545FC629C9}"/>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3" name="Footer Placeholder 2">
            <a:extLst>
              <a:ext uri="{FF2B5EF4-FFF2-40B4-BE49-F238E27FC236}">
                <a16:creationId xmlns:a16="http://schemas.microsoft.com/office/drawing/2014/main" id="{FBF96F4E-C7B4-4415-99B3-2BBFDC064E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FD3E9-5237-4292-BD22-66E1D67644D7}"/>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300315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6C15-7C28-4336-81A7-536511EDB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BA8BF-8A58-492D-9179-08957ADBF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923FCD-F87C-47C9-B1F0-5B049342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46D3D-A966-4F4A-9524-2F29F37950A1}"/>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6" name="Footer Placeholder 5">
            <a:extLst>
              <a:ext uri="{FF2B5EF4-FFF2-40B4-BE49-F238E27FC236}">
                <a16:creationId xmlns:a16="http://schemas.microsoft.com/office/drawing/2014/main" id="{306A6010-549D-4750-993C-18D304FE5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7FF08-F267-4D0E-BC52-2B37AB907EC7}"/>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67014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4A07-5642-42AF-B094-89E7A0F61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BB474-BC57-4141-AD7D-6973E843F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D4132-C61A-4CDD-8EB4-BDC2E7ACA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B1F79-7BCF-4DB2-8EF8-0F79270EC0B8}"/>
              </a:ext>
            </a:extLst>
          </p:cNvPr>
          <p:cNvSpPr>
            <a:spLocks noGrp="1"/>
          </p:cNvSpPr>
          <p:nvPr>
            <p:ph type="dt" sz="half" idx="10"/>
          </p:nvPr>
        </p:nvSpPr>
        <p:spPr/>
        <p:txBody>
          <a:bodyPr/>
          <a:lstStyle/>
          <a:p>
            <a:fld id="{53A4F0A9-F26A-456D-8B8B-76E94F8B3976}" type="datetimeFigureOut">
              <a:rPr lang="en-US" smtClean="0"/>
              <a:t>1/9/2021</a:t>
            </a:fld>
            <a:endParaRPr lang="en-US"/>
          </a:p>
        </p:txBody>
      </p:sp>
      <p:sp>
        <p:nvSpPr>
          <p:cNvPr id="6" name="Footer Placeholder 5">
            <a:extLst>
              <a:ext uri="{FF2B5EF4-FFF2-40B4-BE49-F238E27FC236}">
                <a16:creationId xmlns:a16="http://schemas.microsoft.com/office/drawing/2014/main" id="{DDCC067F-FC73-4240-88E4-5529D3405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D9B91-793A-4A36-8665-E39B815EB408}"/>
              </a:ext>
            </a:extLst>
          </p:cNvPr>
          <p:cNvSpPr>
            <a:spLocks noGrp="1"/>
          </p:cNvSpPr>
          <p:nvPr>
            <p:ph type="sldNum" sz="quarter" idx="12"/>
          </p:nvPr>
        </p:nvSpPr>
        <p:spPr/>
        <p:txBody>
          <a:bodyPr/>
          <a:lstStyle/>
          <a:p>
            <a:fld id="{525C680B-ACAA-42CB-8981-0B52DFA7494F}" type="slidenum">
              <a:rPr lang="en-US" smtClean="0"/>
              <a:t>‹#›</a:t>
            </a:fld>
            <a:endParaRPr lang="en-US"/>
          </a:p>
        </p:txBody>
      </p:sp>
    </p:spTree>
    <p:extLst>
      <p:ext uri="{BB962C8B-B14F-4D97-AF65-F5344CB8AC3E}">
        <p14:creationId xmlns:p14="http://schemas.microsoft.com/office/powerpoint/2010/main" val="262111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8C32A-5116-46DC-899B-8AEC897ED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112CD-3412-4241-8604-62F168081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A5B2A-F8C9-4CEA-B377-850219CB2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4F0A9-F26A-456D-8B8B-76E94F8B3976}" type="datetimeFigureOut">
              <a:rPr lang="en-US" smtClean="0"/>
              <a:t>1/9/2021</a:t>
            </a:fld>
            <a:endParaRPr lang="en-US"/>
          </a:p>
        </p:txBody>
      </p:sp>
      <p:sp>
        <p:nvSpPr>
          <p:cNvPr id="5" name="Footer Placeholder 4">
            <a:extLst>
              <a:ext uri="{FF2B5EF4-FFF2-40B4-BE49-F238E27FC236}">
                <a16:creationId xmlns:a16="http://schemas.microsoft.com/office/drawing/2014/main" id="{72F12D9D-0FB3-4C65-9F3D-DFE013E7D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BBFFDC-BD5E-47C9-8797-A07465755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C680B-ACAA-42CB-8981-0B52DFA7494F}" type="slidenum">
              <a:rPr lang="en-US" smtClean="0"/>
              <a:t>‹#›</a:t>
            </a:fld>
            <a:endParaRPr lang="en-US"/>
          </a:p>
        </p:txBody>
      </p:sp>
    </p:spTree>
    <p:extLst>
      <p:ext uri="{BB962C8B-B14F-4D97-AF65-F5344CB8AC3E}">
        <p14:creationId xmlns:p14="http://schemas.microsoft.com/office/powerpoint/2010/main" val="262326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aurograndi/airplane-crashes-since-1908/version/4#Airplane_Crashes_and_Fatalities_Since_1908.csv"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2.xml"/><Relationship Id="rId5" Type="http://schemas.openxmlformats.org/officeDocument/2006/relationships/hyperlink" Target="http://www.baaa-acro.com/statistics" TargetMode="External"/><Relationship Id="rId4" Type="http://schemas.openxmlformats.org/officeDocument/2006/relationships/hyperlink" Target="http://web.mit.edu/airlinedata/www/Revenue&amp;Relate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B3A469C-C0F0-4571-814F-6D21882D5343}"/>
              </a:ext>
            </a:extLst>
          </p:cNvPr>
          <p:cNvSpPr>
            <a:spLocks noGrp="1"/>
          </p:cNvSpPr>
          <p:nvPr>
            <p:ph type="ctrTitle"/>
          </p:nvPr>
        </p:nvSpPr>
        <p:spPr>
          <a:xfrm>
            <a:off x="804672" y="1055098"/>
            <a:ext cx="5760719" cy="4747805"/>
          </a:xfrm>
        </p:spPr>
        <p:txBody>
          <a:bodyPr anchor="ctr">
            <a:normAutofit/>
          </a:bodyPr>
          <a:lstStyle/>
          <a:p>
            <a:pPr algn="l"/>
            <a:r>
              <a:rPr lang="en-US" sz="4000">
                <a:solidFill>
                  <a:schemeClr val="tx2"/>
                </a:solidFill>
              </a:rPr>
              <a:t>Airline Safety </a:t>
            </a:r>
          </a:p>
        </p:txBody>
      </p:sp>
      <p:sp>
        <p:nvSpPr>
          <p:cNvPr id="3" name="Subtitle 2">
            <a:extLst>
              <a:ext uri="{FF2B5EF4-FFF2-40B4-BE49-F238E27FC236}">
                <a16:creationId xmlns:a16="http://schemas.microsoft.com/office/drawing/2014/main" id="{CFEFF549-DC94-4003-82E2-41B18811B8A3}"/>
              </a:ext>
            </a:extLst>
          </p:cNvPr>
          <p:cNvSpPr>
            <a:spLocks noGrp="1"/>
          </p:cNvSpPr>
          <p:nvPr>
            <p:ph type="subTitle" idx="1"/>
          </p:nvPr>
        </p:nvSpPr>
        <p:spPr>
          <a:xfrm>
            <a:off x="8342357" y="1638300"/>
            <a:ext cx="3330531" cy="3581400"/>
          </a:xfrm>
        </p:spPr>
        <p:txBody>
          <a:bodyPr anchor="ctr">
            <a:normAutofit/>
          </a:bodyPr>
          <a:lstStyle/>
          <a:p>
            <a:pPr algn="l"/>
            <a:r>
              <a:rPr lang="en-US" dirty="0">
                <a:solidFill>
                  <a:schemeClr val="tx2"/>
                </a:solidFill>
              </a:rPr>
              <a:t>Aritzi Piedras Silva</a:t>
            </a:r>
          </a:p>
          <a:p>
            <a:pPr algn="l"/>
            <a:r>
              <a:rPr lang="en-US" dirty="0">
                <a:solidFill>
                  <a:schemeClr val="tx2"/>
                </a:solidFill>
              </a:rPr>
              <a:t>DSC 640</a:t>
            </a:r>
          </a:p>
          <a:p>
            <a:pPr algn="l"/>
            <a:endParaRPr lang="en-US" dirty="0">
              <a:solidFill>
                <a:schemeClr val="tx2"/>
              </a:solidFill>
            </a:endParaRPr>
          </a:p>
        </p:txBody>
      </p:sp>
    </p:spTree>
    <p:extLst>
      <p:ext uri="{BB962C8B-B14F-4D97-AF65-F5344CB8AC3E}">
        <p14:creationId xmlns:p14="http://schemas.microsoft.com/office/powerpoint/2010/main" val="395278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Graphical user interface, chart, line chart&#10;&#10;Description automatically generated">
            <a:extLst>
              <a:ext uri="{FF2B5EF4-FFF2-40B4-BE49-F238E27FC236}">
                <a16:creationId xmlns:a16="http://schemas.microsoft.com/office/drawing/2014/main" id="{B61DF615-FB23-4F5C-B715-4C003C3011DD}"/>
              </a:ext>
            </a:extLst>
          </p:cNvPr>
          <p:cNvPicPr>
            <a:picLocks noChangeAspect="1"/>
          </p:cNvPicPr>
          <p:nvPr/>
        </p:nvPicPr>
        <p:blipFill rotWithShape="1">
          <a:blip r:embed="rId2">
            <a:extLst>
              <a:ext uri="{28A0092B-C50C-407E-A947-70E740481C1C}">
                <a14:useLocalDpi xmlns:a14="http://schemas.microsoft.com/office/drawing/2010/main" val="0"/>
              </a:ext>
            </a:extLst>
          </a:blip>
          <a:srcRect l="23812" r="-2" b="-2"/>
          <a:stretch/>
        </p:blipFill>
        <p:spPr>
          <a:xfrm>
            <a:off x="398416" y="321733"/>
            <a:ext cx="3247115" cy="2748958"/>
          </a:xfrm>
          <a:prstGeom prst="rect">
            <a:avLst/>
          </a:prstGeom>
        </p:spPr>
      </p:pic>
      <p:sp>
        <p:nvSpPr>
          <p:cNvPr id="77" name="Rectangle 76">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6D801FA7-FCED-4645-AF2F-AB90E3139A94}"/>
              </a:ext>
            </a:extLst>
          </p:cNvPr>
          <p:cNvPicPr>
            <a:picLocks noChangeAspect="1"/>
          </p:cNvPicPr>
          <p:nvPr/>
        </p:nvPicPr>
        <p:blipFill rotWithShape="1">
          <a:blip r:embed="rId3">
            <a:extLst>
              <a:ext uri="{28A0092B-C50C-407E-A947-70E740481C1C}">
                <a14:useLocalDpi xmlns:a14="http://schemas.microsoft.com/office/drawing/2010/main" val="0"/>
              </a:ext>
            </a:extLst>
          </a:blip>
          <a:srcRect l="5684" r="18126" b="-2"/>
          <a:stretch/>
        </p:blipFill>
        <p:spPr>
          <a:xfrm>
            <a:off x="4151134" y="248479"/>
            <a:ext cx="3900865" cy="3070692"/>
          </a:xfrm>
          <a:prstGeom prst="rect">
            <a:avLst/>
          </a:prstGeom>
        </p:spPr>
      </p:pic>
      <p:sp>
        <p:nvSpPr>
          <p:cNvPr id="79" name="Rectangle 78">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line chart&#10;&#10;Description automatically generated">
            <a:extLst>
              <a:ext uri="{FF2B5EF4-FFF2-40B4-BE49-F238E27FC236}">
                <a16:creationId xmlns:a16="http://schemas.microsoft.com/office/drawing/2014/main" id="{A9BC6C11-3886-4C67-9009-4DA84CE50746}"/>
              </a:ext>
            </a:extLst>
          </p:cNvPr>
          <p:cNvPicPr>
            <a:picLocks noChangeAspect="1"/>
          </p:cNvPicPr>
          <p:nvPr/>
        </p:nvPicPr>
        <p:blipFill rotWithShape="1">
          <a:blip r:embed="rId4">
            <a:extLst>
              <a:ext uri="{28A0092B-C50C-407E-A947-70E740481C1C}">
                <a14:useLocalDpi xmlns:a14="http://schemas.microsoft.com/office/drawing/2010/main" val="0"/>
              </a:ext>
            </a:extLst>
          </a:blip>
          <a:srcRect r="4" b="6871"/>
          <a:stretch/>
        </p:blipFill>
        <p:spPr>
          <a:xfrm>
            <a:off x="8564564" y="321733"/>
            <a:ext cx="3256520" cy="2752344"/>
          </a:xfrm>
          <a:prstGeom prst="rect">
            <a:avLst/>
          </a:prstGeom>
        </p:spPr>
      </p:pic>
      <p:sp>
        <p:nvSpPr>
          <p:cNvPr id="81" name="Rectangle 80">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line chart&#10;&#10;Description automatically generated">
            <a:extLst>
              <a:ext uri="{FF2B5EF4-FFF2-40B4-BE49-F238E27FC236}">
                <a16:creationId xmlns:a16="http://schemas.microsoft.com/office/drawing/2014/main" id="{91090A5B-8456-44AF-AE9D-1F5101772ED2}"/>
              </a:ext>
            </a:extLst>
          </p:cNvPr>
          <p:cNvPicPr>
            <a:picLocks noChangeAspect="1"/>
          </p:cNvPicPr>
          <p:nvPr/>
        </p:nvPicPr>
        <p:blipFill rotWithShape="1">
          <a:blip r:embed="rId5">
            <a:extLst>
              <a:ext uri="{28A0092B-C50C-407E-A947-70E740481C1C}">
                <a14:useLocalDpi xmlns:a14="http://schemas.microsoft.com/office/drawing/2010/main" val="0"/>
              </a:ext>
            </a:extLst>
          </a:blip>
          <a:srcRect r="-1" b="6348"/>
          <a:stretch/>
        </p:blipFill>
        <p:spPr>
          <a:xfrm>
            <a:off x="432108" y="3783923"/>
            <a:ext cx="3265483" cy="2752344"/>
          </a:xfrm>
          <a:prstGeom prst="rect">
            <a:avLst/>
          </a:prstGeom>
        </p:spPr>
      </p:pic>
      <p:pic>
        <p:nvPicPr>
          <p:cNvPr id="5" name="Picture 4" descr="Chart, bar chart&#10;&#10;Description automatically generated">
            <a:extLst>
              <a:ext uri="{FF2B5EF4-FFF2-40B4-BE49-F238E27FC236}">
                <a16:creationId xmlns:a16="http://schemas.microsoft.com/office/drawing/2014/main" id="{0AF8D879-3285-4C07-8BD7-396992449610}"/>
              </a:ext>
            </a:extLst>
          </p:cNvPr>
          <p:cNvPicPr>
            <a:picLocks noChangeAspect="1"/>
          </p:cNvPicPr>
          <p:nvPr/>
        </p:nvPicPr>
        <p:blipFill rotWithShape="1">
          <a:blip r:embed="rId6">
            <a:extLst>
              <a:ext uri="{28A0092B-C50C-407E-A947-70E740481C1C}">
                <a14:useLocalDpi xmlns:a14="http://schemas.microsoft.com/office/drawing/2010/main" val="0"/>
              </a:ext>
            </a:extLst>
          </a:blip>
          <a:srcRect r="22255" b="2"/>
          <a:stretch/>
        </p:blipFill>
        <p:spPr>
          <a:xfrm>
            <a:off x="4507778" y="3783923"/>
            <a:ext cx="3242201" cy="2752344"/>
          </a:xfrm>
          <a:prstGeom prst="rect">
            <a:avLst/>
          </a:prstGeom>
        </p:spPr>
      </p:pic>
      <p:pic>
        <p:nvPicPr>
          <p:cNvPr id="11" name="Picture 10" descr="Chart, line chart&#10;&#10;Description automatically generated">
            <a:extLst>
              <a:ext uri="{FF2B5EF4-FFF2-40B4-BE49-F238E27FC236}">
                <a16:creationId xmlns:a16="http://schemas.microsoft.com/office/drawing/2014/main" id="{4D3D869F-A0F0-43CB-A952-2483EAE1FDA1}"/>
              </a:ext>
            </a:extLst>
          </p:cNvPr>
          <p:cNvPicPr>
            <a:picLocks noChangeAspect="1"/>
          </p:cNvPicPr>
          <p:nvPr/>
        </p:nvPicPr>
        <p:blipFill rotWithShape="1">
          <a:blip r:embed="rId7">
            <a:extLst>
              <a:ext uri="{28A0092B-C50C-407E-A947-70E740481C1C}">
                <a14:useLocalDpi xmlns:a14="http://schemas.microsoft.com/office/drawing/2010/main" val="0"/>
              </a:ext>
            </a:extLst>
          </a:blip>
          <a:srcRect l="2911" r="19079" b="-1"/>
          <a:stretch/>
        </p:blipFill>
        <p:spPr>
          <a:xfrm>
            <a:off x="8560146" y="3783923"/>
            <a:ext cx="3265523" cy="2752344"/>
          </a:xfrm>
          <a:prstGeom prst="rect">
            <a:avLst/>
          </a:prstGeom>
        </p:spPr>
      </p:pic>
    </p:spTree>
    <p:extLst>
      <p:ext uri="{BB962C8B-B14F-4D97-AF65-F5344CB8AC3E}">
        <p14:creationId xmlns:p14="http://schemas.microsoft.com/office/powerpoint/2010/main" val="266557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5" name="Freeform: Shape 2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C384D73-BC0B-4405-84D3-EEDB75B012FD}"/>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Airline Safety </a:t>
            </a:r>
          </a:p>
        </p:txBody>
      </p:sp>
      <p:sp>
        <p:nvSpPr>
          <p:cNvPr id="3" name="Content Placeholder 2">
            <a:extLst>
              <a:ext uri="{FF2B5EF4-FFF2-40B4-BE49-F238E27FC236}">
                <a16:creationId xmlns:a16="http://schemas.microsoft.com/office/drawing/2014/main" id="{21246E44-F43D-47B2-AB03-04C4CB27E536}"/>
              </a:ext>
            </a:extLst>
          </p:cNvPr>
          <p:cNvSpPr>
            <a:spLocks noGrp="1"/>
          </p:cNvSpPr>
          <p:nvPr>
            <p:ph idx="1"/>
          </p:nvPr>
        </p:nvSpPr>
        <p:spPr>
          <a:xfrm>
            <a:off x="6172200" y="804672"/>
            <a:ext cx="5221224" cy="5230368"/>
          </a:xfrm>
        </p:spPr>
        <p:txBody>
          <a:bodyPr anchor="ctr">
            <a:normAutofit/>
          </a:bodyPr>
          <a:lstStyle/>
          <a:p>
            <a:pPr marL="0" marR="0" indent="0">
              <a:spcBef>
                <a:spcPts val="0"/>
              </a:spcBef>
              <a:spcAft>
                <a:spcPts val="800"/>
              </a:spcAft>
              <a:buNone/>
            </a:pPr>
            <a:r>
              <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For some people airplane is the only way they can get to their destination. However, public distrust continues to grow as the news outlets pushes a propaganda of misleading information regarding what was once seen as the safest way to travel. After looking at data from FiveThirtyEight, incidents have decreased since 2000 by nearly 42% while accidents have decreased by 50%. Additionally, with a data source found on The United States Department of Transportation Statistics, total highway fatalities from 2002 to 2018 average to around 37 thousand fatalities while airplane fatalities with that year range average to only 500. </a:t>
            </a:r>
          </a:p>
          <a:p>
            <a:pPr marL="0" marR="0" indent="0">
              <a:spcBef>
                <a:spcPts val="0"/>
              </a:spcBef>
              <a:spcAft>
                <a:spcPts val="800"/>
              </a:spcAft>
              <a:buNone/>
            </a:pPr>
            <a:r>
              <a:rPr lang="en-US" sz="140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Although the media and news outlets continue to spread negative information regarding airline safety, they fail to share that the airplane industry continues to grow. There was a drop in revenue between the year 2001 to 2002 – this drop could have represented the terrorist attack that the United States had faced. This US tragedy nearly forced airlines to file for bankruptcy. However, by 2003 things quickly changed and people began to board airlines causing an all time high in revenue by 2018. Airlines producing a high revenue has led airline companies to make a positive contribution to the US unemployment rates. </a:t>
            </a:r>
          </a:p>
          <a:p>
            <a:pPr marL="0" marR="0" indent="0">
              <a:spcBef>
                <a:spcPts val="0"/>
              </a:spcBef>
              <a:spcAft>
                <a:spcPts val="800"/>
              </a:spcAft>
              <a:buNone/>
            </a:pPr>
            <a:r>
              <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Based on the fact that airplane accidents and incidents have significantly decreased since the early 2000s. It is safe to argue that flying in today’s day and age is safer than ever. </a:t>
            </a:r>
          </a:p>
          <a:p>
            <a:pPr marL="0" indent="0">
              <a:buNone/>
            </a:pPr>
            <a:r>
              <a:rPr lang="en-US" sz="1400">
                <a:solidFill>
                  <a:schemeClr val="tx2"/>
                </a:solidFill>
              </a:rPr>
              <a:t> </a:t>
            </a:r>
          </a:p>
        </p:txBody>
      </p:sp>
    </p:spTree>
    <p:extLst>
      <p:ext uri="{BB962C8B-B14F-4D97-AF65-F5344CB8AC3E}">
        <p14:creationId xmlns:p14="http://schemas.microsoft.com/office/powerpoint/2010/main" val="232468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78B6406-AAA6-4E1A-976D-1AA3708642C8}"/>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Reference Page</a:t>
            </a:r>
            <a:br>
              <a:rPr lang="en-US" sz="3600">
                <a:solidFill>
                  <a:schemeClr val="tx2"/>
                </a:solidFill>
              </a:rPr>
            </a:br>
            <a:endParaRPr lang="en-US" sz="3600">
              <a:solidFill>
                <a:schemeClr val="tx2"/>
              </a:solidFill>
            </a:endParaRP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5A3B87D7-FC4E-47FB-917C-306A473FDF18}"/>
              </a:ext>
            </a:extLst>
          </p:cNvPr>
          <p:cNvSpPr>
            <a:spLocks noGrp="1"/>
          </p:cNvSpPr>
          <p:nvPr>
            <p:ph idx="1"/>
          </p:nvPr>
        </p:nvSpPr>
        <p:spPr>
          <a:xfrm>
            <a:off x="6632812" y="1032987"/>
            <a:ext cx="4919108" cy="4792027"/>
          </a:xfrm>
        </p:spPr>
        <p:txBody>
          <a:bodyPr anchor="ctr">
            <a:normAutofit/>
          </a:bodyPr>
          <a:lstStyle/>
          <a:p>
            <a:pPr marL="457200" marR="0" indent="-457200">
              <a:spcBef>
                <a:spcPts val="0"/>
              </a:spcBef>
              <a:spcAft>
                <a:spcPts val="1000"/>
              </a:spcAft>
            </a:pPr>
            <a:r>
              <a:rPr lang="en-US" sz="1600">
                <a:solidFill>
                  <a:schemeClr val="tx2"/>
                </a:solidFill>
                <a:effectLst/>
                <a:latin typeface="+mj-lt"/>
                <a:ea typeface="Times New Roman" panose="02020603050405020304" pitchFamily="18" charset="0"/>
                <a:cs typeface="Times New Roman" panose="02020603050405020304" pitchFamily="18" charset="0"/>
              </a:rPr>
              <a:t>Airline Safety. (2018). Retrieved from </a:t>
            </a:r>
            <a:r>
              <a:rPr lang="en-US" sz="1600" u="sng">
                <a:solidFill>
                  <a:schemeClr val="tx2"/>
                </a:solidFill>
                <a:effectLst/>
                <a:latin typeface="+mj-lt"/>
                <a:ea typeface="Times New Roman" panose="02020603050405020304" pitchFamily="18" charset="0"/>
                <a:cs typeface="Times New Roman" panose="02020603050405020304" pitchFamily="18" charset="0"/>
                <a:hlinkClick r:id="rId2"/>
              </a:rPr>
              <a:t>https://github.com/fivethirtyeight/data/tree/master/airline-safety</a:t>
            </a:r>
            <a:endParaRPr lang="en-US" sz="1600" u="sng">
              <a:solidFill>
                <a:schemeClr val="tx2"/>
              </a:solidFill>
              <a:effectLst/>
              <a:latin typeface="+mj-lt"/>
              <a:ea typeface="Times New Roman" panose="02020603050405020304" pitchFamily="18" charset="0"/>
              <a:cs typeface="Times New Roman" panose="02020603050405020304" pitchFamily="18" charset="0"/>
            </a:endParaRPr>
          </a:p>
          <a:p>
            <a:pPr marL="457200" indent="-457200">
              <a:spcBef>
                <a:spcPts val="0"/>
              </a:spcBef>
              <a:spcAft>
                <a:spcPts val="1000"/>
              </a:spcAft>
            </a:pPr>
            <a:r>
              <a:rPr lang="en-US" sz="1600">
                <a:solidFill>
                  <a:schemeClr val="tx2"/>
                </a:solidFill>
                <a:effectLst/>
                <a:latin typeface="+mj-lt"/>
                <a:ea typeface="Times New Roman" panose="02020603050405020304" pitchFamily="18" charset="0"/>
                <a:cs typeface="Times New Roman" panose="02020603050405020304" pitchFamily="18" charset="0"/>
              </a:rPr>
              <a:t>Airplane Crashes Since 1908. (2016). Retrieved from </a:t>
            </a:r>
            <a:r>
              <a:rPr lang="en-US" sz="1600" u="sng">
                <a:solidFill>
                  <a:schemeClr val="tx2"/>
                </a:solidFill>
                <a:effectLst/>
                <a:latin typeface="+mj-lt"/>
                <a:ea typeface="Times New Roman" panose="02020603050405020304" pitchFamily="18" charset="0"/>
                <a:cs typeface="Times New Roman" panose="02020603050405020304" pitchFamily="18" charset="0"/>
                <a:hlinkClick r:id="rId3"/>
              </a:rPr>
              <a:t>https://www.kaggle.com/saurograndi/airplane-crashes-since-1908/version/4#Airplane_Crashes_and_Fatalities_Since_1908.csv</a:t>
            </a:r>
            <a:endParaRPr lang="en-US" sz="1600" u="sng">
              <a:solidFill>
                <a:schemeClr val="tx2"/>
              </a:solidFill>
              <a:effectLst/>
              <a:latin typeface="+mj-lt"/>
              <a:ea typeface="Times New Roman" panose="02020603050405020304" pitchFamily="18" charset="0"/>
              <a:cs typeface="Times New Roman" panose="02020603050405020304" pitchFamily="18" charset="0"/>
            </a:endParaRPr>
          </a:p>
          <a:p>
            <a:pPr marL="457200" indent="-457200">
              <a:spcBef>
                <a:spcPts val="0"/>
              </a:spcBef>
              <a:spcAft>
                <a:spcPts val="1000"/>
              </a:spcAft>
            </a:pPr>
            <a:r>
              <a:rPr lang="en-US" sz="1600">
                <a:solidFill>
                  <a:schemeClr val="tx2"/>
                </a:solidFill>
                <a:effectLst/>
                <a:latin typeface="+mj-lt"/>
                <a:ea typeface="Times New Roman" panose="02020603050405020304" pitchFamily="18" charset="0"/>
                <a:cs typeface="Times New Roman" panose="02020603050405020304" pitchFamily="18" charset="0"/>
              </a:rPr>
              <a:t>System Total Operating Revenue. (n.d.). Retrieved from </a:t>
            </a:r>
            <a:r>
              <a:rPr lang="en-US" sz="1600" u="sng">
                <a:solidFill>
                  <a:schemeClr val="tx2"/>
                </a:solidFill>
                <a:effectLst/>
                <a:latin typeface="+mj-lt"/>
                <a:ea typeface="Times New Roman" panose="02020603050405020304" pitchFamily="18" charset="0"/>
                <a:cs typeface="Times New Roman" panose="02020603050405020304" pitchFamily="18" charset="0"/>
                <a:hlinkClick r:id="rId4"/>
              </a:rPr>
              <a:t>http://web.mit.edu/airlinedata/www/Revenue&amp;Related.html</a:t>
            </a:r>
            <a:endParaRPr lang="en-US" sz="1600">
              <a:solidFill>
                <a:schemeClr val="tx2"/>
              </a:solidFill>
              <a:effectLst/>
              <a:latin typeface="+mj-lt"/>
              <a:ea typeface="Times New Roman" panose="02020603050405020304" pitchFamily="18" charset="0"/>
              <a:cs typeface="Times New Roman" panose="02020603050405020304" pitchFamily="18" charset="0"/>
            </a:endParaRPr>
          </a:p>
          <a:p>
            <a:r>
              <a:rPr lang="en-US" sz="1600">
                <a:solidFill>
                  <a:schemeClr val="tx2"/>
                </a:solidFill>
                <a:latin typeface="+mj-lt"/>
                <a:hlinkClick r:id="rId5"/>
              </a:rPr>
              <a:t>Statistics | Bureau of Aircraft Accidents Archives (baaa-acro.com)</a:t>
            </a:r>
            <a:endParaRPr lang="en-US" sz="1600">
              <a:solidFill>
                <a:schemeClr val="tx2"/>
              </a:solidFill>
              <a:latin typeface="+mj-lt"/>
            </a:endParaRPr>
          </a:p>
          <a:p>
            <a:r>
              <a:rPr lang="en-US" sz="1600">
                <a:solidFill>
                  <a:schemeClr val="tx2"/>
                </a:solidFill>
                <a:latin typeface="+mj-lt"/>
              </a:rPr>
              <a:t>CNN Money.(2001). Retrieved from https://money.cnn.com/2001/09/21/news/toll_transportation/</a:t>
            </a:r>
          </a:p>
        </p:txBody>
      </p:sp>
    </p:spTree>
    <p:extLst>
      <p:ext uri="{BB962C8B-B14F-4D97-AF65-F5344CB8AC3E}">
        <p14:creationId xmlns:p14="http://schemas.microsoft.com/office/powerpoint/2010/main" val="290404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Airline Safety </vt:lpstr>
      <vt:lpstr>PowerPoint Presentation</vt:lpstr>
      <vt:lpstr>Airline Safety </vt:lpstr>
      <vt:lpstr>Reference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dc:title>
  <dc:creator>aritzi Piedras Silva</dc:creator>
  <cp:lastModifiedBy>aritzi Piedras Silva</cp:lastModifiedBy>
  <cp:revision>1</cp:revision>
  <dcterms:created xsi:type="dcterms:W3CDTF">2021-01-11T01:30:14Z</dcterms:created>
  <dcterms:modified xsi:type="dcterms:W3CDTF">2021-01-11T01:30:45Z</dcterms:modified>
</cp:coreProperties>
</file>