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0"/>
    <p:restoredTop sz="96327"/>
  </p:normalViewPr>
  <p:slideViewPr>
    <p:cSldViewPr snapToGrid="0">
      <p:cViewPr varScale="1">
        <p:scale>
          <a:sx n="125" d="100"/>
          <a:sy n="125" d="100"/>
        </p:scale>
        <p:origin x="1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9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.id/tutorial/sqlite-vs-my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0FE9921-482F-E95B-6D15-2DBEE915B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04" r="-1" b="2324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70092C-B82D-61F9-8C70-671284B8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Laravel JWT with POSTMAN</a:t>
            </a:r>
          </a:p>
        </p:txBody>
      </p:sp>
      <p:grpSp>
        <p:nvGrpSpPr>
          <p:cNvPr id="4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48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59EA-85E9-E0AD-DE4E-CCCE51FD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4A0-45ED-70E0-7F28-139D98DF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effectLst/>
              </a:rPr>
              <a:t>php</a:t>
            </a:r>
            <a:r>
              <a:rPr lang="en-ID" dirty="0">
                <a:solidFill>
                  <a:srgbClr val="000000"/>
                </a:solidFill>
                <a:effectLst/>
              </a:rPr>
              <a:t> artisan </a:t>
            </a:r>
            <a:r>
              <a:rPr lang="en-ID" dirty="0" err="1">
                <a:solidFill>
                  <a:srgbClr val="000000"/>
                </a:solidFill>
                <a:effectLst/>
              </a:rPr>
              <a:t>make</a:t>
            </a:r>
            <a:r>
              <a:rPr lang="en-ID" dirty="0" err="1">
                <a:solidFill>
                  <a:srgbClr val="666600"/>
                </a:solidFill>
                <a:effectLst/>
              </a:rPr>
              <a:t>:</a:t>
            </a:r>
            <a:r>
              <a:rPr lang="en-ID" dirty="0" err="1">
                <a:solidFill>
                  <a:srgbClr val="000000"/>
                </a:solidFill>
                <a:effectLst/>
              </a:rPr>
              <a:t>controller</a:t>
            </a:r>
            <a:r>
              <a:rPr lang="en-ID" dirty="0">
                <a:solidFill>
                  <a:srgbClr val="000000"/>
                </a:solidFill>
                <a:effectLst/>
              </a:rPr>
              <a:t> </a:t>
            </a:r>
            <a:r>
              <a:rPr lang="en-ID" dirty="0" err="1">
                <a:solidFill>
                  <a:srgbClr val="660066"/>
                </a:solidFill>
                <a:effectLst/>
              </a:rPr>
              <a:t>AuthController</a:t>
            </a:r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8FEB-B549-ED9A-4B72-805D6147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Register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E17DF-DA50-5E8B-A074-ABCFA95765F0}"/>
              </a:ext>
            </a:extLst>
          </p:cNvPr>
          <p:cNvSpPr txBox="1"/>
          <p:nvPr/>
        </p:nvSpPr>
        <p:spPr>
          <a:xfrm>
            <a:off x="317500" y="1745744"/>
            <a:ext cx="438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Memakai</a:t>
            </a:r>
            <a:r>
              <a:rPr lang="en-US" dirty="0"/>
              <a:t> facades Auth, Hash, Validators </a:t>
            </a:r>
          </a:p>
          <a:p>
            <a:r>
              <a:rPr lang="en-US" dirty="0"/>
              <a:t>dan model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57967-DE82-A484-0F7F-B9A2E2207945}"/>
              </a:ext>
            </a:extLst>
          </p:cNvPr>
          <p:cNvSpPr txBox="1"/>
          <p:nvPr/>
        </p:nvSpPr>
        <p:spPr>
          <a:xfrm>
            <a:off x="6700520" y="11642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function register dan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213FB-A710-C779-26C9-7F7E6A6A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944110"/>
            <a:ext cx="5613400" cy="146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1C3AF-D091-0766-BB85-376677CACB56}"/>
              </a:ext>
            </a:extLst>
          </p:cNvPr>
          <p:cNvSpPr txBox="1"/>
          <p:nvPr/>
        </p:nvSpPr>
        <p:spPr>
          <a:xfrm>
            <a:off x="607060" y="447849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 User dan Hash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185C9-8893-B19A-5A32-5854DDF1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76" y="4804782"/>
            <a:ext cx="4673600" cy="177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BF6EF-E159-2925-A391-9F1761FE72C7}"/>
              </a:ext>
            </a:extLst>
          </p:cNvPr>
          <p:cNvSpPr txBox="1"/>
          <p:nvPr/>
        </p:nvSpPr>
        <p:spPr>
          <a:xfrm>
            <a:off x="6907821" y="429383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token dan </a:t>
            </a:r>
            <a:r>
              <a:rPr lang="en-US" dirty="0" err="1"/>
              <a:t>mengembalikan</a:t>
            </a:r>
            <a:r>
              <a:rPr lang="en-US" dirty="0"/>
              <a:t> response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F06841-0AE1-5264-C17F-FD430B1F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2530753"/>
            <a:ext cx="4292600" cy="148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5F7FA-AF40-D120-4753-B64FA7E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1690688"/>
            <a:ext cx="6680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7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F07B-1F6E-FFD2-9697-317A3282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</a:t>
            </a:r>
            <a:r>
              <a:rPr lang="en-US" dirty="0" err="1"/>
              <a:t>api.php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959BC-6450-6026-7FA1-1677CE7A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4699000"/>
            <a:ext cx="7772400" cy="1354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7A2D2-397D-E326-B980-060384A4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2536190"/>
            <a:ext cx="56134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12710-F426-7274-BDAD-1291A53BC75E}"/>
              </a:ext>
            </a:extLst>
          </p:cNvPr>
          <p:cNvSpPr txBox="1"/>
          <p:nvPr/>
        </p:nvSpPr>
        <p:spPr>
          <a:xfrm>
            <a:off x="4246880" y="2072640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AuthController</a:t>
            </a:r>
            <a:r>
              <a:rPr lang="en-US" dirty="0"/>
              <a:t> di </a:t>
            </a:r>
            <a:r>
              <a:rPr lang="en-US" dirty="0" err="1"/>
              <a:t>api.php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A20C-E8F7-7FEE-3247-335E54F017E2}"/>
              </a:ext>
            </a:extLst>
          </p:cNvPr>
          <p:cNvSpPr txBox="1"/>
          <p:nvPr/>
        </p:nvSpPr>
        <p:spPr>
          <a:xfrm>
            <a:off x="4246880" y="4213979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route register</a:t>
            </a:r>
          </a:p>
        </p:txBody>
      </p:sp>
    </p:spTree>
    <p:extLst>
      <p:ext uri="{BB962C8B-B14F-4D97-AF65-F5344CB8AC3E}">
        <p14:creationId xmlns:p14="http://schemas.microsoft.com/office/powerpoint/2010/main" val="14033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C382-42A3-122A-774E-092EA42B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artisan serve</a:t>
            </a:r>
          </a:p>
          <a:p>
            <a:r>
              <a:rPr lang="en-US" dirty="0"/>
              <a:t>Create workspace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3C154C-B5A2-7537-54AC-AB85FB8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Laravel using postman</a:t>
            </a:r>
          </a:p>
        </p:txBody>
      </p:sp>
    </p:spTree>
    <p:extLst>
      <p:ext uri="{BB962C8B-B14F-4D97-AF65-F5344CB8AC3E}">
        <p14:creationId xmlns:p14="http://schemas.microsoft.com/office/powerpoint/2010/main" val="98178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C4AE-AF4F-6D51-D518-108EE63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global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F8CC-DEBF-903A-EE58-76F6DE6B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2724355"/>
            <a:ext cx="7772400" cy="1002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AAEC4-6322-0864-03F0-66D93208013D}"/>
              </a:ext>
            </a:extLst>
          </p:cNvPr>
          <p:cNvSpPr txBox="1"/>
          <p:nvPr/>
        </p:nvSpPr>
        <p:spPr>
          <a:xfrm>
            <a:off x="4765040" y="202285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variable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7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8215-492A-DFDD-2113-67E070C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Collection Auth &amp;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71F42-3165-938A-183A-CDCF93D3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533650"/>
            <a:ext cx="5168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FBB-281B-2477-A540-116F9416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-213995"/>
            <a:ext cx="10515600" cy="1325563"/>
          </a:xfrm>
        </p:spPr>
        <p:txBody>
          <a:bodyPr/>
          <a:lstStyle/>
          <a:p>
            <a:r>
              <a:rPr lang="en-US" dirty="0"/>
              <a:t>Create request post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A0B32-A658-D105-7F96-48F6E03C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34528"/>
            <a:ext cx="5704840" cy="2842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F18DF-E24A-2AB2-CCDF-B90CD0B1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20" y="2083714"/>
            <a:ext cx="5504180" cy="412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ED227-9B7B-2496-380C-CEB9C8A3DA26}"/>
              </a:ext>
            </a:extLst>
          </p:cNvPr>
          <p:cNvSpPr txBox="1"/>
          <p:nvPr/>
        </p:nvSpPr>
        <p:spPr>
          <a:xfrm>
            <a:off x="1728016" y="14129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data to 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A301B-6048-CF0C-92DB-DE79249CC611}"/>
              </a:ext>
            </a:extLst>
          </p:cNvPr>
          <p:cNvSpPr txBox="1"/>
          <p:nvPr/>
        </p:nvSpPr>
        <p:spPr>
          <a:xfrm>
            <a:off x="8390890" y="152529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Response</a:t>
            </a:r>
          </a:p>
        </p:txBody>
      </p:sp>
    </p:spTree>
    <p:extLst>
      <p:ext uri="{BB962C8B-B14F-4D97-AF65-F5344CB8AC3E}">
        <p14:creationId xmlns:p14="http://schemas.microsoft.com/office/powerpoint/2010/main" val="259752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0AC5-D085-02FB-1116-69CED54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90BB-7C4B-C876-C73D-C9AEC033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2502654"/>
            <a:ext cx="5765800" cy="248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3F762-E32D-E49C-5068-6F3AD4B97DE3}"/>
              </a:ext>
            </a:extLst>
          </p:cNvPr>
          <p:cNvSpPr txBox="1"/>
          <p:nvPr/>
        </p:nvSpPr>
        <p:spPr>
          <a:xfrm>
            <a:off x="500380" y="194234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function login dan </a:t>
            </a:r>
            <a:r>
              <a:rPr lang="en-US" dirty="0" err="1"/>
              <a:t>validasi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F2163-73F9-A436-38C5-00A0B8B4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4300"/>
            <a:ext cx="5905500" cy="204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B515B-F399-4C1F-DEF1-6D5EE7453730}"/>
              </a:ext>
            </a:extLst>
          </p:cNvPr>
          <p:cNvSpPr txBox="1"/>
          <p:nvPr/>
        </p:nvSpPr>
        <p:spPr>
          <a:xfrm>
            <a:off x="6020645" y="10149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Mengecek</a:t>
            </a:r>
            <a:r>
              <a:rPr lang="en-US" dirty="0"/>
              <a:t> credential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09F3E-ABAC-4ABF-153C-F3A6E3E3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25" y="4167664"/>
            <a:ext cx="4531360" cy="2233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B4E78-6B3E-2B3A-6571-774956916B8F}"/>
              </a:ext>
            </a:extLst>
          </p:cNvPr>
          <p:cNvSpPr txBox="1"/>
          <p:nvPr/>
        </p:nvSpPr>
        <p:spPr>
          <a:xfrm>
            <a:off x="6174533" y="361366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sukses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6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D37E-A9D4-33C5-CFB3-6BD54EFD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6F0A9-F61C-2454-FFC4-06356AFA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1953"/>
            <a:ext cx="7772400" cy="46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1022-D648-73EA-140E-D72BEF5C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3557-4B29-995A-74AE-D95C9474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  <a:effectLst/>
              </a:rPr>
              <a:t>php</a:t>
            </a:r>
            <a:r>
              <a:rPr lang="en-ID" dirty="0">
                <a:solidFill>
                  <a:srgbClr val="000000"/>
                </a:solidFill>
                <a:effectLst/>
              </a:rPr>
              <a:t> artisan </a:t>
            </a:r>
            <a:r>
              <a:rPr lang="en-ID" dirty="0" err="1">
                <a:solidFill>
                  <a:srgbClr val="000000"/>
                </a:solidFill>
                <a:effectLst/>
              </a:rPr>
              <a:t>make</a:t>
            </a:r>
            <a:r>
              <a:rPr lang="en-ID" dirty="0" err="1">
                <a:solidFill>
                  <a:srgbClr val="666600"/>
                </a:solidFill>
                <a:effectLst/>
              </a:rPr>
              <a:t>:</a:t>
            </a:r>
            <a:r>
              <a:rPr lang="en-ID" dirty="0" err="1">
                <a:solidFill>
                  <a:srgbClr val="000000"/>
                </a:solidFill>
                <a:effectLst/>
              </a:rPr>
              <a:t>model</a:t>
            </a:r>
            <a:r>
              <a:rPr lang="en-ID" dirty="0">
                <a:solidFill>
                  <a:srgbClr val="000000"/>
                </a:solidFill>
                <a:effectLst/>
              </a:rPr>
              <a:t> </a:t>
            </a:r>
            <a:r>
              <a:rPr lang="en-ID" dirty="0" err="1">
                <a:solidFill>
                  <a:srgbClr val="660066"/>
                </a:solidFill>
                <a:effectLst/>
              </a:rPr>
              <a:t>Todo</a:t>
            </a:r>
            <a:r>
              <a:rPr lang="en-ID" dirty="0">
                <a:solidFill>
                  <a:srgbClr val="000000"/>
                </a:solidFill>
                <a:effectLst/>
              </a:rPr>
              <a:t> </a:t>
            </a:r>
            <a:r>
              <a:rPr lang="en-ID" dirty="0">
                <a:solidFill>
                  <a:srgbClr val="666600"/>
                </a:solidFill>
                <a:effectLst/>
              </a:rPr>
              <a:t>-</a:t>
            </a:r>
            <a:r>
              <a:rPr lang="en-ID" dirty="0">
                <a:solidFill>
                  <a:srgbClr val="000000"/>
                </a:solidFill>
                <a:effectLst/>
              </a:rPr>
              <a:t>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C29C-CB0F-2306-2D28-3E3A65A9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174"/>
            <a:ext cx="10515600" cy="5878789"/>
          </a:xfrm>
        </p:spPr>
        <p:txBody>
          <a:bodyPr/>
          <a:lstStyle/>
          <a:p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JWT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singkatan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dari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JSON Web Token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yaitu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sebuah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JSON Object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aktifitas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transfer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informasi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antar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platform.</a:t>
            </a:r>
          </a:p>
          <a:p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JSON Web Token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dapat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berfungsi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otentikasi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dan juga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pertukaran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Poppins" pitchFamily="2" charset="77"/>
              </a:rPr>
              <a:t>informasi</a:t>
            </a:r>
            <a:r>
              <a:rPr lang="en-ID" b="0" i="0" dirty="0">
                <a:solidFill>
                  <a:srgbClr val="374151"/>
                </a:solidFill>
                <a:effectLst/>
                <a:latin typeface="Poppins" pitchFamily="2" charset="77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8BB4-E1F6-E823-F52F-A5FE238A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todo</a:t>
            </a:r>
            <a:r>
              <a:rPr lang="en-US" dirty="0"/>
              <a:t>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11137-9C0F-4CF9-11A8-D2BA21DA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771"/>
            <a:ext cx="6192520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9912E-A83B-880C-3D50-9EBC559EECB9}"/>
              </a:ext>
            </a:extLst>
          </p:cNvPr>
          <p:cNvSpPr txBox="1"/>
          <p:nvPr/>
        </p:nvSpPr>
        <p:spPr>
          <a:xfrm>
            <a:off x="8534400" y="27122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78809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E00D-9190-0658-DD4E-303860C1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Todo</a:t>
            </a:r>
            <a:r>
              <a:rPr lang="en-US" dirty="0"/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D2BB7-6ED9-9C89-8C2B-6E46F834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1814830"/>
            <a:ext cx="5410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BE01-7710-77BC-0785-17DED511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TodoController</a:t>
            </a:r>
            <a:r>
              <a:rPr lang="en-US" dirty="0"/>
              <a:t> : function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7BE7-A958-1E07-3F49-27FE4D87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750"/>
            <a:ext cx="4191000" cy="196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1124-0A36-19E3-A102-E18FC4EBAE2A}"/>
              </a:ext>
            </a:extLst>
          </p:cNvPr>
          <p:cNvSpPr txBox="1"/>
          <p:nvPr/>
        </p:nvSpPr>
        <p:spPr>
          <a:xfrm>
            <a:off x="721360" y="2075418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Tambah</a:t>
            </a:r>
            <a:r>
              <a:rPr lang="en-US" dirty="0"/>
              <a:t> function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869C4-20E7-155B-6925-EE8D5AA4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543215"/>
            <a:ext cx="37338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F422E-D116-F0EC-BD90-51E6EFA105AF}"/>
              </a:ext>
            </a:extLst>
          </p:cNvPr>
          <p:cNvSpPr txBox="1"/>
          <p:nvPr/>
        </p:nvSpPr>
        <p:spPr>
          <a:xfrm>
            <a:off x="5700350" y="2075418"/>
            <a:ext cx="292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request get </a:t>
            </a:r>
            <a:r>
              <a:rPr lang="en-US" dirty="0" err="1"/>
              <a:t>Todo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BDCCC-D711-3CED-D186-BCC1BF78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1" y="3525997"/>
            <a:ext cx="409448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2B212-2989-6AEE-3A71-21D2D67B1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25" y="5167312"/>
            <a:ext cx="6057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1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036F-0583-E660-004B-4BFA8B8B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 , modify </a:t>
            </a:r>
            <a:r>
              <a:rPr lang="en-US" dirty="0" err="1"/>
              <a:t>auth:api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50D08-B41D-A3AA-5D35-E3D50257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311619"/>
            <a:ext cx="3632200" cy="97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C285-8689-A28C-6558-24A54F1F416D}"/>
              </a:ext>
            </a:extLst>
          </p:cNvPr>
          <p:cNvSpPr txBox="1"/>
          <p:nvPr/>
        </p:nvSpPr>
        <p:spPr>
          <a:xfrm>
            <a:off x="297180" y="185324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middleware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C9CF6-621E-93B9-82F1-90AA34FA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90" y="2311619"/>
            <a:ext cx="54483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B19C6-4616-0E65-9C1D-46C63C4A9417}"/>
              </a:ext>
            </a:extLst>
          </p:cNvPr>
          <p:cNvSpPr txBox="1"/>
          <p:nvPr/>
        </p:nvSpPr>
        <p:spPr>
          <a:xfrm>
            <a:off x="4885690" y="180708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authenticate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route need-auth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98B65-7B21-3A60-72ED-63454F138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" y="4290051"/>
            <a:ext cx="5105400" cy="173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F304F-E507-4F7D-77C4-64E90179D622}"/>
              </a:ext>
            </a:extLst>
          </p:cNvPr>
          <p:cNvSpPr txBox="1"/>
          <p:nvPr/>
        </p:nvSpPr>
        <p:spPr>
          <a:xfrm>
            <a:off x="354734" y="36476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Api.php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76D71-04A0-CBDA-E4DD-ACF9C14F7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640" y="4017001"/>
            <a:ext cx="666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B1199-C856-0ABA-BFFC-F060039C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 Token postman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A4E3BC-B622-3B26-DAE8-FEF50984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705432"/>
            <a:ext cx="6402214" cy="5441881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314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A879-7497-F562-4F04-69AC777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TodoController</a:t>
            </a:r>
            <a:r>
              <a:rPr lang="en-US" dirty="0"/>
              <a:t> : function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8C3D3-1522-7C26-6D2D-1366894F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889760"/>
            <a:ext cx="5918200" cy="248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E14B8-F34D-9E1A-EE17-4F66CA40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2331720"/>
            <a:ext cx="44704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1146-C9C5-73A0-3F41-8D8C9877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4712"/>
            <a:ext cx="4635500" cy="132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27645-1822-F817-27F9-0AF9E18D9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850" y="4964112"/>
            <a:ext cx="6057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38B0-FA63-FAA1-830F-1CA32F8D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TodoController</a:t>
            </a:r>
            <a:r>
              <a:rPr lang="en-US" dirty="0"/>
              <a:t> : function show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F1892-C789-B533-B01B-D27A6928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2219960"/>
            <a:ext cx="60706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3FE77-19C2-0D6B-1A34-7AA32E88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1803400"/>
            <a:ext cx="4635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3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3620-CC26-759B-870C-2C74104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TodoController</a:t>
            </a:r>
            <a:r>
              <a:rPr lang="en-US" dirty="0"/>
              <a:t> : function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C3636-0D1B-6C60-2989-2F981C7F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1645285"/>
            <a:ext cx="6718300" cy="257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3BF081-3E2F-1987-89DA-A702F77C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0" y="1690688"/>
            <a:ext cx="4457700" cy="242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125E0-4B61-5F51-9D0D-366DD8823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50" y="4444365"/>
            <a:ext cx="6032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3620-CC26-759B-870C-2C74104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TodoController</a:t>
            </a:r>
            <a:r>
              <a:rPr lang="en-US" dirty="0"/>
              <a:t> : function 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94DB1-58AA-F091-E96B-F1F3247B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10" y="2085658"/>
            <a:ext cx="5816600" cy="181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B0701-BF8A-CEC8-73F2-EA803AF3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1497330"/>
            <a:ext cx="5499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C749F-3FD2-FC28-4864-B979C7DF4EBD}"/>
              </a:ext>
            </a:extLst>
          </p:cNvPr>
          <p:cNvSpPr/>
          <p:nvPr/>
        </p:nvSpPr>
        <p:spPr>
          <a:xfrm>
            <a:off x="427383" y="546652"/>
            <a:ext cx="4224130" cy="56553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side need to access platform which needs JWT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A8013-3618-5B30-C7A9-2D159C63ECFA}"/>
              </a:ext>
            </a:extLst>
          </p:cNvPr>
          <p:cNvSpPr/>
          <p:nvPr/>
        </p:nvSpPr>
        <p:spPr>
          <a:xfrm>
            <a:off x="7540489" y="440635"/>
            <a:ext cx="4224130" cy="565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Side has data which client needed.</a:t>
            </a:r>
          </a:p>
          <a:p>
            <a:pPr algn="ctr"/>
            <a:r>
              <a:rPr lang="en-US" dirty="0"/>
              <a:t>Requirement </a:t>
            </a:r>
          </a:p>
          <a:p>
            <a:pPr algn="ctr"/>
            <a:r>
              <a:rPr lang="en-US" dirty="0"/>
              <a:t>- JWT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478165-D545-FAAD-8C69-B994F0BACB9A}"/>
              </a:ext>
            </a:extLst>
          </p:cNvPr>
          <p:cNvCxnSpPr/>
          <p:nvPr/>
        </p:nvCxnSpPr>
        <p:spPr>
          <a:xfrm>
            <a:off x="4651513" y="2882348"/>
            <a:ext cx="288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F96E91-EF10-6E89-B6E6-08B8976894BC}"/>
              </a:ext>
            </a:extLst>
          </p:cNvPr>
          <p:cNvCxnSpPr>
            <a:cxnSpLocks/>
          </p:cNvCxnSpPr>
          <p:nvPr/>
        </p:nvCxnSpPr>
        <p:spPr>
          <a:xfrm flipH="1">
            <a:off x="4651512" y="3786809"/>
            <a:ext cx="2888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60823-2BDB-6358-2ED5-B1CBF56565BA}"/>
              </a:ext>
            </a:extLst>
          </p:cNvPr>
          <p:cNvSpPr txBox="1"/>
          <p:nvPr/>
        </p:nvSpPr>
        <p:spPr>
          <a:xfrm>
            <a:off x="5247860" y="25130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1283-02C0-71A7-53F0-C0F73D1508C5}"/>
              </a:ext>
            </a:extLst>
          </p:cNvPr>
          <p:cNvSpPr txBox="1"/>
          <p:nvPr/>
        </p:nvSpPr>
        <p:spPr>
          <a:xfrm>
            <a:off x="4785386" y="3862216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Data /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7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7340-F379-3096-1049-7118032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B6FB-8381-5A3B-5D37-C4B8885D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1809297"/>
            <a:ext cx="11204121" cy="4351338"/>
          </a:xfrm>
        </p:spPr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composer create</a:t>
            </a:r>
            <a:r>
              <a:rPr lang="en-ID" dirty="0">
                <a:solidFill>
                  <a:srgbClr val="666600"/>
                </a:solidFill>
                <a:effectLst/>
              </a:rPr>
              <a:t>-</a:t>
            </a:r>
            <a:r>
              <a:rPr lang="en-ID" dirty="0">
                <a:solidFill>
                  <a:srgbClr val="000000"/>
                </a:solidFill>
                <a:effectLst/>
              </a:rPr>
              <a:t>project </a:t>
            </a:r>
            <a:r>
              <a:rPr lang="en-ID" dirty="0" err="1">
                <a:solidFill>
                  <a:srgbClr val="000000"/>
                </a:solidFill>
                <a:effectLst/>
              </a:rPr>
              <a:t>laravel</a:t>
            </a:r>
            <a:r>
              <a:rPr lang="en-ID" dirty="0">
                <a:solidFill>
                  <a:srgbClr val="666600"/>
                </a:solidFill>
                <a:effectLst/>
              </a:rPr>
              <a:t>/</a:t>
            </a:r>
            <a:r>
              <a:rPr lang="en-ID" dirty="0" err="1">
                <a:solidFill>
                  <a:srgbClr val="000000"/>
                </a:solidFill>
                <a:effectLst/>
              </a:rPr>
              <a:t>laravel</a:t>
            </a:r>
            <a:r>
              <a:rPr lang="en-ID" dirty="0">
                <a:solidFill>
                  <a:srgbClr val="000000"/>
                </a:solidFill>
                <a:effectLst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</a:rPr>
              <a:t>belajar-laravel</a:t>
            </a:r>
            <a:r>
              <a:rPr lang="en-ID" dirty="0" err="1">
                <a:solidFill>
                  <a:srgbClr val="666600"/>
                </a:solidFill>
                <a:effectLst/>
              </a:rPr>
              <a:t>-</a:t>
            </a:r>
            <a:r>
              <a:rPr lang="en-ID" dirty="0" err="1">
                <a:solidFill>
                  <a:srgbClr val="000000"/>
                </a:solidFill>
                <a:effectLst/>
              </a:rPr>
              <a:t>jwt</a:t>
            </a:r>
            <a:endParaRPr lang="en-ID" dirty="0">
              <a:solidFill>
                <a:srgbClr val="000000"/>
              </a:solidFill>
              <a:effectLst/>
            </a:endParaRPr>
          </a:p>
          <a:p>
            <a:r>
              <a:rPr lang="en-ID" dirty="0">
                <a:solidFill>
                  <a:srgbClr val="000000"/>
                </a:solidFill>
                <a:effectLst/>
              </a:rPr>
              <a:t>cd </a:t>
            </a:r>
            <a:r>
              <a:rPr lang="en-ID" dirty="0" err="1">
                <a:solidFill>
                  <a:srgbClr val="000000"/>
                </a:solidFill>
                <a:effectLst/>
              </a:rPr>
              <a:t>belajar-laravel</a:t>
            </a:r>
            <a:r>
              <a:rPr lang="en-ID" dirty="0" err="1">
                <a:solidFill>
                  <a:srgbClr val="666600"/>
                </a:solidFill>
                <a:effectLst/>
              </a:rPr>
              <a:t>-</a:t>
            </a:r>
            <a:r>
              <a:rPr lang="en-ID" dirty="0" err="1">
                <a:solidFill>
                  <a:srgbClr val="000000"/>
                </a:solidFill>
                <a:effectLst/>
              </a:rPr>
              <a:t>jwt</a:t>
            </a:r>
            <a:endParaRPr lang="en-ID" dirty="0">
              <a:solidFill>
                <a:srgbClr val="000000"/>
              </a:solidFill>
              <a:effectLst/>
            </a:endParaRPr>
          </a:p>
          <a:p>
            <a:r>
              <a:rPr lang="en-ID" dirty="0">
                <a:solidFill>
                  <a:srgbClr val="000000"/>
                </a:solidFill>
              </a:rPr>
              <a:t>open with </a:t>
            </a:r>
            <a:r>
              <a:rPr lang="en-ID" dirty="0" err="1">
                <a:solidFill>
                  <a:srgbClr val="000000"/>
                </a:solidFill>
              </a:rPr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5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E3D-107C-BBF7-EF07-E903F148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0053-3E3F-33C2-7B8A-36F244ED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SQLITE</a:t>
            </a:r>
          </a:p>
          <a:p>
            <a:r>
              <a:rPr lang="en-US" dirty="0" err="1"/>
              <a:t>Belajar</a:t>
            </a:r>
            <a:r>
              <a:rPr lang="en-US" dirty="0"/>
              <a:t> SQLITE : </a:t>
            </a:r>
            <a:r>
              <a:rPr lang="en-US" dirty="0">
                <a:hlinkClick r:id="rId2"/>
              </a:rPr>
              <a:t>https://www.hostinger.co.id/tutorial/sqlite-vs-mysql</a:t>
            </a:r>
            <a:endParaRPr lang="en-US" dirty="0"/>
          </a:p>
          <a:p>
            <a:r>
              <a:rPr lang="en-US" dirty="0"/>
              <a:t>Command : touch database/</a:t>
            </a:r>
            <a:r>
              <a:rPr lang="en-US" dirty="0" err="1"/>
              <a:t>database.sqlite</a:t>
            </a:r>
            <a:endParaRPr lang="en-US" dirty="0"/>
          </a:p>
          <a:p>
            <a:r>
              <a:rPr lang="en-US" dirty="0"/>
              <a:t>File .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folder database </a:t>
            </a:r>
          </a:p>
          <a:p>
            <a:r>
              <a:rPr lang="en-US" dirty="0" err="1"/>
              <a:t>php</a:t>
            </a:r>
            <a:r>
              <a:rPr lang="en-US" dirty="0"/>
              <a:t>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5165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EDD8-DCCB-2E63-D3AF-02A8B2CB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C106-2DF9-A01E-C273-01FD6906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000" dirty="0">
                <a:solidFill>
                  <a:srgbClr val="000000"/>
                </a:solidFill>
              </a:rPr>
              <a:t>Laravel Sanctum &amp; Passport</a:t>
            </a:r>
          </a:p>
          <a:p>
            <a:r>
              <a:rPr lang="en-ID" sz="2000" dirty="0">
                <a:solidFill>
                  <a:srgbClr val="000000"/>
                </a:solidFill>
                <a:effectLst/>
              </a:rPr>
              <a:t>Sanctum </a:t>
            </a:r>
            <a:r>
              <a:rPr lang="en-ID" sz="2000" dirty="0" err="1">
                <a:solidFill>
                  <a:srgbClr val="000000"/>
                </a:solidFill>
              </a:rPr>
              <a:t>dapat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digunakan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dirty="0" err="1">
                <a:solidFill>
                  <a:srgbClr val="000000"/>
                </a:solidFill>
              </a:rPr>
              <a:t>untuk</a:t>
            </a:r>
            <a:r>
              <a:rPr lang="en-ID" sz="2000" dirty="0">
                <a:solidFill>
                  <a:srgbClr val="000000"/>
                </a:solidFill>
              </a:rPr>
              <a:t> 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session-based dan token-based authentication dan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Merriweather" pitchFamily="2" charset="77"/>
              </a:rPr>
              <a:t>bagus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  <a:latin typeface="Merriweather" pitchFamily="2" charset="77"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 single-page application </a:t>
            </a:r>
          </a:p>
          <a:p>
            <a:r>
              <a:rPr lang="en-ID" sz="2000" dirty="0">
                <a:solidFill>
                  <a:srgbClr val="222222"/>
                </a:solidFill>
                <a:latin typeface="Merriweather" pitchFamily="2" charset="77"/>
              </a:rPr>
              <a:t>Passport </a:t>
            </a:r>
            <a:r>
              <a:rPr lang="en-ID" sz="2000" dirty="0" err="1">
                <a:solidFill>
                  <a:srgbClr val="222222"/>
                </a:solidFill>
                <a:latin typeface="Merriweather" pitchFamily="2" charset="77"/>
              </a:rPr>
              <a:t>memakai</a:t>
            </a:r>
            <a:r>
              <a:rPr lang="en-ID" sz="2000" dirty="0">
                <a:solidFill>
                  <a:srgbClr val="222222"/>
                </a:solidFill>
                <a:latin typeface="Merriweather" pitchFamily="2" charset="77"/>
              </a:rPr>
              <a:t> JWT Authentication </a:t>
            </a:r>
            <a:r>
              <a:rPr lang="en-ID" sz="2000" dirty="0" err="1">
                <a:solidFill>
                  <a:srgbClr val="222222"/>
                </a:solidFill>
                <a:latin typeface="Merriweather" pitchFamily="2" charset="77"/>
              </a:rPr>
              <a:t>tapi</a:t>
            </a:r>
            <a:r>
              <a:rPr lang="en-ID" sz="2000" dirty="0">
                <a:solidFill>
                  <a:srgbClr val="222222"/>
                </a:solidFill>
                <a:latin typeface="Merriweather" pitchFamily="2" charset="77"/>
              </a:rPr>
              <a:t> juga </a:t>
            </a:r>
            <a:r>
              <a:rPr lang="en-ID" sz="2000" dirty="0" err="1">
                <a:solidFill>
                  <a:srgbClr val="222222"/>
                </a:solidFill>
                <a:latin typeface="Merriweather" pitchFamily="2" charset="77"/>
              </a:rPr>
              <a:t>mengimplementasikan</a:t>
            </a:r>
            <a:r>
              <a:rPr lang="en-ID" sz="2000" dirty="0">
                <a:solidFill>
                  <a:srgbClr val="222222"/>
                </a:solidFill>
                <a:latin typeface="Merriweather" pitchFamily="2" charset="77"/>
              </a:rPr>
              <a:t> OAuth</a:t>
            </a:r>
            <a:endParaRPr lang="en-ID" sz="2000" dirty="0">
              <a:solidFill>
                <a:srgbClr val="000000"/>
              </a:solidFill>
              <a:effectLst/>
            </a:endParaRPr>
          </a:p>
          <a:p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Kita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hanya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mengimplementasikan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JWT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untuk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token based authentication-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nya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saja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tanpa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kebutuhan</a:t>
            </a:r>
            <a:r>
              <a:rPr lang="en-ID" sz="2000" dirty="0">
                <a:solidFill>
                  <a:srgbClr val="000000"/>
                </a:solidFill>
                <a:latin typeface="Merriweather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Merriweather" panose="020F0502020204030204" pitchFamily="34" charset="0"/>
              </a:rPr>
              <a:t>Oauth</a:t>
            </a:r>
            <a:endParaRPr lang="en-ID" sz="2000" dirty="0">
              <a:solidFill>
                <a:srgbClr val="000000"/>
              </a:solidFill>
              <a:latin typeface="Merriweather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DD5F-B03E-9D9A-D00D-89F55737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07"/>
            <a:ext cx="10515600" cy="5744256"/>
          </a:xfrm>
        </p:spPr>
        <p:txBody>
          <a:bodyPr/>
          <a:lstStyle/>
          <a:p>
            <a:r>
              <a:rPr lang="en-ID" sz="2800" dirty="0">
                <a:solidFill>
                  <a:srgbClr val="000000"/>
                </a:solidFill>
                <a:effectLst/>
              </a:rPr>
              <a:t>composer </a:t>
            </a:r>
            <a:r>
              <a:rPr lang="en-ID" sz="2800" dirty="0">
                <a:solidFill>
                  <a:srgbClr val="8959A8"/>
                </a:solidFill>
                <a:effectLst/>
              </a:rPr>
              <a:t>require</a:t>
            </a:r>
            <a:r>
              <a:rPr lang="en-ID" sz="280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</a:rPr>
              <a:t>php</a:t>
            </a:r>
            <a:r>
              <a:rPr lang="en-ID" sz="2800" dirty="0">
                <a:solidFill>
                  <a:srgbClr val="666600"/>
                </a:solidFill>
                <a:effectLst/>
              </a:rPr>
              <a:t>-</a:t>
            </a:r>
            <a:r>
              <a:rPr lang="en-ID" sz="2800" dirty="0">
                <a:solidFill>
                  <a:srgbClr val="000000"/>
                </a:solidFill>
                <a:effectLst/>
              </a:rPr>
              <a:t>open</a:t>
            </a:r>
            <a:r>
              <a:rPr lang="en-ID" sz="2800" dirty="0">
                <a:solidFill>
                  <a:srgbClr val="666600"/>
                </a:solidFill>
                <a:effectLst/>
              </a:rPr>
              <a:t>-</a:t>
            </a:r>
            <a:r>
              <a:rPr lang="en-ID" sz="2800" dirty="0">
                <a:solidFill>
                  <a:srgbClr val="000000"/>
                </a:solidFill>
                <a:effectLst/>
              </a:rPr>
              <a:t>source</a:t>
            </a:r>
            <a:r>
              <a:rPr lang="en-ID" sz="2800" dirty="0">
                <a:solidFill>
                  <a:srgbClr val="666600"/>
                </a:solidFill>
                <a:effectLst/>
              </a:rPr>
              <a:t>-</a:t>
            </a:r>
            <a:r>
              <a:rPr lang="en-ID" sz="2800" dirty="0">
                <a:solidFill>
                  <a:srgbClr val="000000"/>
                </a:solidFill>
                <a:effectLst/>
              </a:rPr>
              <a:t>saver</a:t>
            </a:r>
            <a:r>
              <a:rPr lang="en-ID" sz="2800" dirty="0">
                <a:solidFill>
                  <a:srgbClr val="666600"/>
                </a:solidFill>
                <a:effectLst/>
              </a:rPr>
              <a:t>/</a:t>
            </a:r>
            <a:r>
              <a:rPr lang="en-ID" sz="2800" dirty="0" err="1">
                <a:solidFill>
                  <a:srgbClr val="000000"/>
                </a:solidFill>
                <a:effectLst/>
              </a:rPr>
              <a:t>jwt</a:t>
            </a:r>
            <a:r>
              <a:rPr lang="en-ID" sz="2800" dirty="0">
                <a:solidFill>
                  <a:srgbClr val="666600"/>
                </a:solidFill>
                <a:effectLst/>
              </a:rPr>
              <a:t>-</a:t>
            </a:r>
            <a:r>
              <a:rPr lang="en-ID" sz="2800" dirty="0">
                <a:solidFill>
                  <a:srgbClr val="000000"/>
                </a:solidFill>
                <a:effectLst/>
              </a:rPr>
              <a:t>auth</a:t>
            </a:r>
          </a:p>
          <a:p>
            <a:r>
              <a:rPr lang="en-ID" sz="2800" dirty="0" err="1">
                <a:solidFill>
                  <a:srgbClr val="000000"/>
                </a:solidFill>
                <a:effectLst/>
              </a:rPr>
              <a:t>php</a:t>
            </a:r>
            <a:r>
              <a:rPr lang="en-ID" sz="2800" dirty="0">
                <a:solidFill>
                  <a:srgbClr val="000000"/>
                </a:solidFill>
                <a:effectLst/>
              </a:rPr>
              <a:t> artisan </a:t>
            </a:r>
            <a:r>
              <a:rPr lang="en-ID" sz="2800" dirty="0" err="1">
                <a:solidFill>
                  <a:srgbClr val="000000"/>
                </a:solidFill>
                <a:effectLst/>
              </a:rPr>
              <a:t>vendor</a:t>
            </a:r>
            <a:r>
              <a:rPr lang="en-ID" sz="2800" dirty="0" err="1">
                <a:solidFill>
                  <a:srgbClr val="666600"/>
                </a:solidFill>
                <a:effectLst/>
              </a:rPr>
              <a:t>:</a:t>
            </a:r>
            <a:r>
              <a:rPr lang="en-ID" sz="2800" dirty="0" err="1">
                <a:solidFill>
                  <a:srgbClr val="000000"/>
                </a:solidFill>
                <a:effectLst/>
              </a:rPr>
              <a:t>publish</a:t>
            </a:r>
            <a:r>
              <a:rPr lang="en-ID" sz="280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dirty="0">
                <a:solidFill>
                  <a:srgbClr val="666600"/>
                </a:solidFill>
                <a:effectLst/>
              </a:rPr>
              <a:t>--</a:t>
            </a:r>
            <a:r>
              <a:rPr lang="en-ID" sz="2800" dirty="0">
                <a:solidFill>
                  <a:srgbClr val="000000"/>
                </a:solidFill>
                <a:effectLst/>
              </a:rPr>
              <a:t>provider</a:t>
            </a:r>
            <a:r>
              <a:rPr lang="en-ID" sz="2800" dirty="0">
                <a:solidFill>
                  <a:srgbClr val="666600"/>
                </a:solidFill>
                <a:effectLst/>
              </a:rPr>
              <a:t>=</a:t>
            </a:r>
            <a:r>
              <a:rPr lang="en-ID" sz="2800" dirty="0">
                <a:solidFill>
                  <a:srgbClr val="718C00"/>
                </a:solidFill>
                <a:effectLst/>
              </a:rPr>
              <a:t>"</a:t>
            </a:r>
            <a:r>
              <a:rPr lang="en-ID" sz="2800" dirty="0" err="1">
                <a:solidFill>
                  <a:srgbClr val="718C00"/>
                </a:solidFill>
                <a:effectLst/>
              </a:rPr>
              <a:t>PHPOpenSourceSaver</a:t>
            </a:r>
            <a:r>
              <a:rPr lang="en-ID" sz="2800" dirty="0">
                <a:solidFill>
                  <a:srgbClr val="718C00"/>
                </a:solidFill>
                <a:effectLst/>
              </a:rPr>
              <a:t>\</a:t>
            </a:r>
            <a:r>
              <a:rPr lang="en-ID" sz="2800" dirty="0" err="1">
                <a:solidFill>
                  <a:srgbClr val="718C00"/>
                </a:solidFill>
                <a:effectLst/>
              </a:rPr>
              <a:t>JWTAuth</a:t>
            </a:r>
            <a:r>
              <a:rPr lang="en-ID" sz="2800" dirty="0">
                <a:solidFill>
                  <a:srgbClr val="718C00"/>
                </a:solidFill>
                <a:effectLst/>
              </a:rPr>
              <a:t>\Providers\</a:t>
            </a:r>
            <a:r>
              <a:rPr lang="en-ID" sz="2800" dirty="0" err="1">
                <a:solidFill>
                  <a:srgbClr val="718C00"/>
                </a:solidFill>
                <a:effectLst/>
              </a:rPr>
              <a:t>LaravelServiceProvider</a:t>
            </a:r>
            <a:r>
              <a:rPr lang="en-ID" sz="2800" dirty="0">
                <a:solidFill>
                  <a:srgbClr val="718C00"/>
                </a:solidFill>
                <a:effectLst/>
              </a:rPr>
              <a:t>"</a:t>
            </a:r>
            <a:endParaRPr lang="en-ID" dirty="0">
              <a:solidFill>
                <a:srgbClr val="000000"/>
              </a:solidFill>
              <a:effectLst/>
            </a:endParaRPr>
          </a:p>
          <a:p>
            <a:r>
              <a:rPr lang="en-ID" dirty="0" err="1">
                <a:solidFill>
                  <a:srgbClr val="000000"/>
                </a:solidFill>
                <a:effectLst/>
              </a:rPr>
              <a:t>php</a:t>
            </a:r>
            <a:r>
              <a:rPr lang="en-ID" dirty="0">
                <a:solidFill>
                  <a:srgbClr val="000000"/>
                </a:solidFill>
                <a:effectLst/>
              </a:rPr>
              <a:t> artisan </a:t>
            </a:r>
            <a:r>
              <a:rPr lang="en-ID" dirty="0" err="1">
                <a:solidFill>
                  <a:srgbClr val="000000"/>
                </a:solidFill>
                <a:effectLst/>
              </a:rPr>
              <a:t>jwt</a:t>
            </a:r>
            <a:r>
              <a:rPr lang="en-ID" dirty="0" err="1">
                <a:solidFill>
                  <a:srgbClr val="666600"/>
                </a:solidFill>
                <a:effectLst/>
              </a:rPr>
              <a:t>:</a:t>
            </a:r>
            <a:r>
              <a:rPr lang="en-ID" dirty="0" err="1">
                <a:solidFill>
                  <a:srgbClr val="000000"/>
                </a:solidFill>
                <a:effectLst/>
              </a:rPr>
              <a:t>secret</a:t>
            </a:r>
            <a:endParaRPr lang="en-ID" dirty="0">
              <a:solidFill>
                <a:srgbClr val="000000"/>
              </a:solidFill>
              <a:effectLst/>
            </a:endParaRPr>
          </a:p>
          <a:p>
            <a:r>
              <a:rPr lang="en-ID" dirty="0">
                <a:solidFill>
                  <a:srgbClr val="000000"/>
                </a:solidFill>
              </a:rPr>
              <a:t>File .env </a:t>
            </a:r>
            <a:r>
              <a:rPr lang="en-ID" dirty="0" err="1">
                <a:solidFill>
                  <a:srgbClr val="000000"/>
                </a:solidFill>
              </a:rPr>
              <a:t>akan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terupdate</a:t>
            </a:r>
            <a:r>
              <a:rPr lang="en-ID" dirty="0">
                <a:solidFill>
                  <a:srgbClr val="000000"/>
                </a:solidFill>
              </a:rPr>
              <a:t>  </a:t>
            </a:r>
            <a:r>
              <a:rPr lang="en-ID" dirty="0">
                <a:solidFill>
                  <a:srgbClr val="000000"/>
                </a:solidFill>
                <a:effectLst/>
              </a:rPr>
              <a:t>JWT_SECRET</a:t>
            </a:r>
            <a:r>
              <a:rPr lang="en-ID" dirty="0">
                <a:solidFill>
                  <a:srgbClr val="666600"/>
                </a:solidFill>
                <a:effectLst/>
              </a:rPr>
              <a:t>=</a:t>
            </a:r>
            <a:r>
              <a:rPr lang="en-ID" dirty="0" err="1">
                <a:solidFill>
                  <a:srgbClr val="000000"/>
                </a:solidFill>
                <a:effectLst/>
              </a:rPr>
              <a:t>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6F3-5E89-F600-7F77-500BD83A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</a:t>
            </a:r>
            <a:r>
              <a:rPr lang="en-US" dirty="0" err="1"/>
              <a:t>auth.php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2DB95-03A6-0062-C043-C9600361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2748280"/>
            <a:ext cx="3556000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F3F00C-0792-23AA-EA8E-30CE50A6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2" y="2748280"/>
            <a:ext cx="27178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F4004-DDC7-063B-D0EC-106C5EDC5760}"/>
              </a:ext>
            </a:extLst>
          </p:cNvPr>
          <p:cNvSpPr txBox="1"/>
          <p:nvPr/>
        </p:nvSpPr>
        <p:spPr>
          <a:xfrm>
            <a:off x="924560" y="1896318"/>
            <a:ext cx="29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guards API </a:t>
            </a:r>
          </a:p>
          <a:p>
            <a:r>
              <a:rPr lang="en-US" dirty="0" err="1"/>
              <a:t>menggunakan</a:t>
            </a:r>
            <a:r>
              <a:rPr lang="en-US" dirty="0"/>
              <a:t> driver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2DB7A-35A2-B3DC-CF1B-3798DB17527C}"/>
              </a:ext>
            </a:extLst>
          </p:cNvPr>
          <p:cNvSpPr txBox="1"/>
          <p:nvPr/>
        </p:nvSpPr>
        <p:spPr>
          <a:xfrm>
            <a:off x="5295078" y="2219483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guard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2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AAC-D334-F99F-D01D-52FCAF10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model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580E-4895-E22A-43F0-906FBD86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2482850"/>
            <a:ext cx="5943600" cy="189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78414-FE1A-29BC-59BA-999C5020E469}"/>
              </a:ext>
            </a:extLst>
          </p:cNvPr>
          <p:cNvSpPr txBox="1"/>
          <p:nvPr/>
        </p:nvSpPr>
        <p:spPr>
          <a:xfrm>
            <a:off x="568960" y="1904286"/>
            <a:ext cx="653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Interface </a:t>
            </a:r>
            <a:r>
              <a:rPr lang="en-US" dirty="0" err="1"/>
              <a:t>JWTSubject</a:t>
            </a:r>
            <a:r>
              <a:rPr lang="en-US" dirty="0"/>
              <a:t> dan comment </a:t>
            </a:r>
            <a:r>
              <a:rPr lang="en-US" dirty="0" err="1"/>
              <a:t>HasApiTokens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9E33-06FA-2111-0E1A-1E782641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3509010"/>
            <a:ext cx="46863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826CA-47AC-42C5-D600-43DF5DFCA173}"/>
              </a:ext>
            </a:extLst>
          </p:cNvPr>
          <p:cNvSpPr txBox="1"/>
          <p:nvPr/>
        </p:nvSpPr>
        <p:spPr>
          <a:xfrm>
            <a:off x="7350700" y="28244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function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JWTSubject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709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C322E"/>
      </a:dk2>
      <a:lt2>
        <a:srgbClr val="E8E3E2"/>
      </a:lt2>
      <a:accent1>
        <a:srgbClr val="25AED3"/>
      </a:accent1>
      <a:accent2>
        <a:srgbClr val="14B695"/>
      </a:accent2>
      <a:accent3>
        <a:srgbClr val="21B85A"/>
      </a:accent3>
      <a:accent4>
        <a:srgbClr val="1ABA14"/>
      </a:accent4>
      <a:accent5>
        <a:srgbClr val="63B420"/>
      </a:accent5>
      <a:accent6>
        <a:srgbClr val="96AA12"/>
      </a:accent6>
      <a:hlink>
        <a:srgbClr val="BF5B3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388</Words>
  <Application>Microsoft Macintosh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Next LT Pro</vt:lpstr>
      <vt:lpstr>AvenirNext LT Pro Medium</vt:lpstr>
      <vt:lpstr>Merriweather</vt:lpstr>
      <vt:lpstr>Poppins</vt:lpstr>
      <vt:lpstr>Sagona Book</vt:lpstr>
      <vt:lpstr>Segoe UI Semilight</vt:lpstr>
      <vt:lpstr>ExploreVTI</vt:lpstr>
      <vt:lpstr>Laravel JWT with POSTMAN</vt:lpstr>
      <vt:lpstr>PowerPoint Presentation</vt:lpstr>
      <vt:lpstr>PowerPoint Presentation</vt:lpstr>
      <vt:lpstr>Install  Laravel</vt:lpstr>
      <vt:lpstr>Connect to DB</vt:lpstr>
      <vt:lpstr>Install library</vt:lpstr>
      <vt:lpstr>PowerPoint Presentation</vt:lpstr>
      <vt:lpstr>Config auth.php</vt:lpstr>
      <vt:lpstr>Edit model User</vt:lpstr>
      <vt:lpstr>Create controller</vt:lpstr>
      <vt:lpstr>Create Register</vt:lpstr>
      <vt:lpstr>Edit api.php</vt:lpstr>
      <vt:lpstr>Run Laravel using postman</vt:lpstr>
      <vt:lpstr>Edit global environment</vt:lpstr>
      <vt:lpstr>Create Collection Auth &amp; Request</vt:lpstr>
      <vt:lpstr>Create request post register</vt:lpstr>
      <vt:lpstr>Part Login</vt:lpstr>
      <vt:lpstr>Request Postman</vt:lpstr>
      <vt:lpstr>TODO Application</vt:lpstr>
      <vt:lpstr>Edit todo migration</vt:lpstr>
      <vt:lpstr>Edit Todo Model</vt:lpstr>
      <vt:lpstr>Modify TodoController : function index</vt:lpstr>
      <vt:lpstr>Create function , modify auth:api</vt:lpstr>
      <vt:lpstr>Add Token postman</vt:lpstr>
      <vt:lpstr>Modify TodoController : function store</vt:lpstr>
      <vt:lpstr>Modify TodoController : function show id</vt:lpstr>
      <vt:lpstr>Modify TodoController : function update</vt:lpstr>
      <vt:lpstr>Modify TodoController : function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JWT with POSTMAN</dc:title>
  <dc:creator>Ari Umboro Seno</dc:creator>
  <cp:lastModifiedBy>Ari Umboro Seno</cp:lastModifiedBy>
  <cp:revision>36</cp:revision>
  <dcterms:created xsi:type="dcterms:W3CDTF">2022-10-10T23:17:31Z</dcterms:created>
  <dcterms:modified xsi:type="dcterms:W3CDTF">2022-10-11T01:57:11Z</dcterms:modified>
</cp:coreProperties>
</file>