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9" r:id="rId2"/>
    <p:sldId id="260" r:id="rId3"/>
    <p:sldId id="261" r:id="rId4"/>
    <p:sldId id="262" r:id="rId5"/>
    <p:sldId id="269" r:id="rId6"/>
    <p:sldId id="270" r:id="rId7"/>
    <p:sldId id="271" r:id="rId8"/>
    <p:sldId id="272" r:id="rId9"/>
    <p:sldId id="273" r:id="rId10"/>
    <p:sldId id="274" r:id="rId11"/>
    <p:sldId id="275" r:id="rId12"/>
    <p:sldId id="276" r:id="rId13"/>
    <p:sldId id="264" r:id="rId14"/>
    <p:sldId id="268" r:id="rId15"/>
    <p:sldId id="263" r:id="rId16"/>
    <p:sldId id="265" r:id="rId17"/>
    <p:sldId id="266" r:id="rId18"/>
    <p:sldId id="267" r:id="rId19"/>
    <p:sldId id="277" r:id="rId20"/>
    <p:sldId id="278" r:id="rId21"/>
    <p:sldId id="279" r:id="rId22"/>
    <p:sldId id="281" r:id="rId23"/>
    <p:sldId id="280" r:id="rId24"/>
    <p:sldId id="285" r:id="rId25"/>
    <p:sldId id="282" r:id="rId26"/>
    <p:sldId id="283" r:id="rId27"/>
    <p:sldId id="284" r:id="rId28"/>
    <p:sldId id="286"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5" d="100"/>
          <a:sy n="75" d="100"/>
        </p:scale>
        <p:origin x="902" y="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8AD9C-08EC-4C39-BD9F-325CF1BCB8E9}" type="datetimeFigureOut">
              <a:rPr lang="en-IN" smtClean="0"/>
              <a:t>10-11-2024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5D124-6531-45A0-949C-EE80DF07AAA9}" type="slidenum">
              <a:rPr lang="en-IN" smtClean="0"/>
              <a:t>‹#›</a:t>
            </a:fld>
            <a:endParaRPr lang="en-IN"/>
          </a:p>
        </p:txBody>
      </p:sp>
    </p:spTree>
    <p:extLst>
      <p:ext uri="{BB962C8B-B14F-4D97-AF65-F5344CB8AC3E}">
        <p14:creationId xmlns:p14="http://schemas.microsoft.com/office/powerpoint/2010/main" val="1631135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2400"/>
              </a:lnSpc>
            </a:pPr>
            <a:r>
              <a:rPr lang="en-US" b="0" i="0" dirty="0">
                <a:solidFill>
                  <a:srgbClr val="242424"/>
                </a:solidFill>
                <a:effectLst/>
                <a:latin typeface="source-serif-pro"/>
              </a:rPr>
              <a:t>From the heatmap we could understand the average premium for various combination of the categories. From the above we could infer category like Chronic disease and transplant have higher impact on the increase of premium paid being paid by the insurance purchaser.</a:t>
            </a:r>
          </a:p>
          <a:p>
            <a:pPr algn="l">
              <a:lnSpc>
                <a:spcPts val="2400"/>
              </a:lnSpc>
            </a:pPr>
            <a:r>
              <a:rPr lang="en-US" b="0" i="0" dirty="0">
                <a:solidFill>
                  <a:srgbClr val="242424"/>
                </a:solidFill>
                <a:effectLst/>
                <a:latin typeface="source-serif-pro"/>
              </a:rPr>
              <a:t>These findings underscore how certain health conditions result in higher premiums, with chronic diseases and organ transplants having a significant impact.</a:t>
            </a:r>
          </a:p>
          <a:p>
            <a:endParaRPr lang="en-IN" dirty="0"/>
          </a:p>
        </p:txBody>
      </p:sp>
      <p:sp>
        <p:nvSpPr>
          <p:cNvPr id="4" name="Slide Number Placeholder 3"/>
          <p:cNvSpPr>
            <a:spLocks noGrp="1"/>
          </p:cNvSpPr>
          <p:nvPr>
            <p:ph type="sldNum" sz="quarter" idx="5"/>
          </p:nvPr>
        </p:nvSpPr>
        <p:spPr/>
        <p:txBody>
          <a:bodyPr/>
          <a:lstStyle/>
          <a:p>
            <a:fld id="{DA75D124-6531-45A0-949C-EE80DF07AAA9}" type="slidenum">
              <a:rPr lang="en-IN" smtClean="0"/>
              <a:t>10</a:t>
            </a:fld>
            <a:endParaRPr lang="en-IN"/>
          </a:p>
        </p:txBody>
      </p:sp>
    </p:spTree>
    <p:extLst>
      <p:ext uri="{BB962C8B-B14F-4D97-AF65-F5344CB8AC3E}">
        <p14:creationId xmlns:p14="http://schemas.microsoft.com/office/powerpoint/2010/main" val="2781671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424"/>
                </a:solidFill>
                <a:effectLst/>
                <a:latin typeface="source-serif-pro"/>
              </a:rPr>
              <a:t>Younger policyholders pay lower premiums. For example, individuals aged 18–20 pay an average of ₹16,114, while those aged 60–65 pay around ₹28,859. This reflects increased health risks as age advances.</a:t>
            </a:r>
          </a:p>
          <a:p>
            <a:endParaRPr lang="en-IN" dirty="0"/>
          </a:p>
        </p:txBody>
      </p:sp>
      <p:sp>
        <p:nvSpPr>
          <p:cNvPr id="4" name="Slide Number Placeholder 3"/>
          <p:cNvSpPr>
            <a:spLocks noGrp="1"/>
          </p:cNvSpPr>
          <p:nvPr>
            <p:ph type="sldNum" sz="quarter" idx="5"/>
          </p:nvPr>
        </p:nvSpPr>
        <p:spPr/>
        <p:txBody>
          <a:bodyPr/>
          <a:lstStyle/>
          <a:p>
            <a:fld id="{DA75D124-6531-45A0-949C-EE80DF07AAA9}" type="slidenum">
              <a:rPr lang="en-IN" smtClean="0"/>
              <a:t>11</a:t>
            </a:fld>
            <a:endParaRPr lang="en-IN"/>
          </a:p>
        </p:txBody>
      </p:sp>
    </p:spTree>
    <p:extLst>
      <p:ext uri="{BB962C8B-B14F-4D97-AF65-F5344CB8AC3E}">
        <p14:creationId xmlns:p14="http://schemas.microsoft.com/office/powerpoint/2010/main" val="976401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chemeClr val="accent1"/>
                </a:solidFill>
                <a:effectLst/>
                <a:latin typeface="source-serif-pro"/>
              </a:rPr>
              <a:t>BMI was categorized as underweight, normal weight, overweight, and obese, with average premiums increasing across these categories. Obese individuals pay an average premium of ₹25,237, which is higher than other categories.</a:t>
            </a:r>
          </a:p>
          <a:p>
            <a:endParaRPr lang="en-IN" dirty="0"/>
          </a:p>
        </p:txBody>
      </p:sp>
      <p:sp>
        <p:nvSpPr>
          <p:cNvPr id="4" name="Slide Number Placeholder 3"/>
          <p:cNvSpPr>
            <a:spLocks noGrp="1"/>
          </p:cNvSpPr>
          <p:nvPr>
            <p:ph type="sldNum" sz="quarter" idx="5"/>
          </p:nvPr>
        </p:nvSpPr>
        <p:spPr/>
        <p:txBody>
          <a:bodyPr/>
          <a:lstStyle/>
          <a:p>
            <a:fld id="{DA75D124-6531-45A0-949C-EE80DF07AAA9}" type="slidenum">
              <a:rPr lang="en-IN" smtClean="0"/>
              <a:t>12</a:t>
            </a:fld>
            <a:endParaRPr lang="en-IN"/>
          </a:p>
        </p:txBody>
      </p:sp>
    </p:spTree>
    <p:extLst>
      <p:ext uri="{BB962C8B-B14F-4D97-AF65-F5344CB8AC3E}">
        <p14:creationId xmlns:p14="http://schemas.microsoft.com/office/powerpoint/2010/main" val="230464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2400"/>
              </a:lnSpc>
            </a:pPr>
            <a:r>
              <a:rPr lang="en-US" b="1" i="0" dirty="0">
                <a:solidFill>
                  <a:srgbClr val="242424"/>
                </a:solidFill>
                <a:effectLst/>
                <a:latin typeface="source-serif-pro"/>
              </a:rPr>
              <a:t>T-test:</a:t>
            </a:r>
            <a:endParaRPr lang="en-US" b="0" i="0" dirty="0">
              <a:solidFill>
                <a:srgbClr val="242424"/>
              </a:solidFill>
              <a:effectLst/>
              <a:latin typeface="source-serif-pro"/>
            </a:endParaRPr>
          </a:p>
          <a:p>
            <a:pPr algn="l">
              <a:lnSpc>
                <a:spcPts val="2400"/>
              </a:lnSpc>
            </a:pPr>
            <a:r>
              <a:rPr lang="en-US" b="0" i="0" dirty="0">
                <a:solidFill>
                  <a:srgbClr val="242424"/>
                </a:solidFill>
                <a:effectLst/>
                <a:latin typeface="source-serif-pro"/>
              </a:rPr>
              <a:t>We will perform hypothesis testing on binary categorical columns ‘Diabetes’, ‘</a:t>
            </a:r>
            <a:r>
              <a:rPr lang="en-US" b="0" i="0" dirty="0" err="1">
                <a:solidFill>
                  <a:srgbClr val="242424"/>
                </a:solidFill>
                <a:effectLst/>
                <a:latin typeface="source-serif-pro"/>
              </a:rPr>
              <a:t>BloodPressureProblems</a:t>
            </a:r>
            <a:r>
              <a:rPr lang="en-US" b="0" i="0" dirty="0">
                <a:solidFill>
                  <a:srgbClr val="242424"/>
                </a:solidFill>
                <a:effectLst/>
                <a:latin typeface="source-serif-pro"/>
              </a:rPr>
              <a:t>’, ‘</a:t>
            </a:r>
            <a:r>
              <a:rPr lang="en-US" b="0" i="0" dirty="0" err="1">
                <a:solidFill>
                  <a:srgbClr val="242424"/>
                </a:solidFill>
                <a:effectLst/>
                <a:latin typeface="source-serif-pro"/>
              </a:rPr>
              <a:t>AnyTransplants</a:t>
            </a:r>
            <a:r>
              <a:rPr lang="en-US" b="0" i="0" dirty="0">
                <a:solidFill>
                  <a:srgbClr val="242424"/>
                </a:solidFill>
                <a:effectLst/>
                <a:latin typeface="source-serif-pro"/>
              </a:rPr>
              <a:t>’, ‘</a:t>
            </a:r>
            <a:r>
              <a:rPr lang="en-US" b="0" i="0" dirty="0" err="1">
                <a:solidFill>
                  <a:srgbClr val="242424"/>
                </a:solidFill>
                <a:effectLst/>
                <a:latin typeface="source-serif-pro"/>
              </a:rPr>
              <a:t>AnyChronicDiseases</a:t>
            </a:r>
            <a:r>
              <a:rPr lang="en-US" b="0" i="0" dirty="0">
                <a:solidFill>
                  <a:srgbClr val="242424"/>
                </a:solidFill>
                <a:effectLst/>
                <a:latin typeface="source-serif-pro"/>
              </a:rPr>
              <a:t>’, ‘</a:t>
            </a:r>
            <a:r>
              <a:rPr lang="en-US" b="0" i="0" dirty="0" err="1">
                <a:solidFill>
                  <a:srgbClr val="242424"/>
                </a:solidFill>
                <a:effectLst/>
                <a:latin typeface="source-serif-pro"/>
              </a:rPr>
              <a:t>KnownAllergies</a:t>
            </a:r>
            <a:r>
              <a:rPr lang="en-US" b="0" i="0" dirty="0">
                <a:solidFill>
                  <a:srgbClr val="242424"/>
                </a:solidFill>
                <a:effectLst/>
                <a:latin typeface="source-serif-pro"/>
              </a:rPr>
              <a:t>’, ‘</a:t>
            </a:r>
            <a:r>
              <a:rPr lang="en-US" b="0" i="0" dirty="0" err="1">
                <a:solidFill>
                  <a:srgbClr val="242424"/>
                </a:solidFill>
                <a:effectLst/>
                <a:latin typeface="source-serif-pro"/>
              </a:rPr>
              <a:t>HistoryOfCancerInFamily</a:t>
            </a:r>
            <a:r>
              <a:rPr lang="en-US" b="0" i="0" dirty="0">
                <a:solidFill>
                  <a:srgbClr val="242424"/>
                </a:solidFill>
                <a:effectLst/>
                <a:latin typeface="source-serif-pro"/>
              </a:rPr>
              <a:t>’ with respect to Premium price column. The default Null hypothesis is both group have same average premium price and the alternate hypothesis will be both the groups have different average premium. Average premium price for all the binary categorical columns are different.</a:t>
            </a:r>
          </a:p>
          <a:p>
            <a:pPr algn="l">
              <a:lnSpc>
                <a:spcPts val="2400"/>
              </a:lnSpc>
            </a:pPr>
            <a:r>
              <a:rPr lang="en-US" b="0" i="0" dirty="0">
                <a:solidFill>
                  <a:srgbClr val="242424"/>
                </a:solidFill>
                <a:effectLst/>
                <a:latin typeface="source-serif-pro"/>
              </a:rPr>
              <a:t>Based on the t-test results, we can draw several conclusions regarding the average premium prices for various health conditions:</a:t>
            </a:r>
          </a:p>
          <a:p>
            <a:pPr algn="l">
              <a:lnSpc>
                <a:spcPts val="2400"/>
              </a:lnSpc>
            </a:pPr>
            <a:endParaRPr lang="en-US" b="0" i="0" dirty="0">
              <a:solidFill>
                <a:srgbClr val="242424"/>
              </a:solidFill>
              <a:effectLst/>
              <a:latin typeface="source-serif-pro"/>
            </a:endParaRPr>
          </a:p>
          <a:p>
            <a:pPr marL="0" marR="0" lvl="0" indent="0" algn="l" defTabSz="914400" rtl="0" eaLnBrk="1" fontAlgn="auto" latinLnBrk="0" hangingPunct="1">
              <a:lnSpc>
                <a:spcPts val="2400"/>
              </a:lnSpc>
              <a:spcBef>
                <a:spcPts val="0"/>
              </a:spcBef>
              <a:spcAft>
                <a:spcPts val="0"/>
              </a:spcAft>
              <a:buClrTx/>
              <a:buSzTx/>
              <a:buFontTx/>
              <a:buNone/>
              <a:tabLst/>
              <a:defRPr/>
            </a:pPr>
            <a:r>
              <a:rPr lang="en-US" b="0" i="0" dirty="0">
                <a:solidFill>
                  <a:srgbClr val="242424"/>
                </a:solidFill>
                <a:effectLst/>
                <a:latin typeface="source-serif-pro"/>
              </a:rPr>
              <a:t>Since the p-value is less than 0.05, we reject the null hypothesis, suggesting a significant difference in premium prices for individuals with and without Diabetes.</a:t>
            </a:r>
          </a:p>
          <a:p>
            <a:pPr marL="0" marR="0" lvl="0" indent="0" algn="l" defTabSz="914400" rtl="0" eaLnBrk="1" fontAlgn="auto" latinLnBrk="0" hangingPunct="1">
              <a:lnSpc>
                <a:spcPts val="2400"/>
              </a:lnSpc>
              <a:spcBef>
                <a:spcPts val="0"/>
              </a:spcBef>
              <a:spcAft>
                <a:spcPts val="0"/>
              </a:spcAft>
              <a:buClrTx/>
              <a:buSzTx/>
              <a:buFontTx/>
              <a:buNone/>
              <a:tabLst/>
              <a:defRPr/>
            </a:pPr>
            <a:r>
              <a:rPr lang="en-US" b="0" i="0" dirty="0">
                <a:solidFill>
                  <a:srgbClr val="242424"/>
                </a:solidFill>
                <a:effectLst/>
                <a:latin typeface="source-serif-pro"/>
              </a:rPr>
              <a:t>The p-value is extremely low, leading us to reject the null hypothesis. This indicates a significant difference in premium prices between those with and without Blood Pressure Problems.</a:t>
            </a:r>
          </a:p>
          <a:p>
            <a:pPr marL="0" marR="0" lvl="0" indent="0" algn="l" defTabSz="914400" rtl="0" eaLnBrk="1" fontAlgn="auto" latinLnBrk="0" hangingPunct="1">
              <a:lnSpc>
                <a:spcPts val="2400"/>
              </a:lnSpc>
              <a:spcBef>
                <a:spcPts val="0"/>
              </a:spcBef>
              <a:spcAft>
                <a:spcPts val="0"/>
              </a:spcAft>
              <a:buClrTx/>
              <a:buSzTx/>
              <a:buFontTx/>
              <a:buNone/>
              <a:tabLst/>
              <a:defRPr/>
            </a:pPr>
            <a:r>
              <a:rPr lang="en-US" b="0" i="0" dirty="0">
                <a:solidFill>
                  <a:srgbClr val="242424"/>
                </a:solidFill>
                <a:effectLst/>
                <a:latin typeface="source-serif-pro"/>
              </a:rPr>
              <a:t>With a very low p-value, we reject the null hypothesis. This confirms a significant disparity in premium prices for individuals with and without Transplants.</a:t>
            </a:r>
          </a:p>
          <a:p>
            <a:pPr marL="0" marR="0" lvl="0" indent="0" algn="l" defTabSz="914400" rtl="0" eaLnBrk="1" fontAlgn="auto" latinLnBrk="0" hangingPunct="1">
              <a:lnSpc>
                <a:spcPts val="2400"/>
              </a:lnSpc>
              <a:spcBef>
                <a:spcPts val="0"/>
              </a:spcBef>
              <a:spcAft>
                <a:spcPts val="0"/>
              </a:spcAft>
              <a:buClrTx/>
              <a:buSzTx/>
              <a:buFontTx/>
              <a:buNone/>
              <a:tabLst/>
              <a:defRPr/>
            </a:pPr>
            <a:endParaRPr lang="en-US" b="0" i="0" dirty="0">
              <a:solidFill>
                <a:srgbClr val="242424"/>
              </a:solidFill>
              <a:effectLst/>
              <a:latin typeface="source-serif-pro"/>
            </a:endParaRPr>
          </a:p>
          <a:p>
            <a:pPr algn="l">
              <a:lnSpc>
                <a:spcPts val="2400"/>
              </a:lnSpc>
            </a:pPr>
            <a:endParaRPr lang="en-US" b="0" i="0" dirty="0">
              <a:solidFill>
                <a:srgbClr val="242424"/>
              </a:solidFill>
              <a:effectLst/>
              <a:latin typeface="source-serif-pro"/>
            </a:endParaRPr>
          </a:p>
          <a:p>
            <a:endParaRPr lang="en-IN" dirty="0"/>
          </a:p>
        </p:txBody>
      </p:sp>
      <p:sp>
        <p:nvSpPr>
          <p:cNvPr id="4" name="Slide Number Placeholder 3"/>
          <p:cNvSpPr>
            <a:spLocks noGrp="1"/>
          </p:cNvSpPr>
          <p:nvPr>
            <p:ph type="sldNum" sz="quarter" idx="5"/>
          </p:nvPr>
        </p:nvSpPr>
        <p:spPr/>
        <p:txBody>
          <a:bodyPr/>
          <a:lstStyle/>
          <a:p>
            <a:fld id="{DA75D124-6531-45A0-949C-EE80DF07AAA9}" type="slidenum">
              <a:rPr lang="en-IN" smtClean="0"/>
              <a:t>17</a:t>
            </a:fld>
            <a:endParaRPr lang="en-IN"/>
          </a:p>
        </p:txBody>
      </p:sp>
    </p:spTree>
    <p:extLst>
      <p:ext uri="{BB962C8B-B14F-4D97-AF65-F5344CB8AC3E}">
        <p14:creationId xmlns:p14="http://schemas.microsoft.com/office/powerpoint/2010/main" val="1874613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These results highlight key relationships and independence between various health conditions and demographics.</a:t>
            </a:r>
            <a:endParaRPr lang="en-IN" dirty="0"/>
          </a:p>
        </p:txBody>
      </p:sp>
      <p:sp>
        <p:nvSpPr>
          <p:cNvPr id="4" name="Slide Number Placeholder 3"/>
          <p:cNvSpPr>
            <a:spLocks noGrp="1"/>
          </p:cNvSpPr>
          <p:nvPr>
            <p:ph type="sldNum" sz="quarter" idx="5"/>
          </p:nvPr>
        </p:nvSpPr>
        <p:spPr/>
        <p:txBody>
          <a:bodyPr/>
          <a:lstStyle/>
          <a:p>
            <a:fld id="{DA75D124-6531-45A0-949C-EE80DF07AAA9}" type="slidenum">
              <a:rPr lang="en-IN" smtClean="0"/>
              <a:t>18</a:t>
            </a:fld>
            <a:endParaRPr lang="en-IN"/>
          </a:p>
        </p:txBody>
      </p:sp>
    </p:spTree>
    <p:extLst>
      <p:ext uri="{BB962C8B-B14F-4D97-AF65-F5344CB8AC3E}">
        <p14:creationId xmlns:p14="http://schemas.microsoft.com/office/powerpoint/2010/main" val="3556135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CB15C-E0C5-A4F5-6B87-6494438FB6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825DF2-B6F7-BA8B-2B8F-90B0F26EB5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DB0B8D-1C0A-88A6-BD1A-899263117332}"/>
              </a:ext>
            </a:extLst>
          </p:cNvPr>
          <p:cNvSpPr>
            <a:spLocks noGrp="1"/>
          </p:cNvSpPr>
          <p:nvPr>
            <p:ph type="dt" sz="half" idx="10"/>
          </p:nvPr>
        </p:nvSpPr>
        <p:spPr/>
        <p:txBody>
          <a:bodyPr/>
          <a:lstStyle/>
          <a:p>
            <a:fld id="{4C57F40F-223D-4930-9294-C2D2E2930A0C}" type="datetimeFigureOut">
              <a:rPr lang="en-IN" smtClean="0"/>
              <a:t>10-11-2024</a:t>
            </a:fld>
            <a:endParaRPr lang="en-IN"/>
          </a:p>
        </p:txBody>
      </p:sp>
      <p:sp>
        <p:nvSpPr>
          <p:cNvPr id="5" name="Footer Placeholder 4">
            <a:extLst>
              <a:ext uri="{FF2B5EF4-FFF2-40B4-BE49-F238E27FC236}">
                <a16:creationId xmlns:a16="http://schemas.microsoft.com/office/drawing/2014/main" id="{3F094D72-B5EF-BE24-CB11-DE38E207C5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5A11B9-F8C6-DE7C-D0FA-C6CBEC4436BB}"/>
              </a:ext>
            </a:extLst>
          </p:cNvPr>
          <p:cNvSpPr>
            <a:spLocks noGrp="1"/>
          </p:cNvSpPr>
          <p:nvPr>
            <p:ph type="sldNum" sz="quarter" idx="12"/>
          </p:nvPr>
        </p:nvSpPr>
        <p:spPr/>
        <p:txBody>
          <a:bodyPr/>
          <a:lstStyle/>
          <a:p>
            <a:fld id="{7B52231E-1896-4006-9FDC-E73350AAF445}" type="slidenum">
              <a:rPr lang="en-IN" smtClean="0"/>
              <a:t>‹#›</a:t>
            </a:fld>
            <a:endParaRPr lang="en-IN"/>
          </a:p>
        </p:txBody>
      </p:sp>
    </p:spTree>
    <p:extLst>
      <p:ext uri="{BB962C8B-B14F-4D97-AF65-F5344CB8AC3E}">
        <p14:creationId xmlns:p14="http://schemas.microsoft.com/office/powerpoint/2010/main" val="157310834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727-4FC5-D473-1731-C12FF7450A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A1A0F6-7D65-60BB-3330-74EEA89589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963147-DC19-71E0-0740-B49E88A323FB}"/>
              </a:ext>
            </a:extLst>
          </p:cNvPr>
          <p:cNvSpPr>
            <a:spLocks noGrp="1"/>
          </p:cNvSpPr>
          <p:nvPr>
            <p:ph type="dt" sz="half" idx="10"/>
          </p:nvPr>
        </p:nvSpPr>
        <p:spPr/>
        <p:txBody>
          <a:bodyPr/>
          <a:lstStyle/>
          <a:p>
            <a:fld id="{4C57F40F-223D-4930-9294-C2D2E2930A0C}" type="datetimeFigureOut">
              <a:rPr lang="en-IN" smtClean="0"/>
              <a:t>10-11-2024</a:t>
            </a:fld>
            <a:endParaRPr lang="en-IN"/>
          </a:p>
        </p:txBody>
      </p:sp>
      <p:sp>
        <p:nvSpPr>
          <p:cNvPr id="5" name="Footer Placeholder 4">
            <a:extLst>
              <a:ext uri="{FF2B5EF4-FFF2-40B4-BE49-F238E27FC236}">
                <a16:creationId xmlns:a16="http://schemas.microsoft.com/office/drawing/2014/main" id="{9C3BE2FA-DD8E-644C-9B13-E6CE42B141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932288-9DD8-5119-DA48-F12E1DCD2744}"/>
              </a:ext>
            </a:extLst>
          </p:cNvPr>
          <p:cNvSpPr>
            <a:spLocks noGrp="1"/>
          </p:cNvSpPr>
          <p:nvPr>
            <p:ph type="sldNum" sz="quarter" idx="12"/>
          </p:nvPr>
        </p:nvSpPr>
        <p:spPr/>
        <p:txBody>
          <a:bodyPr/>
          <a:lstStyle/>
          <a:p>
            <a:fld id="{7B52231E-1896-4006-9FDC-E73350AAF445}" type="slidenum">
              <a:rPr lang="en-IN" smtClean="0"/>
              <a:t>‹#›</a:t>
            </a:fld>
            <a:endParaRPr lang="en-IN"/>
          </a:p>
        </p:txBody>
      </p:sp>
    </p:spTree>
    <p:extLst>
      <p:ext uri="{BB962C8B-B14F-4D97-AF65-F5344CB8AC3E}">
        <p14:creationId xmlns:p14="http://schemas.microsoft.com/office/powerpoint/2010/main" val="269960329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839E13-C186-A66C-A975-7FA6EC6FE6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4BCD58-FC5D-1C9E-FBF7-F840931C82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34A37F-7ED1-B2DF-2412-874723BF0422}"/>
              </a:ext>
            </a:extLst>
          </p:cNvPr>
          <p:cNvSpPr>
            <a:spLocks noGrp="1"/>
          </p:cNvSpPr>
          <p:nvPr>
            <p:ph type="dt" sz="half" idx="10"/>
          </p:nvPr>
        </p:nvSpPr>
        <p:spPr/>
        <p:txBody>
          <a:bodyPr/>
          <a:lstStyle/>
          <a:p>
            <a:fld id="{4C57F40F-223D-4930-9294-C2D2E2930A0C}" type="datetimeFigureOut">
              <a:rPr lang="en-IN" smtClean="0"/>
              <a:t>10-11-2024</a:t>
            </a:fld>
            <a:endParaRPr lang="en-IN"/>
          </a:p>
        </p:txBody>
      </p:sp>
      <p:sp>
        <p:nvSpPr>
          <p:cNvPr id="5" name="Footer Placeholder 4">
            <a:extLst>
              <a:ext uri="{FF2B5EF4-FFF2-40B4-BE49-F238E27FC236}">
                <a16:creationId xmlns:a16="http://schemas.microsoft.com/office/drawing/2014/main" id="{C46B05BA-C5E5-6CEB-BEDF-1FF88345DB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2C84EB-F851-AB1A-8558-87D730D8B126}"/>
              </a:ext>
            </a:extLst>
          </p:cNvPr>
          <p:cNvSpPr>
            <a:spLocks noGrp="1"/>
          </p:cNvSpPr>
          <p:nvPr>
            <p:ph type="sldNum" sz="quarter" idx="12"/>
          </p:nvPr>
        </p:nvSpPr>
        <p:spPr/>
        <p:txBody>
          <a:bodyPr/>
          <a:lstStyle/>
          <a:p>
            <a:fld id="{7B52231E-1896-4006-9FDC-E73350AAF445}" type="slidenum">
              <a:rPr lang="en-IN" smtClean="0"/>
              <a:t>‹#›</a:t>
            </a:fld>
            <a:endParaRPr lang="en-IN"/>
          </a:p>
        </p:txBody>
      </p:sp>
    </p:spTree>
    <p:extLst>
      <p:ext uri="{BB962C8B-B14F-4D97-AF65-F5344CB8AC3E}">
        <p14:creationId xmlns:p14="http://schemas.microsoft.com/office/powerpoint/2010/main" val="32288851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2C7F4-AF05-F2B5-2AFC-B48FC50D05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CE39B6-3E51-1862-5E2D-00DD8FD81A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7E749C-CFBF-ADAF-4D24-15E6CF4BCB2C}"/>
              </a:ext>
            </a:extLst>
          </p:cNvPr>
          <p:cNvSpPr>
            <a:spLocks noGrp="1"/>
          </p:cNvSpPr>
          <p:nvPr>
            <p:ph type="dt" sz="half" idx="10"/>
          </p:nvPr>
        </p:nvSpPr>
        <p:spPr/>
        <p:txBody>
          <a:bodyPr/>
          <a:lstStyle/>
          <a:p>
            <a:fld id="{4C57F40F-223D-4930-9294-C2D2E2930A0C}" type="datetimeFigureOut">
              <a:rPr lang="en-IN" smtClean="0"/>
              <a:t>10-11-2024</a:t>
            </a:fld>
            <a:endParaRPr lang="en-IN"/>
          </a:p>
        </p:txBody>
      </p:sp>
      <p:sp>
        <p:nvSpPr>
          <p:cNvPr id="5" name="Footer Placeholder 4">
            <a:extLst>
              <a:ext uri="{FF2B5EF4-FFF2-40B4-BE49-F238E27FC236}">
                <a16:creationId xmlns:a16="http://schemas.microsoft.com/office/drawing/2014/main" id="{8A8E5275-4F85-CDD9-5917-CC7BC4BAD7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CA425F-4E74-8CA7-1957-EE3A8E37EE29}"/>
              </a:ext>
            </a:extLst>
          </p:cNvPr>
          <p:cNvSpPr>
            <a:spLocks noGrp="1"/>
          </p:cNvSpPr>
          <p:nvPr>
            <p:ph type="sldNum" sz="quarter" idx="12"/>
          </p:nvPr>
        </p:nvSpPr>
        <p:spPr/>
        <p:txBody>
          <a:bodyPr/>
          <a:lstStyle/>
          <a:p>
            <a:fld id="{7B52231E-1896-4006-9FDC-E73350AAF445}" type="slidenum">
              <a:rPr lang="en-IN" smtClean="0"/>
              <a:t>‹#›</a:t>
            </a:fld>
            <a:endParaRPr lang="en-IN"/>
          </a:p>
        </p:txBody>
      </p:sp>
    </p:spTree>
    <p:extLst>
      <p:ext uri="{BB962C8B-B14F-4D97-AF65-F5344CB8AC3E}">
        <p14:creationId xmlns:p14="http://schemas.microsoft.com/office/powerpoint/2010/main" val="15873252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F536-B53F-A177-D77A-B281199FD9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D0F818-D949-A752-09D7-8308BF8FE2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238C06-5B6E-87F6-242B-2B6AE2217EE0}"/>
              </a:ext>
            </a:extLst>
          </p:cNvPr>
          <p:cNvSpPr>
            <a:spLocks noGrp="1"/>
          </p:cNvSpPr>
          <p:nvPr>
            <p:ph type="dt" sz="half" idx="10"/>
          </p:nvPr>
        </p:nvSpPr>
        <p:spPr/>
        <p:txBody>
          <a:bodyPr/>
          <a:lstStyle/>
          <a:p>
            <a:fld id="{4C57F40F-223D-4930-9294-C2D2E2930A0C}" type="datetimeFigureOut">
              <a:rPr lang="en-IN" smtClean="0"/>
              <a:t>10-11-2024</a:t>
            </a:fld>
            <a:endParaRPr lang="en-IN"/>
          </a:p>
        </p:txBody>
      </p:sp>
      <p:sp>
        <p:nvSpPr>
          <p:cNvPr id="5" name="Footer Placeholder 4">
            <a:extLst>
              <a:ext uri="{FF2B5EF4-FFF2-40B4-BE49-F238E27FC236}">
                <a16:creationId xmlns:a16="http://schemas.microsoft.com/office/drawing/2014/main" id="{51D0D26A-A9CB-60E9-A495-4A0029F76D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E95142-8BF8-1F65-BCCF-F130A3D7F262}"/>
              </a:ext>
            </a:extLst>
          </p:cNvPr>
          <p:cNvSpPr>
            <a:spLocks noGrp="1"/>
          </p:cNvSpPr>
          <p:nvPr>
            <p:ph type="sldNum" sz="quarter" idx="12"/>
          </p:nvPr>
        </p:nvSpPr>
        <p:spPr/>
        <p:txBody>
          <a:bodyPr/>
          <a:lstStyle/>
          <a:p>
            <a:fld id="{7B52231E-1896-4006-9FDC-E73350AAF445}" type="slidenum">
              <a:rPr lang="en-IN" smtClean="0"/>
              <a:t>‹#›</a:t>
            </a:fld>
            <a:endParaRPr lang="en-IN"/>
          </a:p>
        </p:txBody>
      </p:sp>
    </p:spTree>
    <p:extLst>
      <p:ext uri="{BB962C8B-B14F-4D97-AF65-F5344CB8AC3E}">
        <p14:creationId xmlns:p14="http://schemas.microsoft.com/office/powerpoint/2010/main" val="20792295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6185-D652-406D-3993-2F267F5423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D276D-A659-0735-0618-4AD6CF62A3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A5F3A2-468F-E12A-6016-D9E7CC0374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E71AFD-014B-A0B7-25C6-863291585901}"/>
              </a:ext>
            </a:extLst>
          </p:cNvPr>
          <p:cNvSpPr>
            <a:spLocks noGrp="1"/>
          </p:cNvSpPr>
          <p:nvPr>
            <p:ph type="dt" sz="half" idx="10"/>
          </p:nvPr>
        </p:nvSpPr>
        <p:spPr/>
        <p:txBody>
          <a:bodyPr/>
          <a:lstStyle/>
          <a:p>
            <a:fld id="{4C57F40F-223D-4930-9294-C2D2E2930A0C}" type="datetimeFigureOut">
              <a:rPr lang="en-IN" smtClean="0"/>
              <a:t>10-11-2024</a:t>
            </a:fld>
            <a:endParaRPr lang="en-IN"/>
          </a:p>
        </p:txBody>
      </p:sp>
      <p:sp>
        <p:nvSpPr>
          <p:cNvPr id="6" name="Footer Placeholder 5">
            <a:extLst>
              <a:ext uri="{FF2B5EF4-FFF2-40B4-BE49-F238E27FC236}">
                <a16:creationId xmlns:a16="http://schemas.microsoft.com/office/drawing/2014/main" id="{611E160E-9135-465B-22C7-094BECF68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0EAE8D-EEC8-9738-AE2B-77A30B2008CC}"/>
              </a:ext>
            </a:extLst>
          </p:cNvPr>
          <p:cNvSpPr>
            <a:spLocks noGrp="1"/>
          </p:cNvSpPr>
          <p:nvPr>
            <p:ph type="sldNum" sz="quarter" idx="12"/>
          </p:nvPr>
        </p:nvSpPr>
        <p:spPr/>
        <p:txBody>
          <a:bodyPr/>
          <a:lstStyle/>
          <a:p>
            <a:fld id="{7B52231E-1896-4006-9FDC-E73350AAF445}" type="slidenum">
              <a:rPr lang="en-IN" smtClean="0"/>
              <a:t>‹#›</a:t>
            </a:fld>
            <a:endParaRPr lang="en-IN"/>
          </a:p>
        </p:txBody>
      </p:sp>
    </p:spTree>
    <p:extLst>
      <p:ext uri="{BB962C8B-B14F-4D97-AF65-F5344CB8AC3E}">
        <p14:creationId xmlns:p14="http://schemas.microsoft.com/office/powerpoint/2010/main" val="71399751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7294-8814-871A-3DB4-F04221E2E2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EECEC7-0B63-5309-644A-167E0F89C1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82F1B3-28DB-6F9F-9498-CBDA7540B3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BC1144-4228-3D91-7200-1C8633481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4FD318-45EA-199D-D7D9-A19D96C5E8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DC02DA-332C-D75F-66EC-136A494D41CD}"/>
              </a:ext>
            </a:extLst>
          </p:cNvPr>
          <p:cNvSpPr>
            <a:spLocks noGrp="1"/>
          </p:cNvSpPr>
          <p:nvPr>
            <p:ph type="dt" sz="half" idx="10"/>
          </p:nvPr>
        </p:nvSpPr>
        <p:spPr/>
        <p:txBody>
          <a:bodyPr/>
          <a:lstStyle/>
          <a:p>
            <a:fld id="{4C57F40F-223D-4930-9294-C2D2E2930A0C}" type="datetimeFigureOut">
              <a:rPr lang="en-IN" smtClean="0"/>
              <a:t>10-11-2024</a:t>
            </a:fld>
            <a:endParaRPr lang="en-IN"/>
          </a:p>
        </p:txBody>
      </p:sp>
      <p:sp>
        <p:nvSpPr>
          <p:cNvPr id="8" name="Footer Placeholder 7">
            <a:extLst>
              <a:ext uri="{FF2B5EF4-FFF2-40B4-BE49-F238E27FC236}">
                <a16:creationId xmlns:a16="http://schemas.microsoft.com/office/drawing/2014/main" id="{9EC26C7C-91CB-699E-7D23-CF0779BC03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51B290-8B21-90D4-507E-5803C5107F2F}"/>
              </a:ext>
            </a:extLst>
          </p:cNvPr>
          <p:cNvSpPr>
            <a:spLocks noGrp="1"/>
          </p:cNvSpPr>
          <p:nvPr>
            <p:ph type="sldNum" sz="quarter" idx="12"/>
          </p:nvPr>
        </p:nvSpPr>
        <p:spPr/>
        <p:txBody>
          <a:bodyPr/>
          <a:lstStyle/>
          <a:p>
            <a:fld id="{7B52231E-1896-4006-9FDC-E73350AAF445}" type="slidenum">
              <a:rPr lang="en-IN" smtClean="0"/>
              <a:t>‹#›</a:t>
            </a:fld>
            <a:endParaRPr lang="en-IN"/>
          </a:p>
        </p:txBody>
      </p:sp>
    </p:spTree>
    <p:extLst>
      <p:ext uri="{BB962C8B-B14F-4D97-AF65-F5344CB8AC3E}">
        <p14:creationId xmlns:p14="http://schemas.microsoft.com/office/powerpoint/2010/main" val="38762739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2353-C87E-0AC0-0B24-D384EECB61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18A27F-8B69-6618-6746-D483F9226BAC}"/>
              </a:ext>
            </a:extLst>
          </p:cNvPr>
          <p:cNvSpPr>
            <a:spLocks noGrp="1"/>
          </p:cNvSpPr>
          <p:nvPr>
            <p:ph type="dt" sz="half" idx="10"/>
          </p:nvPr>
        </p:nvSpPr>
        <p:spPr/>
        <p:txBody>
          <a:bodyPr/>
          <a:lstStyle/>
          <a:p>
            <a:fld id="{4C57F40F-223D-4930-9294-C2D2E2930A0C}" type="datetimeFigureOut">
              <a:rPr lang="en-IN" smtClean="0"/>
              <a:t>10-11-2024</a:t>
            </a:fld>
            <a:endParaRPr lang="en-IN"/>
          </a:p>
        </p:txBody>
      </p:sp>
      <p:sp>
        <p:nvSpPr>
          <p:cNvPr id="4" name="Footer Placeholder 3">
            <a:extLst>
              <a:ext uri="{FF2B5EF4-FFF2-40B4-BE49-F238E27FC236}">
                <a16:creationId xmlns:a16="http://schemas.microsoft.com/office/drawing/2014/main" id="{1D9709E3-5A33-21B3-7FC9-E95ABB9D7A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970029-5677-A1CD-800C-8F0F442464C1}"/>
              </a:ext>
            </a:extLst>
          </p:cNvPr>
          <p:cNvSpPr>
            <a:spLocks noGrp="1"/>
          </p:cNvSpPr>
          <p:nvPr>
            <p:ph type="sldNum" sz="quarter" idx="12"/>
          </p:nvPr>
        </p:nvSpPr>
        <p:spPr/>
        <p:txBody>
          <a:bodyPr/>
          <a:lstStyle/>
          <a:p>
            <a:fld id="{7B52231E-1896-4006-9FDC-E73350AAF445}" type="slidenum">
              <a:rPr lang="en-IN" smtClean="0"/>
              <a:t>‹#›</a:t>
            </a:fld>
            <a:endParaRPr lang="en-IN"/>
          </a:p>
        </p:txBody>
      </p:sp>
    </p:spTree>
    <p:extLst>
      <p:ext uri="{BB962C8B-B14F-4D97-AF65-F5344CB8AC3E}">
        <p14:creationId xmlns:p14="http://schemas.microsoft.com/office/powerpoint/2010/main" val="328618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7FBF4B-FB4E-34E0-6882-B3FECA6ADB67}"/>
              </a:ext>
            </a:extLst>
          </p:cNvPr>
          <p:cNvSpPr>
            <a:spLocks noGrp="1"/>
          </p:cNvSpPr>
          <p:nvPr>
            <p:ph type="dt" sz="half" idx="10"/>
          </p:nvPr>
        </p:nvSpPr>
        <p:spPr/>
        <p:txBody>
          <a:bodyPr/>
          <a:lstStyle/>
          <a:p>
            <a:fld id="{4C57F40F-223D-4930-9294-C2D2E2930A0C}" type="datetimeFigureOut">
              <a:rPr lang="en-IN" smtClean="0"/>
              <a:t>10-11-2024</a:t>
            </a:fld>
            <a:endParaRPr lang="en-IN"/>
          </a:p>
        </p:txBody>
      </p:sp>
      <p:sp>
        <p:nvSpPr>
          <p:cNvPr id="3" name="Footer Placeholder 2">
            <a:extLst>
              <a:ext uri="{FF2B5EF4-FFF2-40B4-BE49-F238E27FC236}">
                <a16:creationId xmlns:a16="http://schemas.microsoft.com/office/drawing/2014/main" id="{B113D406-7542-41C0-5D3E-DEF7E48FC3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C6DF0D-4CF6-EABE-135B-06B41D3B7B9F}"/>
              </a:ext>
            </a:extLst>
          </p:cNvPr>
          <p:cNvSpPr>
            <a:spLocks noGrp="1"/>
          </p:cNvSpPr>
          <p:nvPr>
            <p:ph type="sldNum" sz="quarter" idx="12"/>
          </p:nvPr>
        </p:nvSpPr>
        <p:spPr/>
        <p:txBody>
          <a:bodyPr/>
          <a:lstStyle/>
          <a:p>
            <a:fld id="{7B52231E-1896-4006-9FDC-E73350AAF445}" type="slidenum">
              <a:rPr lang="en-IN" smtClean="0"/>
              <a:t>‹#›</a:t>
            </a:fld>
            <a:endParaRPr lang="en-IN"/>
          </a:p>
        </p:txBody>
      </p:sp>
    </p:spTree>
    <p:extLst>
      <p:ext uri="{BB962C8B-B14F-4D97-AF65-F5344CB8AC3E}">
        <p14:creationId xmlns:p14="http://schemas.microsoft.com/office/powerpoint/2010/main" val="2890052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1CFC-C355-3C9D-D335-85E8764BA0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89DC46-95AE-33A7-9455-AE6FD6DE79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C484B6B-3DE7-5A62-6EA3-2D1671B9F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21AFE-353E-993C-98FA-E7FBA07DD239}"/>
              </a:ext>
            </a:extLst>
          </p:cNvPr>
          <p:cNvSpPr>
            <a:spLocks noGrp="1"/>
          </p:cNvSpPr>
          <p:nvPr>
            <p:ph type="dt" sz="half" idx="10"/>
          </p:nvPr>
        </p:nvSpPr>
        <p:spPr/>
        <p:txBody>
          <a:bodyPr/>
          <a:lstStyle/>
          <a:p>
            <a:fld id="{4C57F40F-223D-4930-9294-C2D2E2930A0C}" type="datetimeFigureOut">
              <a:rPr lang="en-IN" smtClean="0"/>
              <a:t>10-11-2024</a:t>
            </a:fld>
            <a:endParaRPr lang="en-IN"/>
          </a:p>
        </p:txBody>
      </p:sp>
      <p:sp>
        <p:nvSpPr>
          <p:cNvPr id="6" name="Footer Placeholder 5">
            <a:extLst>
              <a:ext uri="{FF2B5EF4-FFF2-40B4-BE49-F238E27FC236}">
                <a16:creationId xmlns:a16="http://schemas.microsoft.com/office/drawing/2014/main" id="{E3B55158-EF3F-2104-9CC4-1215E0A7B0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91D8FA-25A2-CF6F-C842-E7BA57F39300}"/>
              </a:ext>
            </a:extLst>
          </p:cNvPr>
          <p:cNvSpPr>
            <a:spLocks noGrp="1"/>
          </p:cNvSpPr>
          <p:nvPr>
            <p:ph type="sldNum" sz="quarter" idx="12"/>
          </p:nvPr>
        </p:nvSpPr>
        <p:spPr/>
        <p:txBody>
          <a:bodyPr/>
          <a:lstStyle/>
          <a:p>
            <a:fld id="{7B52231E-1896-4006-9FDC-E73350AAF445}" type="slidenum">
              <a:rPr lang="en-IN" smtClean="0"/>
              <a:t>‹#›</a:t>
            </a:fld>
            <a:endParaRPr lang="en-IN"/>
          </a:p>
        </p:txBody>
      </p:sp>
    </p:spTree>
    <p:extLst>
      <p:ext uri="{BB962C8B-B14F-4D97-AF65-F5344CB8AC3E}">
        <p14:creationId xmlns:p14="http://schemas.microsoft.com/office/powerpoint/2010/main" val="367979897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4E1D-C453-8158-C658-49245C1DF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1478D3-7AFA-B29D-F169-3EF20C100E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A1B6A6-3BFC-453A-D50B-C3C4A994FA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38118-A3C7-048C-7B7D-D25BDCE3B082}"/>
              </a:ext>
            </a:extLst>
          </p:cNvPr>
          <p:cNvSpPr>
            <a:spLocks noGrp="1"/>
          </p:cNvSpPr>
          <p:nvPr>
            <p:ph type="dt" sz="half" idx="10"/>
          </p:nvPr>
        </p:nvSpPr>
        <p:spPr/>
        <p:txBody>
          <a:bodyPr/>
          <a:lstStyle/>
          <a:p>
            <a:fld id="{4C57F40F-223D-4930-9294-C2D2E2930A0C}" type="datetimeFigureOut">
              <a:rPr lang="en-IN" smtClean="0"/>
              <a:t>10-11-2024</a:t>
            </a:fld>
            <a:endParaRPr lang="en-IN"/>
          </a:p>
        </p:txBody>
      </p:sp>
      <p:sp>
        <p:nvSpPr>
          <p:cNvPr id="6" name="Footer Placeholder 5">
            <a:extLst>
              <a:ext uri="{FF2B5EF4-FFF2-40B4-BE49-F238E27FC236}">
                <a16:creationId xmlns:a16="http://schemas.microsoft.com/office/drawing/2014/main" id="{0FF48BAA-8244-7EDB-03A6-C4086764E5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1E2BCF-3A27-81B3-3C77-59B3B451272B}"/>
              </a:ext>
            </a:extLst>
          </p:cNvPr>
          <p:cNvSpPr>
            <a:spLocks noGrp="1"/>
          </p:cNvSpPr>
          <p:nvPr>
            <p:ph type="sldNum" sz="quarter" idx="12"/>
          </p:nvPr>
        </p:nvSpPr>
        <p:spPr/>
        <p:txBody>
          <a:bodyPr/>
          <a:lstStyle/>
          <a:p>
            <a:fld id="{7B52231E-1896-4006-9FDC-E73350AAF445}" type="slidenum">
              <a:rPr lang="en-IN" smtClean="0"/>
              <a:t>‹#›</a:t>
            </a:fld>
            <a:endParaRPr lang="en-IN"/>
          </a:p>
        </p:txBody>
      </p:sp>
    </p:spTree>
    <p:extLst>
      <p:ext uri="{BB962C8B-B14F-4D97-AF65-F5344CB8AC3E}">
        <p14:creationId xmlns:p14="http://schemas.microsoft.com/office/powerpoint/2010/main" val="15564649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816C2F-A630-A7BC-4C9E-FB004D1D4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5E8D5D-1153-A0EB-B835-D4F810ACD9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BF584-B5E0-55EA-728F-EA795FC1F7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7F40F-223D-4930-9294-C2D2E2930A0C}" type="datetimeFigureOut">
              <a:rPr lang="en-IN" smtClean="0"/>
              <a:t>10-11-2024</a:t>
            </a:fld>
            <a:endParaRPr lang="en-IN"/>
          </a:p>
        </p:txBody>
      </p:sp>
      <p:sp>
        <p:nvSpPr>
          <p:cNvPr id="5" name="Footer Placeholder 4">
            <a:extLst>
              <a:ext uri="{FF2B5EF4-FFF2-40B4-BE49-F238E27FC236}">
                <a16:creationId xmlns:a16="http://schemas.microsoft.com/office/drawing/2014/main" id="{3C50E667-A1F8-6425-580D-912648A1DF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FD7E4E-425F-F4C1-1269-164981814B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2231E-1896-4006-9FDC-E73350AAF445}" type="slidenum">
              <a:rPr lang="en-IN" smtClean="0"/>
              <a:t>‹#›</a:t>
            </a:fld>
            <a:endParaRPr lang="en-IN"/>
          </a:p>
        </p:txBody>
      </p:sp>
    </p:spTree>
    <p:extLst>
      <p:ext uri="{BB962C8B-B14F-4D97-AF65-F5344CB8AC3E}">
        <p14:creationId xmlns:p14="http://schemas.microsoft.com/office/powerpoint/2010/main" val="2815384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public.tableau.com/shared/6G69RBR3N?%3Adisplay_count=n&amp;%3Aorigin=viz_share_link" TargetMode="External"/><Relationship Id="rId4" Type="http://schemas.openxmlformats.org/officeDocument/2006/relationships/hyperlink" Target="https://public.tableau.com/views/Insurancepriceprediction_Arivalagan_2/ICPDashboard1?:language=en-US&amp;publish=yes&amp;:sid=&amp;:redirect=auth&amp;:display_count=n&amp;:origin=viz_share_link"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insurancepricepredictormodel-nbxnkjq6i5xm4mcqdshiyn.streamlit.app/"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D9A43-464E-EC5C-2EB5-129912AD1335}"/>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BA9CF18-A699-54D3-F3A2-18E62D5AA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D6913C85-5147-4B7B-CF1A-8536D22A8537}"/>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966BC5D-9A0B-8478-DC82-2132EA211A27}"/>
              </a:ext>
            </a:extLst>
          </p:cNvPr>
          <p:cNvSpPr txBox="1"/>
          <p:nvPr/>
        </p:nvSpPr>
        <p:spPr>
          <a:xfrm>
            <a:off x="894080" y="53052"/>
            <a:ext cx="10281920" cy="830997"/>
          </a:xfrm>
          <a:prstGeom prst="rect">
            <a:avLst/>
          </a:prstGeom>
          <a:noFill/>
        </p:spPr>
        <p:txBody>
          <a:bodyPr wrap="square" rtlCol="0">
            <a:spAutoFit/>
          </a:bodyPr>
          <a:lstStyle/>
          <a:p>
            <a:pPr algn="ctr"/>
            <a:r>
              <a:rPr lang="en-IN" sz="4800" dirty="0">
                <a:solidFill>
                  <a:schemeClr val="accent1"/>
                </a:solidFill>
              </a:rPr>
              <a:t>Insurance Price Prediction Case Study</a:t>
            </a:r>
          </a:p>
        </p:txBody>
      </p:sp>
      <p:sp>
        <p:nvSpPr>
          <p:cNvPr id="5" name="Freeform 254">
            <a:extLst>
              <a:ext uri="{FF2B5EF4-FFF2-40B4-BE49-F238E27FC236}">
                <a16:creationId xmlns:a16="http://schemas.microsoft.com/office/drawing/2014/main" id="{0B9252FA-C105-30B6-05C9-2169579E8946}"/>
              </a:ext>
            </a:extLst>
          </p:cNvPr>
          <p:cNvSpPr>
            <a:spLocks noEditPoints="1"/>
          </p:cNvSpPr>
          <p:nvPr/>
        </p:nvSpPr>
        <p:spPr bwMode="auto">
          <a:xfrm>
            <a:off x="4544200" y="2610243"/>
            <a:ext cx="3157080" cy="3069383"/>
          </a:xfrm>
          <a:custGeom>
            <a:avLst/>
            <a:gdLst>
              <a:gd name="T0" fmla="*/ 13 w 34"/>
              <a:gd name="T1" fmla="*/ 14 h 33"/>
              <a:gd name="T2" fmla="*/ 11 w 34"/>
              <a:gd name="T3" fmla="*/ 8 h 33"/>
              <a:gd name="T4" fmla="*/ 11 w 34"/>
              <a:gd name="T5" fmla="*/ 8 h 33"/>
              <a:gd name="T6" fmla="*/ 23 w 34"/>
              <a:gd name="T7" fmla="*/ 8 h 33"/>
              <a:gd name="T8" fmla="*/ 23 w 34"/>
              <a:gd name="T9" fmla="*/ 8 h 33"/>
              <a:gd name="T10" fmla="*/ 21 w 34"/>
              <a:gd name="T11" fmla="*/ 14 h 33"/>
              <a:gd name="T12" fmla="*/ 27 w 34"/>
              <a:gd name="T13" fmla="*/ 17 h 33"/>
              <a:gd name="T14" fmla="*/ 31 w 34"/>
              <a:gd name="T15" fmla="*/ 12 h 33"/>
              <a:gd name="T16" fmla="*/ 31 w 34"/>
              <a:gd name="T17" fmla="*/ 12 h 33"/>
              <a:gd name="T18" fmla="*/ 28 w 34"/>
              <a:gd name="T19" fmla="*/ 6 h 33"/>
              <a:gd name="T20" fmla="*/ 26 w 34"/>
              <a:gd name="T21" fmla="*/ 6 h 33"/>
              <a:gd name="T22" fmla="*/ 23 w 34"/>
              <a:gd name="T23" fmla="*/ 12 h 33"/>
              <a:gd name="T24" fmla="*/ 23 w 34"/>
              <a:gd name="T25" fmla="*/ 12 h 33"/>
              <a:gd name="T26" fmla="*/ 27 w 34"/>
              <a:gd name="T27" fmla="*/ 17 h 33"/>
              <a:gd name="T28" fmla="*/ 24 w 34"/>
              <a:gd name="T29" fmla="*/ 12 h 33"/>
              <a:gd name="T30" fmla="*/ 24 w 34"/>
              <a:gd name="T31" fmla="*/ 10 h 33"/>
              <a:gd name="T32" fmla="*/ 30 w 34"/>
              <a:gd name="T33" fmla="*/ 9 h 33"/>
              <a:gd name="T34" fmla="*/ 30 w 34"/>
              <a:gd name="T35" fmla="*/ 11 h 33"/>
              <a:gd name="T36" fmla="*/ 29 w 34"/>
              <a:gd name="T37" fmla="*/ 15 h 33"/>
              <a:gd name="T38" fmla="*/ 25 w 34"/>
              <a:gd name="T39" fmla="*/ 15 h 33"/>
              <a:gd name="T40" fmla="*/ 9 w 34"/>
              <a:gd name="T41" fmla="*/ 15 h 33"/>
              <a:gd name="T42" fmla="*/ 10 w 34"/>
              <a:gd name="T43" fmla="*/ 12 h 33"/>
              <a:gd name="T44" fmla="*/ 10 w 34"/>
              <a:gd name="T45" fmla="*/ 11 h 33"/>
              <a:gd name="T46" fmla="*/ 7 w 34"/>
              <a:gd name="T47" fmla="*/ 6 h 33"/>
              <a:gd name="T48" fmla="*/ 3 w 34"/>
              <a:gd name="T49" fmla="*/ 11 h 33"/>
              <a:gd name="T50" fmla="*/ 3 w 34"/>
              <a:gd name="T51" fmla="*/ 12 h 33"/>
              <a:gd name="T52" fmla="*/ 4 w 34"/>
              <a:gd name="T53" fmla="*/ 15 h 33"/>
              <a:gd name="T54" fmla="*/ 4 w 34"/>
              <a:gd name="T55" fmla="*/ 15 h 33"/>
              <a:gd name="T56" fmla="*/ 4 w 34"/>
              <a:gd name="T57" fmla="*/ 11 h 33"/>
              <a:gd name="T58" fmla="*/ 4 w 34"/>
              <a:gd name="T59" fmla="*/ 9 h 33"/>
              <a:gd name="T60" fmla="*/ 10 w 34"/>
              <a:gd name="T61" fmla="*/ 10 h 33"/>
              <a:gd name="T62" fmla="*/ 10 w 34"/>
              <a:gd name="T63" fmla="*/ 12 h 33"/>
              <a:gd name="T64" fmla="*/ 7 w 34"/>
              <a:gd name="T65" fmla="*/ 16 h 33"/>
              <a:gd name="T66" fmla="*/ 18 w 34"/>
              <a:gd name="T67" fmla="*/ 20 h 33"/>
              <a:gd name="T68" fmla="*/ 17 w 34"/>
              <a:gd name="T69" fmla="*/ 22 h 33"/>
              <a:gd name="T70" fmla="*/ 22 w 34"/>
              <a:gd name="T71" fmla="*/ 18 h 33"/>
              <a:gd name="T72" fmla="*/ 28 w 34"/>
              <a:gd name="T73" fmla="*/ 30 h 33"/>
              <a:gd name="T74" fmla="*/ 8 w 34"/>
              <a:gd name="T75" fmla="*/ 33 h 33"/>
              <a:gd name="T76" fmla="*/ 6 w 34"/>
              <a:gd name="T77" fmla="*/ 23 h 33"/>
              <a:gd name="T78" fmla="*/ 16 w 34"/>
              <a:gd name="T79" fmla="*/ 29 h 33"/>
              <a:gd name="T80" fmla="*/ 16 w 34"/>
              <a:gd name="T81" fmla="*/ 21 h 33"/>
              <a:gd name="T82" fmla="*/ 16 w 34"/>
              <a:gd name="T83" fmla="*/ 20 h 33"/>
              <a:gd name="T84" fmla="*/ 18 w 34"/>
              <a:gd name="T85" fmla="*/ 20 h 33"/>
              <a:gd name="T86" fmla="*/ 18 w 34"/>
              <a:gd name="T87" fmla="*/ 20 h 33"/>
              <a:gd name="T88" fmla="*/ 34 w 34"/>
              <a:gd name="T89" fmla="*/ 21 h 33"/>
              <a:gd name="T90" fmla="*/ 29 w 34"/>
              <a:gd name="T91" fmla="*/ 22 h 33"/>
              <a:gd name="T92" fmla="*/ 29 w 34"/>
              <a:gd name="T93" fmla="*/ 27 h 33"/>
              <a:gd name="T94" fmla="*/ 34 w 34"/>
              <a:gd name="T95" fmla="*/ 26 h 33"/>
              <a:gd name="T96" fmla="*/ 1 w 34"/>
              <a:gd name="T97" fmla="*/ 27 h 33"/>
              <a:gd name="T98" fmla="*/ 5 w 34"/>
              <a:gd name="T99" fmla="*/ 23 h 33"/>
              <a:gd name="T100" fmla="*/ 9 w 34"/>
              <a:gd name="T101" fmla="*/ 18 h 33"/>
              <a:gd name="T102" fmla="*/ 0 w 34"/>
              <a:gd name="T103" fmla="*/ 26 h 33"/>
              <a:gd name="T104" fmla="*/ 17 w 34"/>
              <a:gd name="T105" fmla="*/ 15 h 33"/>
              <a:gd name="T106" fmla="*/ 22 w 34"/>
              <a:gd name="T107" fmla="*/ 8 h 33"/>
              <a:gd name="T108" fmla="*/ 22 w 34"/>
              <a:gd name="T109" fmla="*/ 6 h 33"/>
              <a:gd name="T110" fmla="*/ 19 w 34"/>
              <a:gd name="T111" fmla="*/ 4 h 33"/>
              <a:gd name="T112" fmla="*/ 15 w 34"/>
              <a:gd name="T113" fmla="*/ 4 h 33"/>
              <a:gd name="T114" fmla="*/ 13 w 34"/>
              <a:gd name="T115" fmla="*/ 4 h 33"/>
              <a:gd name="T116" fmla="*/ 12 w 34"/>
              <a:gd name="T117" fmla="*/ 7 h 33"/>
              <a:gd name="T118" fmla="*/ 14 w 34"/>
              <a:gd name="T119" fmla="*/ 1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4" h="33">
                <a:moveTo>
                  <a:pt x="17" y="16"/>
                </a:moveTo>
                <a:cubicBezTo>
                  <a:pt x="15" y="16"/>
                  <a:pt x="14" y="15"/>
                  <a:pt x="13" y="14"/>
                </a:cubicBezTo>
                <a:cubicBezTo>
                  <a:pt x="12" y="12"/>
                  <a:pt x="11" y="10"/>
                  <a:pt x="11" y="8"/>
                </a:cubicBezTo>
                <a:cubicBezTo>
                  <a:pt x="11" y="8"/>
                  <a:pt x="11" y="8"/>
                  <a:pt x="11" y="8"/>
                </a:cubicBezTo>
                <a:cubicBezTo>
                  <a:pt x="11" y="8"/>
                  <a:pt x="11" y="8"/>
                  <a:pt x="11" y="8"/>
                </a:cubicBezTo>
                <a:cubicBezTo>
                  <a:pt x="11" y="8"/>
                  <a:pt x="11" y="8"/>
                  <a:pt x="11" y="8"/>
                </a:cubicBezTo>
                <a:cubicBezTo>
                  <a:pt x="11" y="3"/>
                  <a:pt x="10" y="0"/>
                  <a:pt x="17" y="0"/>
                </a:cubicBezTo>
                <a:cubicBezTo>
                  <a:pt x="24" y="0"/>
                  <a:pt x="23" y="3"/>
                  <a:pt x="23" y="8"/>
                </a:cubicBezTo>
                <a:cubicBezTo>
                  <a:pt x="23" y="8"/>
                  <a:pt x="23" y="8"/>
                  <a:pt x="23" y="8"/>
                </a:cubicBezTo>
                <a:cubicBezTo>
                  <a:pt x="23" y="8"/>
                  <a:pt x="23" y="8"/>
                  <a:pt x="23" y="8"/>
                </a:cubicBezTo>
                <a:cubicBezTo>
                  <a:pt x="23" y="8"/>
                  <a:pt x="23" y="8"/>
                  <a:pt x="23" y="8"/>
                </a:cubicBezTo>
                <a:cubicBezTo>
                  <a:pt x="23" y="10"/>
                  <a:pt x="22" y="12"/>
                  <a:pt x="21" y="14"/>
                </a:cubicBezTo>
                <a:cubicBezTo>
                  <a:pt x="20" y="15"/>
                  <a:pt x="18" y="16"/>
                  <a:pt x="17" y="16"/>
                </a:cubicBezTo>
                <a:close/>
                <a:moveTo>
                  <a:pt x="27" y="17"/>
                </a:moveTo>
                <a:cubicBezTo>
                  <a:pt x="28" y="17"/>
                  <a:pt x="29" y="16"/>
                  <a:pt x="30" y="15"/>
                </a:cubicBezTo>
                <a:cubicBezTo>
                  <a:pt x="31" y="14"/>
                  <a:pt x="31" y="13"/>
                  <a:pt x="31" y="12"/>
                </a:cubicBezTo>
                <a:cubicBezTo>
                  <a:pt x="31" y="12"/>
                  <a:pt x="31" y="12"/>
                  <a:pt x="31" y="12"/>
                </a:cubicBezTo>
                <a:cubicBezTo>
                  <a:pt x="31" y="12"/>
                  <a:pt x="31" y="12"/>
                  <a:pt x="31" y="12"/>
                </a:cubicBezTo>
                <a:cubicBezTo>
                  <a:pt x="31" y="12"/>
                  <a:pt x="31" y="11"/>
                  <a:pt x="31" y="11"/>
                </a:cubicBezTo>
                <a:cubicBezTo>
                  <a:pt x="31" y="9"/>
                  <a:pt x="32" y="7"/>
                  <a:pt x="28" y="6"/>
                </a:cubicBezTo>
                <a:cubicBezTo>
                  <a:pt x="28" y="6"/>
                  <a:pt x="28" y="6"/>
                  <a:pt x="27" y="6"/>
                </a:cubicBezTo>
                <a:cubicBezTo>
                  <a:pt x="27" y="6"/>
                  <a:pt x="26" y="6"/>
                  <a:pt x="26" y="6"/>
                </a:cubicBezTo>
                <a:cubicBezTo>
                  <a:pt x="23" y="7"/>
                  <a:pt x="23" y="9"/>
                  <a:pt x="23" y="11"/>
                </a:cubicBezTo>
                <a:cubicBezTo>
                  <a:pt x="23" y="11"/>
                  <a:pt x="23" y="12"/>
                  <a:pt x="23" y="12"/>
                </a:cubicBezTo>
                <a:cubicBezTo>
                  <a:pt x="23" y="12"/>
                  <a:pt x="23" y="12"/>
                  <a:pt x="23" y="12"/>
                </a:cubicBezTo>
                <a:cubicBezTo>
                  <a:pt x="23" y="12"/>
                  <a:pt x="23" y="12"/>
                  <a:pt x="23" y="12"/>
                </a:cubicBezTo>
                <a:cubicBezTo>
                  <a:pt x="23" y="13"/>
                  <a:pt x="24" y="14"/>
                  <a:pt x="25" y="15"/>
                </a:cubicBezTo>
                <a:cubicBezTo>
                  <a:pt x="25" y="16"/>
                  <a:pt x="26" y="17"/>
                  <a:pt x="27" y="17"/>
                </a:cubicBezTo>
                <a:close/>
                <a:moveTo>
                  <a:pt x="25" y="15"/>
                </a:moveTo>
                <a:cubicBezTo>
                  <a:pt x="24" y="14"/>
                  <a:pt x="24" y="13"/>
                  <a:pt x="24" y="12"/>
                </a:cubicBezTo>
                <a:cubicBezTo>
                  <a:pt x="24" y="11"/>
                  <a:pt x="24" y="11"/>
                  <a:pt x="24" y="11"/>
                </a:cubicBezTo>
                <a:cubicBezTo>
                  <a:pt x="24" y="11"/>
                  <a:pt x="24" y="10"/>
                  <a:pt x="24" y="10"/>
                </a:cubicBezTo>
                <a:cubicBezTo>
                  <a:pt x="24" y="10"/>
                  <a:pt x="24" y="9"/>
                  <a:pt x="25" y="9"/>
                </a:cubicBezTo>
                <a:cubicBezTo>
                  <a:pt x="25" y="9"/>
                  <a:pt x="30" y="8"/>
                  <a:pt x="30" y="9"/>
                </a:cubicBezTo>
                <a:cubicBezTo>
                  <a:pt x="30" y="9"/>
                  <a:pt x="30" y="10"/>
                  <a:pt x="30" y="10"/>
                </a:cubicBezTo>
                <a:cubicBezTo>
                  <a:pt x="30" y="10"/>
                  <a:pt x="30" y="11"/>
                  <a:pt x="30" y="11"/>
                </a:cubicBezTo>
                <a:cubicBezTo>
                  <a:pt x="31" y="12"/>
                  <a:pt x="31" y="12"/>
                  <a:pt x="31" y="12"/>
                </a:cubicBezTo>
                <a:cubicBezTo>
                  <a:pt x="31" y="13"/>
                  <a:pt x="30" y="14"/>
                  <a:pt x="29" y="15"/>
                </a:cubicBezTo>
                <a:cubicBezTo>
                  <a:pt x="29" y="16"/>
                  <a:pt x="28" y="16"/>
                  <a:pt x="27" y="16"/>
                </a:cubicBezTo>
                <a:cubicBezTo>
                  <a:pt x="27" y="16"/>
                  <a:pt x="26" y="16"/>
                  <a:pt x="25" y="15"/>
                </a:cubicBezTo>
                <a:close/>
                <a:moveTo>
                  <a:pt x="7" y="17"/>
                </a:moveTo>
                <a:cubicBezTo>
                  <a:pt x="8" y="17"/>
                  <a:pt x="9" y="16"/>
                  <a:pt x="9" y="15"/>
                </a:cubicBezTo>
                <a:cubicBezTo>
                  <a:pt x="10" y="14"/>
                  <a:pt x="10" y="13"/>
                  <a:pt x="10" y="12"/>
                </a:cubicBezTo>
                <a:cubicBezTo>
                  <a:pt x="10" y="12"/>
                  <a:pt x="10" y="12"/>
                  <a:pt x="10" y="12"/>
                </a:cubicBezTo>
                <a:cubicBezTo>
                  <a:pt x="10" y="12"/>
                  <a:pt x="10" y="12"/>
                  <a:pt x="10" y="12"/>
                </a:cubicBezTo>
                <a:cubicBezTo>
                  <a:pt x="10" y="12"/>
                  <a:pt x="10" y="11"/>
                  <a:pt x="10" y="11"/>
                </a:cubicBezTo>
                <a:cubicBezTo>
                  <a:pt x="10" y="9"/>
                  <a:pt x="11" y="6"/>
                  <a:pt x="8" y="6"/>
                </a:cubicBezTo>
                <a:cubicBezTo>
                  <a:pt x="7" y="6"/>
                  <a:pt x="7" y="6"/>
                  <a:pt x="7" y="6"/>
                </a:cubicBezTo>
                <a:cubicBezTo>
                  <a:pt x="6" y="6"/>
                  <a:pt x="6" y="6"/>
                  <a:pt x="5" y="6"/>
                </a:cubicBezTo>
                <a:cubicBezTo>
                  <a:pt x="2" y="7"/>
                  <a:pt x="3" y="9"/>
                  <a:pt x="3" y="11"/>
                </a:cubicBezTo>
                <a:cubicBezTo>
                  <a:pt x="3" y="11"/>
                  <a:pt x="3" y="12"/>
                  <a:pt x="3" y="12"/>
                </a:cubicBezTo>
                <a:cubicBezTo>
                  <a:pt x="3" y="12"/>
                  <a:pt x="3" y="12"/>
                  <a:pt x="3" y="12"/>
                </a:cubicBezTo>
                <a:cubicBezTo>
                  <a:pt x="3" y="12"/>
                  <a:pt x="3" y="12"/>
                  <a:pt x="3" y="12"/>
                </a:cubicBezTo>
                <a:cubicBezTo>
                  <a:pt x="3" y="13"/>
                  <a:pt x="3" y="14"/>
                  <a:pt x="4" y="15"/>
                </a:cubicBezTo>
                <a:cubicBezTo>
                  <a:pt x="5" y="16"/>
                  <a:pt x="6" y="17"/>
                  <a:pt x="7" y="17"/>
                </a:cubicBezTo>
                <a:close/>
                <a:moveTo>
                  <a:pt x="4" y="15"/>
                </a:moveTo>
                <a:cubicBezTo>
                  <a:pt x="4" y="14"/>
                  <a:pt x="3" y="13"/>
                  <a:pt x="3" y="12"/>
                </a:cubicBezTo>
                <a:cubicBezTo>
                  <a:pt x="4" y="11"/>
                  <a:pt x="4" y="11"/>
                  <a:pt x="4" y="11"/>
                </a:cubicBezTo>
                <a:cubicBezTo>
                  <a:pt x="4" y="11"/>
                  <a:pt x="4" y="10"/>
                  <a:pt x="4" y="10"/>
                </a:cubicBezTo>
                <a:cubicBezTo>
                  <a:pt x="4" y="10"/>
                  <a:pt x="4" y="9"/>
                  <a:pt x="4" y="9"/>
                </a:cubicBezTo>
                <a:cubicBezTo>
                  <a:pt x="4" y="9"/>
                  <a:pt x="9" y="8"/>
                  <a:pt x="9" y="9"/>
                </a:cubicBezTo>
                <a:cubicBezTo>
                  <a:pt x="10" y="9"/>
                  <a:pt x="10" y="10"/>
                  <a:pt x="10" y="10"/>
                </a:cubicBezTo>
                <a:cubicBezTo>
                  <a:pt x="10" y="10"/>
                  <a:pt x="10" y="11"/>
                  <a:pt x="10" y="11"/>
                </a:cubicBezTo>
                <a:cubicBezTo>
                  <a:pt x="10" y="12"/>
                  <a:pt x="10" y="12"/>
                  <a:pt x="10" y="12"/>
                </a:cubicBezTo>
                <a:cubicBezTo>
                  <a:pt x="10" y="13"/>
                  <a:pt x="10" y="14"/>
                  <a:pt x="9" y="15"/>
                </a:cubicBezTo>
                <a:cubicBezTo>
                  <a:pt x="8" y="16"/>
                  <a:pt x="7" y="16"/>
                  <a:pt x="7" y="16"/>
                </a:cubicBezTo>
                <a:cubicBezTo>
                  <a:pt x="6" y="16"/>
                  <a:pt x="5" y="16"/>
                  <a:pt x="4" y="15"/>
                </a:cubicBezTo>
                <a:close/>
                <a:moveTo>
                  <a:pt x="18" y="20"/>
                </a:moveTo>
                <a:cubicBezTo>
                  <a:pt x="18" y="21"/>
                  <a:pt x="18" y="21"/>
                  <a:pt x="18" y="21"/>
                </a:cubicBezTo>
                <a:cubicBezTo>
                  <a:pt x="17" y="21"/>
                  <a:pt x="17" y="22"/>
                  <a:pt x="17" y="22"/>
                </a:cubicBezTo>
                <a:cubicBezTo>
                  <a:pt x="18" y="29"/>
                  <a:pt x="18" y="29"/>
                  <a:pt x="18" y="29"/>
                </a:cubicBezTo>
                <a:cubicBezTo>
                  <a:pt x="20" y="25"/>
                  <a:pt x="21" y="23"/>
                  <a:pt x="22" y="18"/>
                </a:cubicBezTo>
                <a:cubicBezTo>
                  <a:pt x="25" y="19"/>
                  <a:pt x="28" y="21"/>
                  <a:pt x="28" y="23"/>
                </a:cubicBezTo>
                <a:cubicBezTo>
                  <a:pt x="28" y="30"/>
                  <a:pt x="28" y="30"/>
                  <a:pt x="28" y="30"/>
                </a:cubicBezTo>
                <a:cubicBezTo>
                  <a:pt x="28" y="32"/>
                  <a:pt x="27" y="33"/>
                  <a:pt x="26" y="33"/>
                </a:cubicBezTo>
                <a:cubicBezTo>
                  <a:pt x="20" y="33"/>
                  <a:pt x="14" y="33"/>
                  <a:pt x="8" y="33"/>
                </a:cubicBezTo>
                <a:cubicBezTo>
                  <a:pt x="7" y="33"/>
                  <a:pt x="6" y="32"/>
                  <a:pt x="6" y="30"/>
                </a:cubicBezTo>
                <a:cubicBezTo>
                  <a:pt x="6" y="28"/>
                  <a:pt x="6" y="26"/>
                  <a:pt x="6" y="23"/>
                </a:cubicBezTo>
                <a:cubicBezTo>
                  <a:pt x="6" y="21"/>
                  <a:pt x="9" y="19"/>
                  <a:pt x="12" y="18"/>
                </a:cubicBezTo>
                <a:cubicBezTo>
                  <a:pt x="13" y="23"/>
                  <a:pt x="14" y="25"/>
                  <a:pt x="16" y="29"/>
                </a:cubicBezTo>
                <a:cubicBezTo>
                  <a:pt x="17" y="22"/>
                  <a:pt x="17" y="22"/>
                  <a:pt x="17" y="22"/>
                </a:cubicBezTo>
                <a:cubicBezTo>
                  <a:pt x="17" y="22"/>
                  <a:pt x="17" y="21"/>
                  <a:pt x="16" y="21"/>
                </a:cubicBezTo>
                <a:cubicBezTo>
                  <a:pt x="16" y="20"/>
                  <a:pt x="16" y="20"/>
                  <a:pt x="16" y="20"/>
                </a:cubicBezTo>
                <a:cubicBezTo>
                  <a:pt x="16" y="20"/>
                  <a:pt x="16" y="20"/>
                  <a:pt x="16" y="20"/>
                </a:cubicBezTo>
                <a:cubicBezTo>
                  <a:pt x="16" y="20"/>
                  <a:pt x="16" y="20"/>
                  <a:pt x="16" y="20"/>
                </a:cubicBezTo>
                <a:cubicBezTo>
                  <a:pt x="17" y="20"/>
                  <a:pt x="17" y="20"/>
                  <a:pt x="18" y="20"/>
                </a:cubicBezTo>
                <a:cubicBezTo>
                  <a:pt x="18" y="20"/>
                  <a:pt x="18" y="20"/>
                  <a:pt x="18" y="20"/>
                </a:cubicBezTo>
                <a:cubicBezTo>
                  <a:pt x="18" y="20"/>
                  <a:pt x="18" y="20"/>
                  <a:pt x="18" y="20"/>
                </a:cubicBezTo>
                <a:close/>
                <a:moveTo>
                  <a:pt x="34" y="26"/>
                </a:moveTo>
                <a:cubicBezTo>
                  <a:pt x="34" y="21"/>
                  <a:pt x="34" y="21"/>
                  <a:pt x="34" y="21"/>
                </a:cubicBezTo>
                <a:cubicBezTo>
                  <a:pt x="34" y="18"/>
                  <a:pt x="29" y="17"/>
                  <a:pt x="24" y="18"/>
                </a:cubicBezTo>
                <a:cubicBezTo>
                  <a:pt x="26" y="19"/>
                  <a:pt x="28" y="20"/>
                  <a:pt x="29" y="22"/>
                </a:cubicBezTo>
                <a:cubicBezTo>
                  <a:pt x="29" y="22"/>
                  <a:pt x="29" y="23"/>
                  <a:pt x="29" y="23"/>
                </a:cubicBezTo>
                <a:cubicBezTo>
                  <a:pt x="29" y="27"/>
                  <a:pt x="29" y="27"/>
                  <a:pt x="29" y="27"/>
                </a:cubicBezTo>
                <a:cubicBezTo>
                  <a:pt x="30" y="27"/>
                  <a:pt x="32" y="27"/>
                  <a:pt x="33" y="27"/>
                </a:cubicBezTo>
                <a:cubicBezTo>
                  <a:pt x="34" y="27"/>
                  <a:pt x="34" y="26"/>
                  <a:pt x="34" y="26"/>
                </a:cubicBezTo>
                <a:close/>
                <a:moveTo>
                  <a:pt x="0" y="26"/>
                </a:moveTo>
                <a:cubicBezTo>
                  <a:pt x="0" y="26"/>
                  <a:pt x="0" y="27"/>
                  <a:pt x="1" y="27"/>
                </a:cubicBezTo>
                <a:cubicBezTo>
                  <a:pt x="2" y="27"/>
                  <a:pt x="3" y="27"/>
                  <a:pt x="5" y="27"/>
                </a:cubicBezTo>
                <a:cubicBezTo>
                  <a:pt x="5" y="23"/>
                  <a:pt x="5" y="23"/>
                  <a:pt x="5" y="23"/>
                </a:cubicBezTo>
                <a:cubicBezTo>
                  <a:pt x="5" y="23"/>
                  <a:pt x="5" y="22"/>
                  <a:pt x="5" y="22"/>
                </a:cubicBezTo>
                <a:cubicBezTo>
                  <a:pt x="6" y="20"/>
                  <a:pt x="8" y="19"/>
                  <a:pt x="9" y="18"/>
                </a:cubicBezTo>
                <a:cubicBezTo>
                  <a:pt x="5" y="17"/>
                  <a:pt x="0" y="18"/>
                  <a:pt x="0" y="21"/>
                </a:cubicBezTo>
                <a:cubicBezTo>
                  <a:pt x="0" y="23"/>
                  <a:pt x="0" y="24"/>
                  <a:pt x="0" y="26"/>
                </a:cubicBezTo>
                <a:close/>
                <a:moveTo>
                  <a:pt x="14" y="13"/>
                </a:moveTo>
                <a:cubicBezTo>
                  <a:pt x="15" y="14"/>
                  <a:pt x="16" y="15"/>
                  <a:pt x="17" y="15"/>
                </a:cubicBezTo>
                <a:cubicBezTo>
                  <a:pt x="18" y="15"/>
                  <a:pt x="19" y="14"/>
                  <a:pt x="20" y="13"/>
                </a:cubicBezTo>
                <a:cubicBezTo>
                  <a:pt x="21" y="12"/>
                  <a:pt x="22" y="10"/>
                  <a:pt x="22" y="8"/>
                </a:cubicBezTo>
                <a:cubicBezTo>
                  <a:pt x="22" y="7"/>
                  <a:pt x="22" y="7"/>
                  <a:pt x="22" y="7"/>
                </a:cubicBezTo>
                <a:cubicBezTo>
                  <a:pt x="22" y="6"/>
                  <a:pt x="22" y="6"/>
                  <a:pt x="22" y="6"/>
                </a:cubicBezTo>
                <a:cubicBezTo>
                  <a:pt x="22" y="5"/>
                  <a:pt x="22" y="4"/>
                  <a:pt x="21" y="4"/>
                </a:cubicBezTo>
                <a:cubicBezTo>
                  <a:pt x="21" y="3"/>
                  <a:pt x="20" y="4"/>
                  <a:pt x="19" y="4"/>
                </a:cubicBezTo>
                <a:cubicBezTo>
                  <a:pt x="18" y="4"/>
                  <a:pt x="18" y="4"/>
                  <a:pt x="17" y="4"/>
                </a:cubicBezTo>
                <a:cubicBezTo>
                  <a:pt x="16" y="4"/>
                  <a:pt x="16" y="4"/>
                  <a:pt x="15" y="4"/>
                </a:cubicBezTo>
                <a:cubicBezTo>
                  <a:pt x="15" y="4"/>
                  <a:pt x="15" y="4"/>
                  <a:pt x="15" y="4"/>
                </a:cubicBezTo>
                <a:cubicBezTo>
                  <a:pt x="14" y="4"/>
                  <a:pt x="13" y="3"/>
                  <a:pt x="13" y="4"/>
                </a:cubicBezTo>
                <a:cubicBezTo>
                  <a:pt x="12" y="4"/>
                  <a:pt x="12" y="5"/>
                  <a:pt x="12" y="6"/>
                </a:cubicBezTo>
                <a:cubicBezTo>
                  <a:pt x="12" y="6"/>
                  <a:pt x="12" y="6"/>
                  <a:pt x="12" y="7"/>
                </a:cubicBezTo>
                <a:cubicBezTo>
                  <a:pt x="12" y="8"/>
                  <a:pt x="12" y="8"/>
                  <a:pt x="12" y="8"/>
                </a:cubicBezTo>
                <a:cubicBezTo>
                  <a:pt x="12" y="10"/>
                  <a:pt x="13" y="12"/>
                  <a:pt x="14" y="13"/>
                </a:cubicBezTo>
                <a:close/>
              </a:path>
            </a:pathLst>
          </a:custGeom>
          <a:solidFill>
            <a:schemeClr val="accent1">
              <a:lumMod val="75000"/>
            </a:schemeClr>
          </a:solidFill>
          <a:ln>
            <a:noFill/>
          </a:ln>
        </p:spPr>
        <p:txBody>
          <a:bodyPr vert="horz" wrap="square" lIns="121889" tIns="60944" rIns="121889" bIns="60944" numCol="1" anchor="t" anchorCtr="0" compatLnSpc="1">
            <a:prstTxWarp prst="textNoShape">
              <a:avLst/>
            </a:prstTxWarp>
          </a:bodyPr>
          <a:ls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66"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267190776"/>
      </p:ext>
    </p:extLst>
  </p:cSld>
  <p:clrMapOvr>
    <a:masterClrMapping/>
  </p:clrMapOvr>
  <mc:AlternateContent xmlns:mc="http://schemas.openxmlformats.org/markup-compatibility/2006" xmlns:p14="http://schemas.microsoft.com/office/powerpoint/2010/main">
    <mc:Choice Requires="p14">
      <p:transition spd="slow" p14:dur="2000" advTm="9363"/>
    </mc:Choice>
    <mc:Fallback xmlns="">
      <p:transition spd="slow" advTm="93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9ED0A-BCC4-ED8F-DFF6-B2735568B5C8}"/>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9D7DDA9-F8B3-87D5-4C7B-1C9346B49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3CBBE748-15C1-2ABF-BA51-5C8CEDFCA3AE}"/>
              </a:ext>
            </a:extLst>
          </p:cNvPr>
          <p:cNvSpPr/>
          <p:nvPr/>
        </p:nvSpPr>
        <p:spPr>
          <a:xfrm>
            <a:off x="0" y="0"/>
            <a:ext cx="12192000" cy="6858000"/>
          </a:xfrm>
          <a:prstGeom prst="rect">
            <a:avLst/>
          </a:prstGeom>
          <a:solidFill>
            <a:schemeClr val="tx2">
              <a:lumMod val="20000"/>
              <a:lumOff val="80000"/>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9408DE3-3D7E-86D4-C5EB-163CE9C52F32}"/>
              </a:ext>
            </a:extLst>
          </p:cNvPr>
          <p:cNvSpPr txBox="1"/>
          <p:nvPr/>
        </p:nvSpPr>
        <p:spPr>
          <a:xfrm>
            <a:off x="2834640" y="186660"/>
            <a:ext cx="7071360" cy="523220"/>
          </a:xfrm>
          <a:prstGeom prst="rect">
            <a:avLst/>
          </a:prstGeom>
          <a:noFill/>
        </p:spPr>
        <p:txBody>
          <a:bodyPr wrap="square" rtlCol="0">
            <a:spAutoFit/>
          </a:bodyPr>
          <a:lstStyle/>
          <a:p>
            <a:r>
              <a:rPr lang="en-IN" sz="2800" dirty="0">
                <a:solidFill>
                  <a:schemeClr val="accent1"/>
                </a:solidFill>
              </a:rPr>
              <a:t>Categorical Columns vs Average Premium</a:t>
            </a:r>
          </a:p>
        </p:txBody>
      </p:sp>
      <p:pic>
        <p:nvPicPr>
          <p:cNvPr id="6146" name="Picture 2">
            <a:extLst>
              <a:ext uri="{FF2B5EF4-FFF2-40B4-BE49-F238E27FC236}">
                <a16:creationId xmlns:a16="http://schemas.microsoft.com/office/drawing/2014/main" id="{3F4B65C4-F04E-154B-A787-B8A5209CC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4715" y="1024890"/>
            <a:ext cx="4286250" cy="5295900"/>
          </a:xfrm>
          <a:prstGeom prst="rect">
            <a:avLst/>
          </a:prstGeom>
          <a:noFill/>
          <a:effectLst>
            <a:glow rad="1397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4400A0-6F3A-B89E-2D99-9C390D148BE1}"/>
              </a:ext>
            </a:extLst>
          </p:cNvPr>
          <p:cNvSpPr txBox="1"/>
          <p:nvPr/>
        </p:nvSpPr>
        <p:spPr>
          <a:xfrm>
            <a:off x="6532880" y="985480"/>
            <a:ext cx="5080000" cy="1261884"/>
          </a:xfrm>
          <a:prstGeom prst="rect">
            <a:avLst/>
          </a:prstGeom>
          <a:noFill/>
        </p:spPr>
        <p:txBody>
          <a:bodyPr wrap="square" rtlCol="0">
            <a:spAutoFit/>
          </a:bodyPr>
          <a:lstStyle/>
          <a:p>
            <a:pPr algn="l">
              <a:lnSpc>
                <a:spcPts val="2400"/>
              </a:lnSpc>
            </a:pPr>
            <a:r>
              <a:rPr lang="en-US" b="0" i="0" dirty="0">
                <a:solidFill>
                  <a:schemeClr val="accent1"/>
                </a:solidFill>
                <a:effectLst/>
                <a:latin typeface="source-serif-pro"/>
              </a:rPr>
              <a:t>Premiums are high wen the the</a:t>
            </a:r>
            <a:r>
              <a:rPr lang="en-US" dirty="0">
                <a:solidFill>
                  <a:schemeClr val="accent1"/>
                </a:solidFill>
                <a:latin typeface="source-serif-pro"/>
              </a:rPr>
              <a:t>re are chronic Diseases and  Organ transplant</a:t>
            </a:r>
            <a:endParaRPr lang="en-US" b="0" i="0" dirty="0">
              <a:solidFill>
                <a:schemeClr val="accent1"/>
              </a:solidFill>
              <a:effectLst/>
              <a:latin typeface="source-serif-pro"/>
            </a:endParaRPr>
          </a:p>
          <a:p>
            <a:endParaRPr lang="en-IN" dirty="0"/>
          </a:p>
          <a:p>
            <a:endParaRPr lang="en-IN" dirty="0"/>
          </a:p>
        </p:txBody>
      </p:sp>
    </p:spTree>
    <p:extLst>
      <p:ext uri="{BB962C8B-B14F-4D97-AF65-F5344CB8AC3E}">
        <p14:creationId xmlns:p14="http://schemas.microsoft.com/office/powerpoint/2010/main" val="51902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AE4D7-D791-43AF-AF31-A9D9EE290E3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4EF2451-03B4-C53C-1FC9-5564BA644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AAC3E4C1-5468-5948-2ADF-DBC061FDD7D4}"/>
              </a:ext>
            </a:extLst>
          </p:cNvPr>
          <p:cNvSpPr/>
          <p:nvPr/>
        </p:nvSpPr>
        <p:spPr>
          <a:xfrm>
            <a:off x="0" y="0"/>
            <a:ext cx="12192000" cy="6858000"/>
          </a:xfrm>
          <a:prstGeom prst="rect">
            <a:avLst/>
          </a:prstGeom>
          <a:solidFill>
            <a:schemeClr val="tx2">
              <a:lumMod val="20000"/>
              <a:lumOff val="80000"/>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2E7C64ED-FBAF-70CF-28D7-69A0A1B8AD8F}"/>
              </a:ext>
            </a:extLst>
          </p:cNvPr>
          <p:cNvSpPr txBox="1"/>
          <p:nvPr/>
        </p:nvSpPr>
        <p:spPr>
          <a:xfrm>
            <a:off x="2153920" y="254000"/>
            <a:ext cx="7741920" cy="800219"/>
          </a:xfrm>
          <a:prstGeom prst="rect">
            <a:avLst/>
          </a:prstGeom>
          <a:noFill/>
        </p:spPr>
        <p:txBody>
          <a:bodyPr wrap="square" rtlCol="0">
            <a:spAutoFit/>
          </a:bodyPr>
          <a:lstStyle/>
          <a:p>
            <a:pPr algn="ctr"/>
            <a:r>
              <a:rPr lang="en-US" sz="2800" b="1" i="0" dirty="0">
                <a:solidFill>
                  <a:schemeClr val="accent1"/>
                </a:solidFill>
                <a:effectLst/>
                <a:latin typeface="sohne"/>
              </a:rPr>
              <a:t>Demographic Factors and Their Influence</a:t>
            </a:r>
          </a:p>
          <a:p>
            <a:pPr algn="ctr"/>
            <a:endParaRPr lang="en-IN" dirty="0"/>
          </a:p>
        </p:txBody>
      </p:sp>
      <p:sp>
        <p:nvSpPr>
          <p:cNvPr id="3" name="TextBox 2">
            <a:extLst>
              <a:ext uri="{FF2B5EF4-FFF2-40B4-BE49-F238E27FC236}">
                <a16:creationId xmlns:a16="http://schemas.microsoft.com/office/drawing/2014/main" id="{B42D651A-C65F-12A2-EA89-C7D04D7BF137}"/>
              </a:ext>
            </a:extLst>
          </p:cNvPr>
          <p:cNvSpPr txBox="1"/>
          <p:nvPr/>
        </p:nvSpPr>
        <p:spPr>
          <a:xfrm>
            <a:off x="650240" y="1239520"/>
            <a:ext cx="4876800" cy="2831544"/>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Age Distribution: </a:t>
            </a:r>
            <a:r>
              <a:rPr lang="en-US" b="0" i="0" dirty="0">
                <a:solidFill>
                  <a:schemeClr val="accent1"/>
                </a:solidFill>
                <a:effectLst/>
                <a:latin typeface="source-serif-pro"/>
              </a:rPr>
              <a:t>The premium cost generally rises with age:</a:t>
            </a:r>
          </a:p>
          <a:p>
            <a:pPr algn="l">
              <a:lnSpc>
                <a:spcPts val="2400"/>
              </a:lnSpc>
              <a:buFont typeface="Arial" panose="020B0604020202020204" pitchFamily="34" charset="0"/>
              <a:buChar char="•"/>
            </a:pPr>
            <a:r>
              <a:rPr lang="en-US" b="0" i="0" dirty="0">
                <a:solidFill>
                  <a:schemeClr val="accent1"/>
                </a:solidFill>
                <a:effectLst/>
                <a:latin typeface="source-serif-pro"/>
              </a:rPr>
              <a:t>Ages 18–20: 16,114</a:t>
            </a:r>
          </a:p>
          <a:p>
            <a:pPr algn="l">
              <a:lnSpc>
                <a:spcPts val="2400"/>
              </a:lnSpc>
              <a:buFont typeface="Arial" panose="020B0604020202020204" pitchFamily="34" charset="0"/>
              <a:buChar char="•"/>
            </a:pPr>
            <a:r>
              <a:rPr lang="en-US" b="0" i="0" dirty="0">
                <a:solidFill>
                  <a:schemeClr val="accent1"/>
                </a:solidFill>
                <a:effectLst/>
                <a:latin typeface="source-serif-pro"/>
              </a:rPr>
              <a:t>Ages 20–30: 16,518</a:t>
            </a:r>
          </a:p>
          <a:p>
            <a:pPr algn="l">
              <a:lnSpc>
                <a:spcPts val="2400"/>
              </a:lnSpc>
              <a:buFont typeface="Arial" panose="020B0604020202020204" pitchFamily="34" charset="0"/>
              <a:buChar char="•"/>
            </a:pPr>
            <a:r>
              <a:rPr lang="en-US" b="0" i="0" dirty="0">
                <a:solidFill>
                  <a:schemeClr val="accent1"/>
                </a:solidFill>
                <a:effectLst/>
                <a:latin typeface="source-serif-pro"/>
              </a:rPr>
              <a:t>Ages 30–40: 24,143</a:t>
            </a:r>
          </a:p>
          <a:p>
            <a:pPr algn="l">
              <a:lnSpc>
                <a:spcPts val="2400"/>
              </a:lnSpc>
              <a:buFont typeface="Arial" panose="020B0604020202020204" pitchFamily="34" charset="0"/>
              <a:buChar char="•"/>
            </a:pPr>
            <a:r>
              <a:rPr lang="en-US" b="0" i="0" dirty="0">
                <a:solidFill>
                  <a:schemeClr val="accent1"/>
                </a:solidFill>
                <a:effectLst/>
                <a:latin typeface="source-serif-pro"/>
              </a:rPr>
              <a:t>Ages 40–50: 26,638</a:t>
            </a:r>
          </a:p>
          <a:p>
            <a:pPr algn="l">
              <a:lnSpc>
                <a:spcPts val="2400"/>
              </a:lnSpc>
              <a:buFont typeface="Arial" panose="020B0604020202020204" pitchFamily="34" charset="0"/>
              <a:buChar char="•"/>
            </a:pPr>
            <a:r>
              <a:rPr lang="en-US" b="0" i="0" dirty="0">
                <a:solidFill>
                  <a:schemeClr val="accent1"/>
                </a:solidFill>
                <a:effectLst/>
                <a:latin typeface="source-serif-pro"/>
              </a:rPr>
              <a:t>Ages 50–60: 28,608</a:t>
            </a:r>
          </a:p>
          <a:p>
            <a:pPr algn="l">
              <a:lnSpc>
                <a:spcPts val="2400"/>
              </a:lnSpc>
              <a:buFont typeface="Arial" panose="020B0604020202020204" pitchFamily="34" charset="0"/>
              <a:buChar char="•"/>
            </a:pPr>
            <a:r>
              <a:rPr lang="en-US" b="0" i="0" dirty="0">
                <a:solidFill>
                  <a:schemeClr val="accent1"/>
                </a:solidFill>
                <a:effectLst/>
                <a:latin typeface="source-serif-pro"/>
              </a:rPr>
              <a:t>Ages 60–65: 28,859</a:t>
            </a:r>
          </a:p>
          <a:p>
            <a:endParaRPr lang="en-IN" dirty="0"/>
          </a:p>
        </p:txBody>
      </p:sp>
      <p:pic>
        <p:nvPicPr>
          <p:cNvPr id="7170" name="Picture 2">
            <a:extLst>
              <a:ext uri="{FF2B5EF4-FFF2-40B4-BE49-F238E27FC236}">
                <a16:creationId xmlns:a16="http://schemas.microsoft.com/office/drawing/2014/main" id="{24160D0B-9750-0DF7-90A6-A315DEBED7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1120" y="1239520"/>
            <a:ext cx="3105785" cy="3728720"/>
          </a:xfrm>
          <a:prstGeom prst="rect">
            <a:avLst/>
          </a:prstGeom>
          <a:noFill/>
          <a:effectLst>
            <a:glow rad="1397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59F8D1-FA96-3336-054C-1C4D39887808}"/>
              </a:ext>
            </a:extLst>
          </p:cNvPr>
          <p:cNvSpPr txBox="1"/>
          <p:nvPr/>
        </p:nvSpPr>
        <p:spPr>
          <a:xfrm>
            <a:off x="650240" y="4998720"/>
            <a:ext cx="5100320" cy="1307409"/>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Insight</a:t>
            </a:r>
            <a:r>
              <a:rPr lang="en-US" b="0" i="0" dirty="0">
                <a:solidFill>
                  <a:schemeClr val="accent1"/>
                </a:solidFill>
                <a:effectLst/>
                <a:latin typeface="source-serif-pro"/>
              </a:rPr>
              <a:t>: Younger individuals benefit from lower premiums, reflecting a reduced likelihood of medical issues. This trend encourages early insurance enrolment, providing long-term savings.</a:t>
            </a:r>
          </a:p>
        </p:txBody>
      </p:sp>
    </p:spTree>
    <p:extLst>
      <p:ext uri="{BB962C8B-B14F-4D97-AF65-F5344CB8AC3E}">
        <p14:creationId xmlns:p14="http://schemas.microsoft.com/office/powerpoint/2010/main" val="17899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ircle(in)">
                                      <p:cBhvr>
                                        <p:cTn id="20" dur="20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7170"/>
                                        </p:tgtEl>
                                        <p:attrNameLst>
                                          <p:attrName>style.visibility</p:attrName>
                                        </p:attrNameLst>
                                      </p:cBhvr>
                                      <p:to>
                                        <p:strVal val="visible"/>
                                      </p:to>
                                    </p:set>
                                    <p:animEffect transition="in" filter="circle(in)">
                                      <p:cBhvr>
                                        <p:cTn id="25" dur="2000"/>
                                        <p:tgtEl>
                                          <p:spTgt spid="7170"/>
                                        </p:tgtEl>
                                      </p:cBhvr>
                                    </p:animEffec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remove" grpId="1" nodeType="clickEffect">
                                  <p:stCondLst>
                                    <p:cond delay="0"/>
                                  </p:stCondLst>
                                  <p:childTnLst>
                                    <p:animClr clrSpc="rgb" dir="cw">
                                      <p:cBhvr override="childStyle">
                                        <p:cTn id="29" dur="250" autoRev="1" fill="remove"/>
                                        <p:tgtEl>
                                          <p:spTgt spid="4"/>
                                        </p:tgtEl>
                                        <p:attrNameLst>
                                          <p:attrName>style.color</p:attrName>
                                        </p:attrNameLst>
                                      </p:cBhvr>
                                      <p:to>
                                        <a:schemeClr val="bg1"/>
                                      </p:to>
                                    </p:animClr>
                                    <p:animClr clrSpc="rgb" dir="cw">
                                      <p:cBhvr>
                                        <p:cTn id="30" dur="250" autoRev="1" fill="remove"/>
                                        <p:tgtEl>
                                          <p:spTgt spid="4"/>
                                        </p:tgtEl>
                                        <p:attrNameLst>
                                          <p:attrName>fillcolor</p:attrName>
                                        </p:attrNameLst>
                                      </p:cBhvr>
                                      <p:to>
                                        <a:schemeClr val="bg1"/>
                                      </p:to>
                                    </p:animClr>
                                    <p:set>
                                      <p:cBhvr>
                                        <p:cTn id="31" dur="250" autoRev="1" fill="remove"/>
                                        <p:tgtEl>
                                          <p:spTgt spid="4"/>
                                        </p:tgtEl>
                                        <p:attrNameLst>
                                          <p:attrName>fill.type</p:attrName>
                                        </p:attrNameLst>
                                      </p:cBhvr>
                                      <p:to>
                                        <p:strVal val="solid"/>
                                      </p:to>
                                    </p:set>
                                    <p:set>
                                      <p:cBhvr>
                                        <p:cTn id="32" dur="250" autoRev="1" fill="remov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F9AF6-AE1B-EDE0-83DF-FC1C77AC764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8283734-8F11-4B59-2100-30ADA35E32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6C52824-0C1A-C67D-A6E7-DD5E3FBA6925}"/>
              </a:ext>
            </a:extLst>
          </p:cNvPr>
          <p:cNvSpPr/>
          <p:nvPr/>
        </p:nvSpPr>
        <p:spPr>
          <a:xfrm>
            <a:off x="0" y="0"/>
            <a:ext cx="12192000" cy="6858000"/>
          </a:xfrm>
          <a:prstGeom prst="rect">
            <a:avLst/>
          </a:prstGeom>
          <a:solidFill>
            <a:schemeClr val="tx2">
              <a:lumMod val="20000"/>
              <a:lumOff val="80000"/>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06F44370-6EE6-ECDA-188F-8632C4BE7E5A}"/>
              </a:ext>
            </a:extLst>
          </p:cNvPr>
          <p:cNvSpPr txBox="1"/>
          <p:nvPr/>
        </p:nvSpPr>
        <p:spPr>
          <a:xfrm>
            <a:off x="558800" y="975360"/>
            <a:ext cx="4886960" cy="2185214"/>
          </a:xfrm>
          <a:prstGeom prst="rect">
            <a:avLst/>
          </a:prstGeom>
          <a:noFill/>
        </p:spPr>
        <p:txBody>
          <a:bodyPr wrap="square" rtlCol="0">
            <a:spAutoFit/>
          </a:bodyPr>
          <a:lstStyle/>
          <a:p>
            <a:r>
              <a:rPr lang="en-US" b="1" i="0" dirty="0">
                <a:solidFill>
                  <a:schemeClr val="accent1"/>
                </a:solidFill>
                <a:effectLst/>
                <a:latin typeface="source-serif-pro"/>
              </a:rPr>
              <a:t>Body Mass Index (BMI):</a:t>
            </a:r>
          </a:p>
          <a:p>
            <a:pPr algn="l">
              <a:lnSpc>
                <a:spcPts val="2400"/>
              </a:lnSpc>
            </a:pPr>
            <a:r>
              <a:rPr lang="en-US" b="1" i="0" dirty="0">
                <a:solidFill>
                  <a:schemeClr val="accent1"/>
                </a:solidFill>
                <a:effectLst/>
                <a:latin typeface="source-serif-pro"/>
              </a:rPr>
              <a:t>Average Premium by BMI Category</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0" i="0" dirty="0">
                <a:solidFill>
                  <a:schemeClr val="accent1"/>
                </a:solidFill>
                <a:effectLst/>
                <a:latin typeface="source-serif-pro"/>
              </a:rPr>
              <a:t>Underweight: 22,667</a:t>
            </a:r>
          </a:p>
          <a:p>
            <a:pPr algn="l">
              <a:lnSpc>
                <a:spcPts val="2400"/>
              </a:lnSpc>
              <a:buFont typeface="Arial" panose="020B0604020202020204" pitchFamily="34" charset="0"/>
              <a:buChar char="•"/>
            </a:pPr>
            <a:r>
              <a:rPr lang="en-US" b="0" i="0" dirty="0">
                <a:solidFill>
                  <a:schemeClr val="accent1"/>
                </a:solidFill>
                <a:effectLst/>
                <a:latin typeface="source-serif-pro"/>
              </a:rPr>
              <a:t>Normal: 23,756</a:t>
            </a:r>
          </a:p>
          <a:p>
            <a:pPr algn="l">
              <a:lnSpc>
                <a:spcPts val="2400"/>
              </a:lnSpc>
              <a:buFont typeface="Arial" panose="020B0604020202020204" pitchFamily="34" charset="0"/>
              <a:buChar char="•"/>
            </a:pPr>
            <a:r>
              <a:rPr lang="en-US" b="0" i="0" dirty="0">
                <a:solidFill>
                  <a:schemeClr val="accent1"/>
                </a:solidFill>
                <a:effectLst/>
                <a:latin typeface="source-serif-pro"/>
              </a:rPr>
              <a:t>Overweight: 24,237</a:t>
            </a:r>
          </a:p>
          <a:p>
            <a:pPr algn="l">
              <a:lnSpc>
                <a:spcPts val="2400"/>
              </a:lnSpc>
              <a:buFont typeface="Arial" panose="020B0604020202020204" pitchFamily="34" charset="0"/>
              <a:buChar char="•"/>
            </a:pPr>
            <a:r>
              <a:rPr lang="en-US" b="0" i="0" dirty="0">
                <a:solidFill>
                  <a:schemeClr val="accent1"/>
                </a:solidFill>
                <a:effectLst/>
                <a:latin typeface="source-serif-pro"/>
              </a:rPr>
              <a:t>Obese: 25,238</a:t>
            </a:r>
          </a:p>
          <a:p>
            <a:endParaRPr lang="en-IN" dirty="0"/>
          </a:p>
        </p:txBody>
      </p:sp>
      <p:sp>
        <p:nvSpPr>
          <p:cNvPr id="3" name="TextBox 2">
            <a:extLst>
              <a:ext uri="{FF2B5EF4-FFF2-40B4-BE49-F238E27FC236}">
                <a16:creationId xmlns:a16="http://schemas.microsoft.com/office/drawing/2014/main" id="{EB576FFF-B130-04F3-CAEA-47C81DAB0D86}"/>
              </a:ext>
            </a:extLst>
          </p:cNvPr>
          <p:cNvSpPr txBox="1"/>
          <p:nvPr/>
        </p:nvSpPr>
        <p:spPr>
          <a:xfrm>
            <a:off x="558800" y="3697427"/>
            <a:ext cx="10454640" cy="1615186"/>
          </a:xfrm>
          <a:prstGeom prst="rect">
            <a:avLst/>
          </a:prstGeom>
          <a:noFill/>
        </p:spPr>
        <p:txBody>
          <a:bodyPr wrap="square" rtlCol="0">
            <a:spAutoFit/>
          </a:bodyPr>
          <a:lstStyle/>
          <a:p>
            <a:pPr algn="l">
              <a:lnSpc>
                <a:spcPts val="2400"/>
              </a:lnSpc>
            </a:pPr>
            <a:r>
              <a:rPr lang="en-US" b="0" i="0" dirty="0">
                <a:solidFill>
                  <a:schemeClr val="accent1"/>
                </a:solidFill>
                <a:effectLst/>
                <a:latin typeface="source-serif-pro"/>
              </a:rPr>
              <a:t>link for Tableau visualization</a:t>
            </a:r>
          </a:p>
          <a:p>
            <a:pPr algn="l">
              <a:lnSpc>
                <a:spcPts val="2400"/>
              </a:lnSpc>
              <a:buFont typeface="+mj-lt"/>
              <a:buAutoNum type="arabicPeriod"/>
            </a:pPr>
            <a:r>
              <a:rPr lang="en-US" b="0" i="0" u="sng" dirty="0">
                <a:solidFill>
                  <a:schemeClr val="accent1"/>
                </a:solidFill>
                <a:effectLst/>
                <a:latin typeface="source-serif-pro"/>
                <a:hlinkClick r:id="rId4">
                  <a:extLst>
                    <a:ext uri="{A12FA001-AC4F-418D-AE19-62706E023703}">
                      <ahyp:hlinkClr xmlns:ahyp="http://schemas.microsoft.com/office/drawing/2018/hyperlinkcolor" val="tx"/>
                    </a:ext>
                  </a:extLst>
                </a:hlinkClick>
              </a:rPr>
              <a:t>https://public.tableau.com/views/Insurancepriceprediction_Arivalagan_2/ICPDashboard1?:language=en-US&amp;publish=yes&amp;:sid=&amp;:redirect=auth&amp;:display_count=n&amp;:origin=viz_share_link</a:t>
            </a:r>
            <a:endParaRPr lang="en-US" b="0" i="0" u="sng" dirty="0">
              <a:solidFill>
                <a:schemeClr val="accent1"/>
              </a:solidFill>
              <a:effectLst/>
              <a:latin typeface="source-serif-pro"/>
            </a:endParaRPr>
          </a:p>
          <a:p>
            <a:pPr algn="l">
              <a:lnSpc>
                <a:spcPts val="2400"/>
              </a:lnSpc>
            </a:pPr>
            <a:endParaRPr lang="en-US" b="0" i="0" dirty="0">
              <a:solidFill>
                <a:schemeClr val="accent1"/>
              </a:solidFill>
              <a:effectLst/>
              <a:latin typeface="source-serif-pro"/>
            </a:endParaRPr>
          </a:p>
          <a:p>
            <a:pPr algn="l">
              <a:lnSpc>
                <a:spcPts val="2400"/>
              </a:lnSpc>
            </a:pPr>
            <a:r>
              <a:rPr lang="en-US" b="0" i="0" u="sng" dirty="0">
                <a:solidFill>
                  <a:schemeClr val="accent1"/>
                </a:solidFill>
                <a:effectLst/>
                <a:latin typeface="source-serif-pro"/>
                <a:hlinkClick r:id="rId5">
                  <a:extLst>
                    <a:ext uri="{A12FA001-AC4F-418D-AE19-62706E023703}">
                      <ahyp:hlinkClr xmlns:ahyp="http://schemas.microsoft.com/office/drawing/2018/hyperlinkcolor" val="tx"/>
                    </a:ext>
                  </a:extLst>
                </a:hlinkClick>
              </a:rPr>
              <a:t>2. https://public.tableau.com/shared/6G69RBR3N?:display_count=n&amp;:origin=viz_share_link</a:t>
            </a:r>
            <a:endParaRPr lang="en-US" b="0" i="0" dirty="0">
              <a:solidFill>
                <a:schemeClr val="accent1"/>
              </a:solidFill>
              <a:effectLst/>
              <a:latin typeface="source-serif-pro"/>
            </a:endParaRPr>
          </a:p>
        </p:txBody>
      </p:sp>
    </p:spTree>
    <p:extLst>
      <p:ext uri="{BB962C8B-B14F-4D97-AF65-F5344CB8AC3E}">
        <p14:creationId xmlns:p14="http://schemas.microsoft.com/office/powerpoint/2010/main" val="2819880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6F0F5-0047-DA7D-3978-CBF3AD1CF58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E010525-3DAB-0B74-F3DD-050D4D09B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D25D98BC-5DC7-99C7-CE37-984312E44B9F}"/>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B1932B19-9F97-77A2-0C95-503B7682A1A5}"/>
              </a:ext>
            </a:extLst>
          </p:cNvPr>
          <p:cNvSpPr txBox="1"/>
          <p:nvPr/>
        </p:nvSpPr>
        <p:spPr>
          <a:xfrm>
            <a:off x="772160" y="398492"/>
            <a:ext cx="10281920" cy="462499"/>
          </a:xfrm>
          <a:prstGeom prst="rect">
            <a:avLst/>
          </a:prstGeom>
          <a:noFill/>
        </p:spPr>
        <p:txBody>
          <a:bodyPr wrap="square" rtlCol="0">
            <a:spAutoFit/>
          </a:bodyPr>
          <a:lstStyle/>
          <a:p>
            <a:pPr algn="l">
              <a:lnSpc>
                <a:spcPts val="2250"/>
              </a:lnSpc>
            </a:pPr>
            <a:r>
              <a:rPr lang="en-IN" sz="4400" b="1" i="0" dirty="0">
                <a:solidFill>
                  <a:schemeClr val="accent1"/>
                </a:solidFill>
                <a:effectLst/>
                <a:latin typeface="+mj-lt"/>
              </a:rPr>
              <a:t>Distribution Insights From Visualizations</a:t>
            </a:r>
          </a:p>
        </p:txBody>
      </p:sp>
      <p:sp>
        <p:nvSpPr>
          <p:cNvPr id="2" name="TextBox 1">
            <a:extLst>
              <a:ext uri="{FF2B5EF4-FFF2-40B4-BE49-F238E27FC236}">
                <a16:creationId xmlns:a16="http://schemas.microsoft.com/office/drawing/2014/main" id="{3F882E11-00F6-44E6-47BC-3877D042617B}"/>
              </a:ext>
            </a:extLst>
          </p:cNvPr>
          <p:cNvSpPr txBox="1"/>
          <p:nvPr/>
        </p:nvSpPr>
        <p:spPr>
          <a:xfrm>
            <a:off x="772160" y="1361440"/>
            <a:ext cx="2397760" cy="3139321"/>
          </a:xfrm>
          <a:prstGeom prst="rect">
            <a:avLst/>
          </a:prstGeom>
          <a:noFill/>
        </p:spPr>
        <p:txBody>
          <a:bodyPr wrap="square" rtlCol="0">
            <a:spAutoFit/>
          </a:bodyPr>
          <a:lstStyle/>
          <a:p>
            <a:r>
              <a:rPr lang="en-US" b="1" i="0" dirty="0">
                <a:solidFill>
                  <a:schemeClr val="accent1"/>
                </a:solidFill>
                <a:effectLst/>
                <a:latin typeface="source-serif-pro"/>
              </a:rPr>
              <a:t>Boxplot Analysis</a:t>
            </a:r>
            <a:r>
              <a:rPr lang="en-US" b="0" i="0" dirty="0">
                <a:solidFill>
                  <a:schemeClr val="accent1"/>
                </a:solidFill>
                <a:effectLst/>
                <a:latin typeface="source-serif-pro"/>
              </a:rPr>
              <a:t>: Most insurance buyers are between 30 and 53 years old. Heights and weights largely fall within expected ranges, although weight shows outliers. Premiums range from 21,000 to 28,000, with minimal outliers.</a:t>
            </a:r>
            <a:endParaRPr lang="en-IN" dirty="0">
              <a:solidFill>
                <a:schemeClr val="accent1"/>
              </a:solidFill>
            </a:endParaRPr>
          </a:p>
        </p:txBody>
      </p:sp>
      <p:pic>
        <p:nvPicPr>
          <p:cNvPr id="8194" name="Picture 2">
            <a:extLst>
              <a:ext uri="{FF2B5EF4-FFF2-40B4-BE49-F238E27FC236}">
                <a16:creationId xmlns:a16="http://schemas.microsoft.com/office/drawing/2014/main" id="{B54A8985-1C9E-4792-C5B2-5809FB4B7B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6490" y="1449669"/>
            <a:ext cx="8189090" cy="3051092"/>
          </a:xfrm>
          <a:prstGeom prst="rect">
            <a:avLst/>
          </a:prstGeom>
          <a:noFill/>
          <a:effectLst>
            <a:glow rad="1397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78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8194"/>
                                        </p:tgtEl>
                                        <p:attrNameLst>
                                          <p:attrName>style.visibility</p:attrName>
                                        </p:attrNameLst>
                                      </p:cBhvr>
                                      <p:to>
                                        <p:strVal val="visible"/>
                                      </p:to>
                                    </p:set>
                                    <p:animEffect transition="in" filter="randombar(horizontal)">
                                      <p:cBhvr>
                                        <p:cTn id="20"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CC648-90B9-D386-4A46-72F012075E4C}"/>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0FB7562-8902-8076-A17C-6D13623F9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5ED5D9DF-3767-06ED-9DD8-9C13CF66C179}"/>
              </a:ext>
            </a:extLst>
          </p:cNvPr>
          <p:cNvSpPr/>
          <p:nvPr/>
        </p:nvSpPr>
        <p:spPr>
          <a:xfrm>
            <a:off x="0" y="0"/>
            <a:ext cx="12192000" cy="6858000"/>
          </a:xfrm>
          <a:prstGeom prst="rect">
            <a:avLst/>
          </a:prstGeom>
          <a:solidFill>
            <a:schemeClr val="tx2">
              <a:lumMod val="20000"/>
              <a:lumOff val="80000"/>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052DA43F-1968-9423-0AE5-08FBAD2A8403}"/>
              </a:ext>
            </a:extLst>
          </p:cNvPr>
          <p:cNvSpPr txBox="1"/>
          <p:nvPr/>
        </p:nvSpPr>
        <p:spPr>
          <a:xfrm>
            <a:off x="568960" y="497840"/>
            <a:ext cx="4043680" cy="1477328"/>
          </a:xfrm>
          <a:prstGeom prst="rect">
            <a:avLst/>
          </a:prstGeom>
          <a:noFill/>
        </p:spPr>
        <p:txBody>
          <a:bodyPr wrap="square" rtlCol="0">
            <a:spAutoFit/>
          </a:bodyPr>
          <a:lstStyle/>
          <a:p>
            <a:r>
              <a:rPr lang="en-US" b="1" i="0" dirty="0">
                <a:solidFill>
                  <a:schemeClr val="accent1"/>
                </a:solidFill>
                <a:effectLst/>
                <a:latin typeface="source-serif-pro"/>
              </a:rPr>
              <a:t>Correlation Plot</a:t>
            </a:r>
            <a:r>
              <a:rPr lang="en-US" b="0" i="0" dirty="0">
                <a:solidFill>
                  <a:schemeClr val="accent1"/>
                </a:solidFill>
                <a:effectLst/>
                <a:latin typeface="source-serif-pro"/>
              </a:rPr>
              <a:t>: Age correlates positively with premium cost, while BMI is closely linked with weight. We drop weight in regression models due to multicollinearity.</a:t>
            </a:r>
            <a:endParaRPr lang="en-IN" dirty="0">
              <a:solidFill>
                <a:schemeClr val="accent1"/>
              </a:solidFill>
            </a:endParaRPr>
          </a:p>
        </p:txBody>
      </p:sp>
      <p:pic>
        <p:nvPicPr>
          <p:cNvPr id="9218" name="Picture 2">
            <a:extLst>
              <a:ext uri="{FF2B5EF4-FFF2-40B4-BE49-F238E27FC236}">
                <a16:creationId xmlns:a16="http://schemas.microsoft.com/office/drawing/2014/main" id="{BD3F535B-BDE6-7712-0612-1467FEB04F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97840"/>
            <a:ext cx="6667500" cy="4524375"/>
          </a:xfrm>
          <a:prstGeom prst="rect">
            <a:avLst/>
          </a:prstGeom>
          <a:noFill/>
          <a:effectLst>
            <a:glow rad="228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407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9218"/>
                                        </p:tgtEl>
                                        <p:attrNameLst>
                                          <p:attrName>style.visibility</p:attrName>
                                        </p:attrNameLst>
                                      </p:cBhvr>
                                      <p:to>
                                        <p:strVal val="visible"/>
                                      </p:to>
                                    </p:set>
                                    <p:animEffect transition="in" filter="randombar(horizontal)">
                                      <p:cBhvr>
                                        <p:cTn id="14"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603FE-14AE-D666-8E96-2573445DB07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4FBF163-09CF-78B0-B9C4-41198A42F6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3853F54E-D0EE-0D65-B7FF-A3445F9F4224}"/>
              </a:ext>
            </a:extLst>
          </p:cNvPr>
          <p:cNvSpPr/>
          <p:nvPr/>
        </p:nvSpPr>
        <p:spPr>
          <a:xfrm>
            <a:off x="1016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E0F218F-9EF0-FE1C-C3CB-8AB307B51686}"/>
              </a:ext>
            </a:extLst>
          </p:cNvPr>
          <p:cNvSpPr txBox="1"/>
          <p:nvPr/>
        </p:nvSpPr>
        <p:spPr>
          <a:xfrm>
            <a:off x="721360" y="1028542"/>
            <a:ext cx="3058160" cy="1754326"/>
          </a:xfrm>
          <a:prstGeom prst="rect">
            <a:avLst/>
          </a:prstGeom>
          <a:noFill/>
        </p:spPr>
        <p:txBody>
          <a:bodyPr wrap="square" rtlCol="0">
            <a:spAutoFit/>
          </a:bodyPr>
          <a:lstStyle/>
          <a:p>
            <a:r>
              <a:rPr lang="en-US" b="1" i="0" dirty="0">
                <a:solidFill>
                  <a:schemeClr val="accent1"/>
                </a:solidFill>
                <a:effectLst/>
                <a:latin typeface="source-serif-pro"/>
              </a:rPr>
              <a:t>Scatter Plots and KDE</a:t>
            </a:r>
            <a:r>
              <a:rPr lang="en-US" b="0" i="0" dirty="0">
                <a:solidFill>
                  <a:schemeClr val="accent1"/>
                </a:solidFill>
                <a:effectLst/>
                <a:latin typeface="source-serif-pro"/>
              </a:rPr>
              <a:t>: Age distribution shows near-normality; other features are skewed. A normalizing transformation may help improve model accuracy.</a:t>
            </a:r>
            <a:endParaRPr lang="en-IN" dirty="0">
              <a:solidFill>
                <a:schemeClr val="accent1"/>
              </a:solidFill>
            </a:endParaRPr>
          </a:p>
        </p:txBody>
      </p:sp>
      <p:pic>
        <p:nvPicPr>
          <p:cNvPr id="10242" name="Picture 2">
            <a:extLst>
              <a:ext uri="{FF2B5EF4-FFF2-40B4-BE49-F238E27FC236}">
                <a16:creationId xmlns:a16="http://schemas.microsoft.com/office/drawing/2014/main" id="{476C0CDC-E9A4-E625-2FE9-7F7AA5205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6160" y="1028542"/>
            <a:ext cx="5609592" cy="3279298"/>
          </a:xfrm>
          <a:prstGeom prst="rect">
            <a:avLst/>
          </a:prstGeom>
          <a:noFill/>
          <a:effectLst>
            <a:glow rad="228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0F4CD0F5-550D-9BEB-6138-0FF9A81B23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007" y="3429000"/>
            <a:ext cx="4994873" cy="3055136"/>
          </a:xfrm>
          <a:prstGeom prst="rect">
            <a:avLst/>
          </a:prstGeom>
          <a:noFill/>
          <a:effectLst>
            <a:glow rad="1397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102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1C723-3CD0-26D8-7E7B-E228909393E5}"/>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0CE2ADA7-A4F3-F166-A730-744DC7EC0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C15C09E1-A0E4-9076-524C-ECA0D5947012}"/>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7ECB3071-0D0E-18B6-F640-72C6E7550794}"/>
              </a:ext>
            </a:extLst>
          </p:cNvPr>
          <p:cNvSpPr txBox="1"/>
          <p:nvPr/>
        </p:nvSpPr>
        <p:spPr>
          <a:xfrm>
            <a:off x="711200" y="386080"/>
            <a:ext cx="3078480" cy="2492990"/>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Age Category:</a:t>
            </a:r>
            <a:endParaRPr lang="en-US" b="0" i="0" dirty="0">
              <a:solidFill>
                <a:schemeClr val="accent1"/>
              </a:solidFill>
              <a:effectLst/>
              <a:latin typeface="source-serif-pro"/>
            </a:endParaRPr>
          </a:p>
          <a:p>
            <a:pPr algn="l">
              <a:lnSpc>
                <a:spcPts val="2400"/>
              </a:lnSpc>
            </a:pPr>
            <a:r>
              <a:rPr lang="en-US" b="0" i="0" dirty="0">
                <a:solidFill>
                  <a:schemeClr val="accent1"/>
                </a:solidFill>
                <a:effectLst/>
                <a:latin typeface="source-serif-pro"/>
              </a:rPr>
              <a:t>44 percentage of the policy purchaser are adults, followed by 24 percentage of young people, 18.4% are seniors and 13.7% Elderly.</a:t>
            </a:r>
          </a:p>
          <a:p>
            <a:br>
              <a:rPr lang="en-US" dirty="0">
                <a:effectLst/>
              </a:rPr>
            </a:br>
            <a:endParaRPr lang="en-IN" dirty="0"/>
          </a:p>
        </p:txBody>
      </p:sp>
      <p:pic>
        <p:nvPicPr>
          <p:cNvPr id="11266" name="Picture 2">
            <a:extLst>
              <a:ext uri="{FF2B5EF4-FFF2-40B4-BE49-F238E27FC236}">
                <a16:creationId xmlns:a16="http://schemas.microsoft.com/office/drawing/2014/main" id="{C0475F46-113A-B68E-E693-ACA8629A3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090" y="386080"/>
            <a:ext cx="6667500" cy="2162175"/>
          </a:xfrm>
          <a:prstGeom prst="rect">
            <a:avLst/>
          </a:prstGeom>
          <a:noFill/>
          <a:effectLst>
            <a:glow rad="1397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77268E-8F30-9B50-776B-5E6E16E12E8D}"/>
              </a:ext>
            </a:extLst>
          </p:cNvPr>
          <p:cNvSpPr txBox="1"/>
          <p:nvPr/>
        </p:nvSpPr>
        <p:spPr>
          <a:xfrm>
            <a:off x="711200" y="4363700"/>
            <a:ext cx="2976880" cy="2215991"/>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BMI Category:</a:t>
            </a:r>
            <a:endParaRPr lang="en-US" b="0" i="0" dirty="0">
              <a:solidFill>
                <a:schemeClr val="accent1"/>
              </a:solidFill>
              <a:effectLst/>
              <a:latin typeface="source-serif-pro"/>
            </a:endParaRPr>
          </a:p>
          <a:p>
            <a:pPr algn="l">
              <a:lnSpc>
                <a:spcPts val="2400"/>
              </a:lnSpc>
            </a:pPr>
            <a:r>
              <a:rPr lang="en-US" b="0" i="0" dirty="0">
                <a:solidFill>
                  <a:schemeClr val="accent1"/>
                </a:solidFill>
                <a:effectLst/>
                <a:latin typeface="source-serif-pro"/>
              </a:rPr>
              <a:t>32.5% insurance purchaser are overweight, 31.95% are under normal weight, 31.54% are Obese and 3.96% are Underweight.</a:t>
            </a:r>
          </a:p>
          <a:p>
            <a:endParaRPr lang="en-IN" dirty="0"/>
          </a:p>
        </p:txBody>
      </p:sp>
      <p:pic>
        <p:nvPicPr>
          <p:cNvPr id="11268" name="Picture 4">
            <a:extLst>
              <a:ext uri="{FF2B5EF4-FFF2-40B4-BE49-F238E27FC236}">
                <a16:creationId xmlns:a16="http://schemas.microsoft.com/office/drawing/2014/main" id="{1C380B21-5901-5830-ADB4-8CAD6F87A2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090" y="4309746"/>
            <a:ext cx="6667500" cy="2152650"/>
          </a:xfrm>
          <a:prstGeom prst="rect">
            <a:avLst/>
          </a:prstGeom>
          <a:noFill/>
          <a:effectLst>
            <a:glow rad="1397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61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266"/>
                                        </p:tgtEl>
                                        <p:attrNameLst>
                                          <p:attrName>style.visibility</p:attrName>
                                        </p:attrNameLst>
                                      </p:cBhvr>
                                      <p:to>
                                        <p:strVal val="visible"/>
                                      </p:to>
                                    </p:set>
                                    <p:anim calcmode="lin" valueType="num">
                                      <p:cBhvr additive="base">
                                        <p:cTn id="11" dur="500" fill="hold"/>
                                        <p:tgtEl>
                                          <p:spTgt spid="11266"/>
                                        </p:tgtEl>
                                        <p:attrNameLst>
                                          <p:attrName>ppt_x</p:attrName>
                                        </p:attrNameLst>
                                      </p:cBhvr>
                                      <p:tavLst>
                                        <p:tav tm="0">
                                          <p:val>
                                            <p:strVal val="#ppt_x"/>
                                          </p:val>
                                        </p:tav>
                                        <p:tav tm="100000">
                                          <p:val>
                                            <p:strVal val="#ppt_x"/>
                                          </p:val>
                                        </p:tav>
                                      </p:tavLst>
                                    </p:anim>
                                    <p:anim calcmode="lin" valueType="num">
                                      <p:cBhvr additive="base">
                                        <p:cTn id="12"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268"/>
                                        </p:tgtEl>
                                        <p:attrNameLst>
                                          <p:attrName>style.visibility</p:attrName>
                                        </p:attrNameLst>
                                      </p:cBhvr>
                                      <p:to>
                                        <p:strVal val="visible"/>
                                      </p:to>
                                    </p:set>
                                    <p:anim calcmode="lin" valueType="num">
                                      <p:cBhvr additive="base">
                                        <p:cTn id="21" dur="500" fill="hold"/>
                                        <p:tgtEl>
                                          <p:spTgt spid="11268"/>
                                        </p:tgtEl>
                                        <p:attrNameLst>
                                          <p:attrName>ppt_x</p:attrName>
                                        </p:attrNameLst>
                                      </p:cBhvr>
                                      <p:tavLst>
                                        <p:tav tm="0">
                                          <p:val>
                                            <p:strVal val="#ppt_x"/>
                                          </p:val>
                                        </p:tav>
                                        <p:tav tm="100000">
                                          <p:val>
                                            <p:strVal val="#ppt_x"/>
                                          </p:val>
                                        </p:tav>
                                      </p:tavLst>
                                    </p:anim>
                                    <p:anim calcmode="lin" valueType="num">
                                      <p:cBhvr additive="base">
                                        <p:cTn id="22"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60F32-855D-0FC0-F52F-DD730DE6200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EFE006F1-C39A-DFAF-3E96-4C6CB9758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DB339B86-CFB1-F90B-CA13-C9AFFA3585E6}"/>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215511B-2572-BBF8-B893-6DDA8A586A68}"/>
              </a:ext>
            </a:extLst>
          </p:cNvPr>
          <p:cNvSpPr txBox="1"/>
          <p:nvPr/>
        </p:nvSpPr>
        <p:spPr>
          <a:xfrm>
            <a:off x="955040" y="520412"/>
            <a:ext cx="10281920" cy="1138773"/>
          </a:xfrm>
          <a:prstGeom prst="rect">
            <a:avLst/>
          </a:prstGeom>
          <a:noFill/>
        </p:spPr>
        <p:txBody>
          <a:bodyPr wrap="square" rtlCol="0">
            <a:spAutoFit/>
          </a:bodyPr>
          <a:lstStyle/>
          <a:p>
            <a:pPr algn="ctr">
              <a:lnSpc>
                <a:spcPts val="2400"/>
              </a:lnSpc>
            </a:pPr>
            <a:r>
              <a:rPr lang="en-IN" sz="4800" b="1" i="0" dirty="0">
                <a:solidFill>
                  <a:schemeClr val="accent1"/>
                </a:solidFill>
                <a:effectLst/>
                <a:latin typeface="+mj-lt"/>
              </a:rPr>
              <a:t>Hypothesis Testing</a:t>
            </a:r>
            <a:endParaRPr lang="en-IN" sz="4800" b="0" i="0" dirty="0">
              <a:solidFill>
                <a:schemeClr val="accent1"/>
              </a:solidFill>
              <a:effectLst/>
              <a:latin typeface="+mj-lt"/>
            </a:endParaRPr>
          </a:p>
          <a:p>
            <a:endParaRPr lang="en-IN" sz="4800" dirty="0">
              <a:solidFill>
                <a:schemeClr val="accent1"/>
              </a:solidFill>
            </a:endParaRPr>
          </a:p>
        </p:txBody>
      </p:sp>
      <p:sp>
        <p:nvSpPr>
          <p:cNvPr id="4" name="TextBox 3">
            <a:extLst>
              <a:ext uri="{FF2B5EF4-FFF2-40B4-BE49-F238E27FC236}">
                <a16:creationId xmlns:a16="http://schemas.microsoft.com/office/drawing/2014/main" id="{4548CABA-8CBE-F28E-4144-BE9A5D2B2A94}"/>
              </a:ext>
            </a:extLst>
          </p:cNvPr>
          <p:cNvSpPr txBox="1"/>
          <p:nvPr/>
        </p:nvSpPr>
        <p:spPr>
          <a:xfrm>
            <a:off x="670560" y="1016000"/>
            <a:ext cx="2428240" cy="369332"/>
          </a:xfrm>
          <a:prstGeom prst="rect">
            <a:avLst/>
          </a:prstGeom>
          <a:noFill/>
        </p:spPr>
        <p:txBody>
          <a:bodyPr wrap="square" rtlCol="0">
            <a:spAutoFit/>
          </a:bodyPr>
          <a:lstStyle/>
          <a:p>
            <a:r>
              <a:rPr lang="en-IN" b="1" i="0" dirty="0">
                <a:solidFill>
                  <a:schemeClr val="accent1"/>
                </a:solidFill>
                <a:effectLst/>
                <a:latin typeface="source-serif-pro"/>
              </a:rPr>
              <a:t>T-test:</a:t>
            </a:r>
            <a:endParaRPr lang="en-IN" dirty="0">
              <a:solidFill>
                <a:schemeClr val="accent1"/>
              </a:solidFill>
            </a:endParaRPr>
          </a:p>
        </p:txBody>
      </p:sp>
      <p:sp>
        <p:nvSpPr>
          <p:cNvPr id="5" name="TextBox 4">
            <a:extLst>
              <a:ext uri="{FF2B5EF4-FFF2-40B4-BE49-F238E27FC236}">
                <a16:creationId xmlns:a16="http://schemas.microsoft.com/office/drawing/2014/main" id="{992327E5-EED2-E1F0-6ECB-539C5CB65B4F}"/>
              </a:ext>
            </a:extLst>
          </p:cNvPr>
          <p:cNvSpPr txBox="1"/>
          <p:nvPr/>
        </p:nvSpPr>
        <p:spPr>
          <a:xfrm>
            <a:off x="782320" y="1574800"/>
            <a:ext cx="2651760" cy="2831544"/>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Diabetes</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0" i="0" dirty="0">
                <a:solidFill>
                  <a:schemeClr val="accent1"/>
                </a:solidFill>
                <a:effectLst/>
                <a:latin typeface="source-serif-pro"/>
              </a:rPr>
              <a:t> Average premium price for individuals without Diabetes: ₹23,931.82</a:t>
            </a:r>
          </a:p>
          <a:p>
            <a:pPr algn="l">
              <a:lnSpc>
                <a:spcPts val="2400"/>
              </a:lnSpc>
              <a:buFont typeface="Arial" panose="020B0604020202020204" pitchFamily="34" charset="0"/>
              <a:buChar char="•"/>
            </a:pPr>
            <a:r>
              <a:rPr lang="en-US" b="0" i="0" dirty="0">
                <a:solidFill>
                  <a:schemeClr val="accent1"/>
                </a:solidFill>
                <a:effectLst/>
                <a:latin typeface="source-serif-pro"/>
              </a:rPr>
              <a:t> Average premium price for individuals with Diabetes: ₹24,896.14</a:t>
            </a:r>
          </a:p>
          <a:p>
            <a:pPr algn="l">
              <a:lnSpc>
                <a:spcPts val="2400"/>
              </a:lnSpc>
              <a:buFont typeface="Arial" panose="020B0604020202020204" pitchFamily="34" charset="0"/>
              <a:buChar char="•"/>
            </a:pPr>
            <a:r>
              <a:rPr lang="en-US" b="1" i="0" dirty="0">
                <a:solidFill>
                  <a:schemeClr val="accent1"/>
                </a:solidFill>
                <a:effectLst/>
                <a:latin typeface="source-serif-pro"/>
              </a:rPr>
              <a:t> p-value</a:t>
            </a:r>
            <a:r>
              <a:rPr lang="en-US" b="0" i="0" dirty="0">
                <a:solidFill>
                  <a:schemeClr val="accent1"/>
                </a:solidFill>
                <a:effectLst/>
                <a:latin typeface="source-serif-pro"/>
              </a:rPr>
              <a:t>: 0.0167</a:t>
            </a:r>
          </a:p>
          <a:p>
            <a:endParaRPr lang="en-IN" dirty="0"/>
          </a:p>
        </p:txBody>
      </p:sp>
      <p:sp>
        <p:nvSpPr>
          <p:cNvPr id="6" name="TextBox 5">
            <a:extLst>
              <a:ext uri="{FF2B5EF4-FFF2-40B4-BE49-F238E27FC236}">
                <a16:creationId xmlns:a16="http://schemas.microsoft.com/office/drawing/2014/main" id="{8E226B65-1E31-DCEE-2326-DE090F8076D0}"/>
              </a:ext>
            </a:extLst>
          </p:cNvPr>
          <p:cNvSpPr txBox="1"/>
          <p:nvPr/>
        </p:nvSpPr>
        <p:spPr>
          <a:xfrm>
            <a:off x="3434080" y="1574800"/>
            <a:ext cx="3393440" cy="2831544"/>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Blood Pressure Problems</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0" i="0" dirty="0">
                <a:solidFill>
                  <a:schemeClr val="accent1"/>
                </a:solidFill>
                <a:effectLst/>
                <a:latin typeface="source-serif-pro"/>
              </a:rPr>
              <a:t> Average premium price for individuals without Blood Pressure Problems: ₹23,356.87</a:t>
            </a:r>
          </a:p>
          <a:p>
            <a:pPr algn="l">
              <a:lnSpc>
                <a:spcPts val="2400"/>
              </a:lnSpc>
              <a:buFont typeface="Arial" panose="020B0604020202020204" pitchFamily="34" charset="0"/>
              <a:buChar char="•"/>
            </a:pPr>
            <a:r>
              <a:rPr lang="en-US" b="0" i="0" dirty="0">
                <a:solidFill>
                  <a:schemeClr val="accent1"/>
                </a:solidFill>
                <a:effectLst/>
                <a:latin typeface="source-serif-pro"/>
              </a:rPr>
              <a:t> Average premium price for individuals with Blood Pressure Problems: ₹25,448.05</a:t>
            </a:r>
          </a:p>
          <a:p>
            <a:pPr algn="l">
              <a:lnSpc>
                <a:spcPts val="2400"/>
              </a:lnSpc>
              <a:buFont typeface="Arial" panose="020B0604020202020204" pitchFamily="34" charset="0"/>
              <a:buChar char="•"/>
            </a:pPr>
            <a:r>
              <a:rPr lang="en-US" b="1" i="0" dirty="0">
                <a:solidFill>
                  <a:schemeClr val="accent1"/>
                </a:solidFill>
                <a:effectLst/>
                <a:latin typeface="source-serif-pro"/>
              </a:rPr>
              <a:t> p-value</a:t>
            </a:r>
            <a:r>
              <a:rPr lang="en-US" b="0" i="0" dirty="0">
                <a:solidFill>
                  <a:schemeClr val="accent1"/>
                </a:solidFill>
                <a:effectLst/>
                <a:latin typeface="source-serif-pro"/>
              </a:rPr>
              <a:t>: 1.31e-07</a:t>
            </a:r>
          </a:p>
          <a:p>
            <a:endParaRPr lang="en-IN" dirty="0"/>
          </a:p>
        </p:txBody>
      </p:sp>
      <p:sp>
        <p:nvSpPr>
          <p:cNvPr id="9" name="TextBox 8">
            <a:extLst>
              <a:ext uri="{FF2B5EF4-FFF2-40B4-BE49-F238E27FC236}">
                <a16:creationId xmlns:a16="http://schemas.microsoft.com/office/drawing/2014/main" id="{60E0A028-3A67-ECBE-C7C2-859C51248C30}"/>
              </a:ext>
            </a:extLst>
          </p:cNvPr>
          <p:cNvSpPr txBox="1"/>
          <p:nvPr/>
        </p:nvSpPr>
        <p:spPr>
          <a:xfrm>
            <a:off x="6543040" y="1574800"/>
            <a:ext cx="2763520" cy="2831544"/>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Any Transplants</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0" i="0" dirty="0">
                <a:solidFill>
                  <a:schemeClr val="accent1"/>
                </a:solidFill>
                <a:effectLst/>
                <a:latin typeface="source-serif-pro"/>
              </a:rPr>
              <a:t> Average premium price for individuals without Transplants: ₹23,897.96</a:t>
            </a:r>
          </a:p>
          <a:p>
            <a:pPr algn="l">
              <a:lnSpc>
                <a:spcPts val="2400"/>
              </a:lnSpc>
              <a:buFont typeface="Arial" panose="020B0604020202020204" pitchFamily="34" charset="0"/>
              <a:buChar char="•"/>
            </a:pPr>
            <a:r>
              <a:rPr lang="en-US" b="0" i="0" dirty="0">
                <a:solidFill>
                  <a:schemeClr val="accent1"/>
                </a:solidFill>
                <a:effectLst/>
                <a:latin typeface="source-serif-pro"/>
              </a:rPr>
              <a:t> Average premium price for individuals with Transplants: ₹31,763.64</a:t>
            </a:r>
          </a:p>
          <a:p>
            <a:pPr algn="l">
              <a:lnSpc>
                <a:spcPts val="2400"/>
              </a:lnSpc>
              <a:buFont typeface="Arial" panose="020B0604020202020204" pitchFamily="34" charset="0"/>
              <a:buChar char="•"/>
            </a:pPr>
            <a:r>
              <a:rPr lang="en-US" b="1" i="0" dirty="0">
                <a:solidFill>
                  <a:schemeClr val="accent1"/>
                </a:solidFill>
                <a:effectLst/>
                <a:latin typeface="source-serif-pro"/>
              </a:rPr>
              <a:t> p-value</a:t>
            </a:r>
            <a:r>
              <a:rPr lang="en-US" b="0" i="0" dirty="0">
                <a:solidFill>
                  <a:schemeClr val="accent1"/>
                </a:solidFill>
                <a:effectLst/>
                <a:latin typeface="source-serif-pro"/>
              </a:rPr>
              <a:t>: 1.98e-20</a:t>
            </a:r>
          </a:p>
          <a:p>
            <a:endParaRPr lang="en-IN" dirty="0"/>
          </a:p>
        </p:txBody>
      </p:sp>
      <p:sp>
        <p:nvSpPr>
          <p:cNvPr id="10" name="TextBox 9">
            <a:extLst>
              <a:ext uri="{FF2B5EF4-FFF2-40B4-BE49-F238E27FC236}">
                <a16:creationId xmlns:a16="http://schemas.microsoft.com/office/drawing/2014/main" id="{1D0905D5-6BD4-6594-0C83-026101453625}"/>
              </a:ext>
            </a:extLst>
          </p:cNvPr>
          <p:cNvSpPr txBox="1"/>
          <p:nvPr/>
        </p:nvSpPr>
        <p:spPr>
          <a:xfrm>
            <a:off x="9306560" y="1574800"/>
            <a:ext cx="2854960" cy="2831544"/>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Any Chronic Diseases</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0" i="0" dirty="0">
                <a:solidFill>
                  <a:schemeClr val="accent1"/>
                </a:solidFill>
                <a:effectLst/>
                <a:latin typeface="source-serif-pro"/>
              </a:rPr>
              <a:t> Average premium price for individuals without Chronic Diseases: ₹23,725.25</a:t>
            </a:r>
          </a:p>
          <a:p>
            <a:pPr algn="l">
              <a:lnSpc>
                <a:spcPts val="2400"/>
              </a:lnSpc>
              <a:buFont typeface="Arial" panose="020B0604020202020204" pitchFamily="34" charset="0"/>
              <a:buChar char="•"/>
            </a:pPr>
            <a:r>
              <a:rPr lang="en-US" b="0" i="0" dirty="0">
                <a:solidFill>
                  <a:schemeClr val="accent1"/>
                </a:solidFill>
                <a:effectLst/>
                <a:latin typeface="source-serif-pro"/>
              </a:rPr>
              <a:t> Average premium price for individuals with Chronic Diseases: ₹27,112.36</a:t>
            </a:r>
          </a:p>
          <a:p>
            <a:pPr algn="l">
              <a:lnSpc>
                <a:spcPts val="2400"/>
              </a:lnSpc>
              <a:buFont typeface="Arial" panose="020B0604020202020204" pitchFamily="34" charset="0"/>
              <a:buChar char="•"/>
            </a:pPr>
            <a:r>
              <a:rPr lang="en-US" b="1" i="0" dirty="0">
                <a:solidFill>
                  <a:schemeClr val="accent1"/>
                </a:solidFill>
                <a:effectLst/>
                <a:latin typeface="source-serif-pro"/>
              </a:rPr>
              <a:t> p-value</a:t>
            </a:r>
            <a:r>
              <a:rPr lang="en-US" b="0" i="0" dirty="0">
                <a:solidFill>
                  <a:schemeClr val="accent1"/>
                </a:solidFill>
                <a:effectLst/>
                <a:latin typeface="source-serif-pro"/>
              </a:rPr>
              <a:t>: 3.71e-11</a:t>
            </a:r>
          </a:p>
          <a:p>
            <a:endParaRPr lang="en-IN" dirty="0"/>
          </a:p>
        </p:txBody>
      </p:sp>
      <p:sp>
        <p:nvSpPr>
          <p:cNvPr id="11" name="TextBox 10">
            <a:extLst>
              <a:ext uri="{FF2B5EF4-FFF2-40B4-BE49-F238E27FC236}">
                <a16:creationId xmlns:a16="http://schemas.microsoft.com/office/drawing/2014/main" id="{4B289685-B817-6F6D-5F41-9835CD0E8145}"/>
              </a:ext>
            </a:extLst>
          </p:cNvPr>
          <p:cNvSpPr txBox="1"/>
          <p:nvPr/>
        </p:nvSpPr>
        <p:spPr>
          <a:xfrm>
            <a:off x="853440" y="4352736"/>
            <a:ext cx="4165600" cy="2215991"/>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Known Allergies</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0" i="0" dirty="0">
                <a:solidFill>
                  <a:schemeClr val="accent1"/>
                </a:solidFill>
                <a:effectLst/>
                <a:latin typeface="source-serif-pro"/>
              </a:rPr>
              <a:t> Average premium price for individuals without Known Allergies: ₹24,297.16</a:t>
            </a:r>
          </a:p>
          <a:p>
            <a:pPr algn="l">
              <a:lnSpc>
                <a:spcPts val="2400"/>
              </a:lnSpc>
              <a:buFont typeface="Arial" panose="020B0604020202020204" pitchFamily="34" charset="0"/>
              <a:buChar char="•"/>
            </a:pPr>
            <a:r>
              <a:rPr lang="en-US" b="0" i="0" dirty="0">
                <a:solidFill>
                  <a:schemeClr val="accent1"/>
                </a:solidFill>
                <a:effectLst/>
                <a:latin typeface="source-serif-pro"/>
              </a:rPr>
              <a:t> Average premium price for individuals with Known Allergies: ₹24,481.13</a:t>
            </a:r>
          </a:p>
          <a:p>
            <a:pPr algn="l">
              <a:lnSpc>
                <a:spcPts val="2400"/>
              </a:lnSpc>
              <a:buFont typeface="Arial" panose="020B0604020202020204" pitchFamily="34" charset="0"/>
              <a:buChar char="•"/>
            </a:pPr>
            <a:r>
              <a:rPr lang="en-US" b="1" i="0" dirty="0">
                <a:solidFill>
                  <a:schemeClr val="accent1"/>
                </a:solidFill>
                <a:effectLst/>
                <a:latin typeface="source-serif-pro"/>
              </a:rPr>
              <a:t> p-value</a:t>
            </a:r>
            <a:r>
              <a:rPr lang="en-US" b="0" i="0" dirty="0">
                <a:solidFill>
                  <a:schemeClr val="accent1"/>
                </a:solidFill>
                <a:effectLst/>
                <a:latin typeface="source-serif-pro"/>
              </a:rPr>
              <a:t>: 0.7043</a:t>
            </a:r>
          </a:p>
          <a:p>
            <a:endParaRPr lang="en-IN" dirty="0"/>
          </a:p>
        </p:txBody>
      </p:sp>
      <p:sp>
        <p:nvSpPr>
          <p:cNvPr id="12" name="TextBox 11">
            <a:extLst>
              <a:ext uri="{FF2B5EF4-FFF2-40B4-BE49-F238E27FC236}">
                <a16:creationId xmlns:a16="http://schemas.microsoft.com/office/drawing/2014/main" id="{498DA9C8-83A3-E387-6984-523E396057D5}"/>
              </a:ext>
            </a:extLst>
          </p:cNvPr>
          <p:cNvSpPr txBox="1"/>
          <p:nvPr/>
        </p:nvSpPr>
        <p:spPr>
          <a:xfrm>
            <a:off x="6151880" y="4352736"/>
            <a:ext cx="4861560" cy="2523768"/>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History of Cancer in Family</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0" i="0" dirty="0">
                <a:solidFill>
                  <a:schemeClr val="accent1"/>
                </a:solidFill>
                <a:effectLst/>
                <a:latin typeface="source-serif-pro"/>
              </a:rPr>
              <a:t> Average premium price for individuals without History of Cancer in Family: ₹24,147.13</a:t>
            </a:r>
          </a:p>
          <a:p>
            <a:pPr algn="l">
              <a:lnSpc>
                <a:spcPts val="2400"/>
              </a:lnSpc>
              <a:buFont typeface="Arial" panose="020B0604020202020204" pitchFamily="34" charset="0"/>
              <a:buChar char="•"/>
            </a:pPr>
            <a:r>
              <a:rPr lang="en-US" b="0" i="0" dirty="0">
                <a:solidFill>
                  <a:schemeClr val="accent1"/>
                </a:solidFill>
                <a:effectLst/>
                <a:latin typeface="source-serif-pro"/>
              </a:rPr>
              <a:t> Average premium price for individuals with History of Cancer in Family: ₹25,758.62</a:t>
            </a:r>
          </a:p>
          <a:p>
            <a:pPr>
              <a:lnSpc>
                <a:spcPts val="2400"/>
              </a:lnSpc>
              <a:buFont typeface="Arial" panose="020B0604020202020204" pitchFamily="34" charset="0"/>
              <a:buChar char="•"/>
            </a:pPr>
            <a:r>
              <a:rPr lang="en-IN" b="1" dirty="0"/>
              <a:t> </a:t>
            </a:r>
            <a:r>
              <a:rPr lang="en-IN" b="1" dirty="0">
                <a:solidFill>
                  <a:schemeClr val="accent1"/>
                </a:solidFill>
              </a:rPr>
              <a:t>p-value</a:t>
            </a:r>
            <a:r>
              <a:rPr lang="en-IN" dirty="0">
                <a:solidFill>
                  <a:schemeClr val="accent1"/>
                </a:solidFill>
              </a:rPr>
              <a:t>: 0.0090</a:t>
            </a:r>
          </a:p>
          <a:p>
            <a:pPr algn="l">
              <a:lnSpc>
                <a:spcPts val="2400"/>
              </a:lnSpc>
              <a:buFont typeface="Arial" panose="020B0604020202020204" pitchFamily="34" charset="0"/>
              <a:buChar char="•"/>
            </a:pPr>
            <a:endParaRPr lang="en-US" b="0" i="0" dirty="0">
              <a:solidFill>
                <a:schemeClr val="accent1"/>
              </a:solidFill>
              <a:effectLst/>
              <a:latin typeface="source-serif-pro"/>
            </a:endParaRPr>
          </a:p>
          <a:p>
            <a:endParaRPr lang="en-IN" dirty="0"/>
          </a:p>
        </p:txBody>
      </p:sp>
    </p:spTree>
    <p:extLst>
      <p:ext uri="{BB962C8B-B14F-4D97-AF65-F5344CB8AC3E}">
        <p14:creationId xmlns:p14="http://schemas.microsoft.com/office/powerpoint/2010/main" val="395026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down)">
                                      <p:cBhvr>
                                        <p:cTn id="30" dur="500"/>
                                        <p:tgtEl>
                                          <p:spTgt spid="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randombar(horizontal)">
                                      <p:cBhvr>
                                        <p:cTn id="38" dur="500"/>
                                        <p:tgtEl>
                                          <p:spTgt spid="11"/>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randombar(horizontal)">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9" grpId="0"/>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6CBDB-6A16-2ACB-EC38-DDC91AED4235}"/>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C859C5B-46E4-65F9-3ED5-BFFD88BD0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D5519D77-8445-6E35-8DE0-1F20B8362407}"/>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6CDA070B-B82D-CEC0-5221-51ADA994051D}"/>
              </a:ext>
            </a:extLst>
          </p:cNvPr>
          <p:cNvSpPr txBox="1"/>
          <p:nvPr/>
        </p:nvSpPr>
        <p:spPr>
          <a:xfrm>
            <a:off x="233680" y="581372"/>
            <a:ext cx="7589520" cy="584775"/>
          </a:xfrm>
          <a:prstGeom prst="rect">
            <a:avLst/>
          </a:prstGeom>
          <a:noFill/>
        </p:spPr>
        <p:txBody>
          <a:bodyPr wrap="square" rtlCol="0">
            <a:spAutoFit/>
          </a:bodyPr>
          <a:lstStyle/>
          <a:p>
            <a:r>
              <a:rPr lang="en-IN" sz="3200" b="1" i="0" dirty="0">
                <a:solidFill>
                  <a:schemeClr val="accent1"/>
                </a:solidFill>
                <a:effectLst/>
                <a:latin typeface="source-serif-pro"/>
              </a:rPr>
              <a:t>Chi-Square test:</a:t>
            </a:r>
            <a:endParaRPr lang="en-IN" sz="3200" dirty="0">
              <a:solidFill>
                <a:schemeClr val="accent1"/>
              </a:solidFill>
            </a:endParaRPr>
          </a:p>
        </p:txBody>
      </p:sp>
      <p:sp>
        <p:nvSpPr>
          <p:cNvPr id="5" name="TextBox 4">
            <a:extLst>
              <a:ext uri="{FF2B5EF4-FFF2-40B4-BE49-F238E27FC236}">
                <a16:creationId xmlns:a16="http://schemas.microsoft.com/office/drawing/2014/main" id="{BF9521E6-674D-F391-B728-4E39A52BA367}"/>
              </a:ext>
            </a:extLst>
          </p:cNvPr>
          <p:cNvSpPr txBox="1"/>
          <p:nvPr/>
        </p:nvSpPr>
        <p:spPr>
          <a:xfrm>
            <a:off x="314960" y="1351280"/>
            <a:ext cx="3992880" cy="4062651"/>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Significant Associations</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1" i="0" dirty="0">
                <a:solidFill>
                  <a:schemeClr val="accent1"/>
                </a:solidFill>
                <a:effectLst/>
                <a:latin typeface="source-serif-pro"/>
              </a:rPr>
              <a:t> Blood Pressure Problems</a:t>
            </a:r>
            <a:r>
              <a:rPr lang="en-US" b="0" i="0" dirty="0">
                <a:solidFill>
                  <a:schemeClr val="accent1"/>
                </a:solidFill>
                <a:effectLst/>
                <a:latin typeface="source-serif-pro"/>
              </a:rPr>
              <a:t> with </a:t>
            </a:r>
            <a:r>
              <a:rPr lang="en-US" b="1" i="0" dirty="0">
                <a:solidFill>
                  <a:schemeClr val="accent1"/>
                </a:solidFill>
                <a:effectLst/>
                <a:latin typeface="source-serif-pro"/>
              </a:rPr>
              <a:t>Number of Major Surgeries</a:t>
            </a:r>
            <a:r>
              <a:rPr lang="en-US" b="0" i="0" dirty="0">
                <a:solidFill>
                  <a:schemeClr val="accent1"/>
                </a:solidFill>
                <a:effectLst/>
                <a:latin typeface="source-serif-pro"/>
              </a:rPr>
              <a:t> and </a:t>
            </a:r>
            <a:r>
              <a:rPr lang="en-US" b="1" i="0" dirty="0">
                <a:solidFill>
                  <a:schemeClr val="accent1"/>
                </a:solidFill>
                <a:effectLst/>
                <a:latin typeface="source-serif-pro"/>
              </a:rPr>
              <a:t>Age Category</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1" i="0" dirty="0">
                <a:solidFill>
                  <a:schemeClr val="accent1"/>
                </a:solidFill>
                <a:effectLst/>
                <a:latin typeface="source-serif-pro"/>
              </a:rPr>
              <a:t> Any Chronic Diseases</a:t>
            </a:r>
            <a:r>
              <a:rPr lang="en-US" b="0" i="0" dirty="0">
                <a:solidFill>
                  <a:schemeClr val="accent1"/>
                </a:solidFill>
                <a:effectLst/>
                <a:latin typeface="source-serif-pro"/>
              </a:rPr>
              <a:t> with </a:t>
            </a:r>
            <a:r>
              <a:rPr lang="en-US" b="1" i="0" dirty="0">
                <a:solidFill>
                  <a:schemeClr val="accent1"/>
                </a:solidFill>
                <a:effectLst/>
                <a:latin typeface="source-serif-pro"/>
              </a:rPr>
              <a:t>Age Category</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1" i="0" dirty="0">
                <a:solidFill>
                  <a:schemeClr val="accent1"/>
                </a:solidFill>
                <a:effectLst/>
                <a:latin typeface="source-serif-pro"/>
              </a:rPr>
              <a:t> Known Allergies</a:t>
            </a:r>
            <a:r>
              <a:rPr lang="en-US" b="0" i="0" dirty="0">
                <a:solidFill>
                  <a:schemeClr val="accent1"/>
                </a:solidFill>
                <a:effectLst/>
                <a:latin typeface="source-serif-pro"/>
              </a:rPr>
              <a:t> with </a:t>
            </a:r>
            <a:r>
              <a:rPr lang="en-US" b="1" i="0" dirty="0">
                <a:solidFill>
                  <a:schemeClr val="accent1"/>
                </a:solidFill>
                <a:effectLst/>
                <a:latin typeface="source-serif-pro"/>
              </a:rPr>
              <a:t>History of Cancer in Family</a:t>
            </a:r>
            <a:r>
              <a:rPr lang="en-US" b="0" i="0" dirty="0">
                <a:solidFill>
                  <a:schemeClr val="accent1"/>
                </a:solidFill>
                <a:effectLst/>
                <a:latin typeface="source-serif-pro"/>
              </a:rPr>
              <a:t> and </a:t>
            </a:r>
            <a:r>
              <a:rPr lang="en-US" b="1" i="0" dirty="0">
                <a:solidFill>
                  <a:schemeClr val="accent1"/>
                </a:solidFill>
                <a:effectLst/>
                <a:latin typeface="source-serif-pro"/>
              </a:rPr>
              <a:t>Number of Major Surgeries</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1" i="0" dirty="0">
                <a:solidFill>
                  <a:schemeClr val="accent1"/>
                </a:solidFill>
                <a:effectLst/>
                <a:latin typeface="source-serif-pro"/>
              </a:rPr>
              <a:t> History of Cancer in Family</a:t>
            </a:r>
            <a:r>
              <a:rPr lang="en-US" b="0" i="0" dirty="0">
                <a:solidFill>
                  <a:schemeClr val="accent1"/>
                </a:solidFill>
                <a:effectLst/>
                <a:latin typeface="source-serif-pro"/>
              </a:rPr>
              <a:t> with </a:t>
            </a:r>
            <a:r>
              <a:rPr lang="en-US" b="1" i="0" dirty="0">
                <a:solidFill>
                  <a:schemeClr val="accent1"/>
                </a:solidFill>
                <a:effectLst/>
                <a:latin typeface="source-serif-pro"/>
              </a:rPr>
              <a:t>Number of Major Surgeries</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1" i="0" dirty="0">
                <a:solidFill>
                  <a:schemeClr val="accent1"/>
                </a:solidFill>
                <a:effectLst/>
                <a:latin typeface="source-serif-pro"/>
              </a:rPr>
              <a:t> Number of Major Surgeries</a:t>
            </a:r>
            <a:r>
              <a:rPr lang="en-US" b="0" i="0" dirty="0">
                <a:solidFill>
                  <a:schemeClr val="accent1"/>
                </a:solidFill>
                <a:effectLst/>
                <a:latin typeface="source-serif-pro"/>
              </a:rPr>
              <a:t> with </a:t>
            </a:r>
            <a:r>
              <a:rPr lang="en-US" b="1" i="0" dirty="0">
                <a:solidFill>
                  <a:schemeClr val="accent1"/>
                </a:solidFill>
                <a:effectLst/>
                <a:latin typeface="source-serif-pro"/>
              </a:rPr>
              <a:t>Age Category</a:t>
            </a:r>
            <a:r>
              <a:rPr lang="en-US" b="0" i="0" dirty="0">
                <a:solidFill>
                  <a:schemeClr val="accent1"/>
                </a:solidFill>
                <a:effectLst/>
                <a:latin typeface="source-serif-pro"/>
              </a:rPr>
              <a:t>.</a:t>
            </a:r>
          </a:p>
          <a:p>
            <a:endParaRPr lang="en-IN" dirty="0"/>
          </a:p>
        </p:txBody>
      </p:sp>
      <p:sp>
        <p:nvSpPr>
          <p:cNvPr id="6" name="TextBox 5">
            <a:extLst>
              <a:ext uri="{FF2B5EF4-FFF2-40B4-BE49-F238E27FC236}">
                <a16:creationId xmlns:a16="http://schemas.microsoft.com/office/drawing/2014/main" id="{51FD5D2F-FA27-8D0E-BDEB-5C4F16F2EA1E}"/>
              </a:ext>
            </a:extLst>
          </p:cNvPr>
          <p:cNvSpPr txBox="1"/>
          <p:nvPr/>
        </p:nvSpPr>
        <p:spPr>
          <a:xfrm>
            <a:off x="6563360" y="1351280"/>
            <a:ext cx="5313680" cy="4678204"/>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No Significant Associations</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0" i="0" dirty="0">
                <a:solidFill>
                  <a:schemeClr val="accent1"/>
                </a:solidFill>
                <a:effectLst/>
                <a:latin typeface="source-serif-pro"/>
              </a:rPr>
              <a:t> Blood Pressure Problems with </a:t>
            </a:r>
            <a:r>
              <a:rPr lang="en-US" b="1" i="0" dirty="0">
                <a:solidFill>
                  <a:schemeClr val="accent1"/>
                </a:solidFill>
                <a:effectLst/>
                <a:latin typeface="source-serif-pro"/>
              </a:rPr>
              <a:t>BMI Category</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0" i="0" dirty="0">
                <a:solidFill>
                  <a:schemeClr val="accent1"/>
                </a:solidFill>
                <a:effectLst/>
                <a:latin typeface="source-serif-pro"/>
              </a:rPr>
              <a:t> Any Transplants with </a:t>
            </a:r>
            <a:r>
              <a:rPr lang="en-US" b="1" i="0" dirty="0">
                <a:solidFill>
                  <a:schemeClr val="accent1"/>
                </a:solidFill>
                <a:effectLst/>
                <a:latin typeface="source-serif-pro"/>
              </a:rPr>
              <a:t>Any Chronic Diseases</a:t>
            </a:r>
            <a:r>
              <a:rPr lang="en-US" b="0" i="0" dirty="0">
                <a:solidFill>
                  <a:schemeClr val="accent1"/>
                </a:solidFill>
                <a:effectLst/>
                <a:latin typeface="source-serif-pro"/>
              </a:rPr>
              <a:t>, </a:t>
            </a:r>
            <a:r>
              <a:rPr lang="en-US" b="1" i="0" dirty="0">
                <a:solidFill>
                  <a:schemeClr val="accent1"/>
                </a:solidFill>
                <a:effectLst/>
                <a:latin typeface="source-serif-pro"/>
              </a:rPr>
              <a:t>Known Allergies</a:t>
            </a:r>
            <a:r>
              <a:rPr lang="en-US" b="0" i="0" dirty="0">
                <a:solidFill>
                  <a:schemeClr val="accent1"/>
                </a:solidFill>
                <a:effectLst/>
                <a:latin typeface="source-serif-pro"/>
              </a:rPr>
              <a:t>, </a:t>
            </a:r>
            <a:r>
              <a:rPr lang="en-US" b="1" i="0" dirty="0">
                <a:solidFill>
                  <a:schemeClr val="accent1"/>
                </a:solidFill>
                <a:effectLst/>
                <a:latin typeface="source-serif-pro"/>
              </a:rPr>
              <a:t>History of Cancer in Family</a:t>
            </a:r>
            <a:r>
              <a:rPr lang="en-US" b="0" i="0" dirty="0">
                <a:solidFill>
                  <a:schemeClr val="accent1"/>
                </a:solidFill>
                <a:effectLst/>
                <a:latin typeface="source-serif-pro"/>
              </a:rPr>
              <a:t>, </a:t>
            </a:r>
            <a:r>
              <a:rPr lang="en-US" b="1" i="0" dirty="0">
                <a:solidFill>
                  <a:schemeClr val="accent1"/>
                </a:solidFill>
                <a:effectLst/>
                <a:latin typeface="source-serif-pro"/>
              </a:rPr>
              <a:t>Number of Major Surgeries</a:t>
            </a:r>
            <a:r>
              <a:rPr lang="en-US" b="0" i="0" dirty="0">
                <a:solidFill>
                  <a:schemeClr val="accent1"/>
                </a:solidFill>
                <a:effectLst/>
                <a:latin typeface="source-serif-pro"/>
              </a:rPr>
              <a:t>, </a:t>
            </a:r>
            <a:r>
              <a:rPr lang="en-US" b="1" i="0" dirty="0">
                <a:solidFill>
                  <a:schemeClr val="accent1"/>
                </a:solidFill>
                <a:effectLst/>
                <a:latin typeface="source-serif-pro"/>
              </a:rPr>
              <a:t>Age Category</a:t>
            </a:r>
            <a:r>
              <a:rPr lang="en-US" b="0" i="0" dirty="0">
                <a:solidFill>
                  <a:schemeClr val="accent1"/>
                </a:solidFill>
                <a:effectLst/>
                <a:latin typeface="source-serif-pro"/>
              </a:rPr>
              <a:t>, and </a:t>
            </a:r>
            <a:r>
              <a:rPr lang="en-US" b="1" i="0" dirty="0">
                <a:solidFill>
                  <a:schemeClr val="accent1"/>
                </a:solidFill>
                <a:effectLst/>
                <a:latin typeface="source-serif-pro"/>
              </a:rPr>
              <a:t>BMI Category</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0" i="0" dirty="0">
                <a:solidFill>
                  <a:schemeClr val="accent1"/>
                </a:solidFill>
                <a:effectLst/>
                <a:latin typeface="source-serif-pro"/>
              </a:rPr>
              <a:t> Any Chronic Diseases with </a:t>
            </a:r>
            <a:r>
              <a:rPr lang="en-US" b="1" i="0" dirty="0">
                <a:solidFill>
                  <a:schemeClr val="accent1"/>
                </a:solidFill>
                <a:effectLst/>
                <a:latin typeface="source-serif-pro"/>
              </a:rPr>
              <a:t>Known Allergies</a:t>
            </a:r>
            <a:r>
              <a:rPr lang="en-US" b="0" i="0" dirty="0">
                <a:solidFill>
                  <a:schemeClr val="accent1"/>
                </a:solidFill>
                <a:effectLst/>
                <a:latin typeface="source-serif-pro"/>
              </a:rPr>
              <a:t>, </a:t>
            </a:r>
            <a:r>
              <a:rPr lang="en-US" b="1" i="0" dirty="0">
                <a:solidFill>
                  <a:schemeClr val="accent1"/>
                </a:solidFill>
                <a:effectLst/>
                <a:latin typeface="source-serif-pro"/>
              </a:rPr>
              <a:t>History of Cancer in Family</a:t>
            </a:r>
            <a:r>
              <a:rPr lang="en-US" b="0" i="0" dirty="0">
                <a:solidFill>
                  <a:schemeClr val="accent1"/>
                </a:solidFill>
                <a:effectLst/>
                <a:latin typeface="source-serif-pro"/>
              </a:rPr>
              <a:t>, </a:t>
            </a:r>
            <a:r>
              <a:rPr lang="en-US" b="1" i="0" dirty="0">
                <a:solidFill>
                  <a:schemeClr val="accent1"/>
                </a:solidFill>
                <a:effectLst/>
                <a:latin typeface="source-serif-pro"/>
              </a:rPr>
              <a:t>Number of Major Surgeries</a:t>
            </a:r>
            <a:r>
              <a:rPr lang="en-US" b="0" i="0" dirty="0">
                <a:solidFill>
                  <a:schemeClr val="accent1"/>
                </a:solidFill>
                <a:effectLst/>
                <a:latin typeface="source-serif-pro"/>
              </a:rPr>
              <a:t>, and </a:t>
            </a:r>
            <a:r>
              <a:rPr lang="en-US" b="1" i="0" dirty="0">
                <a:solidFill>
                  <a:schemeClr val="accent1"/>
                </a:solidFill>
                <a:effectLst/>
                <a:latin typeface="source-serif-pro"/>
              </a:rPr>
              <a:t>BMI Category</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0" i="0" dirty="0">
                <a:solidFill>
                  <a:schemeClr val="accent1"/>
                </a:solidFill>
                <a:effectLst/>
                <a:latin typeface="source-serif-pro"/>
              </a:rPr>
              <a:t> Known Allergies with </a:t>
            </a:r>
            <a:r>
              <a:rPr lang="en-US" b="1" i="0" dirty="0">
                <a:solidFill>
                  <a:schemeClr val="accent1"/>
                </a:solidFill>
                <a:effectLst/>
                <a:latin typeface="source-serif-pro"/>
              </a:rPr>
              <a:t>Age Category</a:t>
            </a:r>
            <a:r>
              <a:rPr lang="en-US" b="0" i="0" dirty="0">
                <a:solidFill>
                  <a:schemeClr val="accent1"/>
                </a:solidFill>
                <a:effectLst/>
                <a:latin typeface="source-serif-pro"/>
              </a:rPr>
              <a:t> and </a:t>
            </a:r>
            <a:r>
              <a:rPr lang="en-US" b="1" i="0" dirty="0">
                <a:solidFill>
                  <a:schemeClr val="accent1"/>
                </a:solidFill>
                <a:effectLst/>
                <a:latin typeface="source-serif-pro"/>
              </a:rPr>
              <a:t>BMI Category</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0" i="0" dirty="0">
                <a:solidFill>
                  <a:schemeClr val="accent1"/>
                </a:solidFill>
                <a:effectLst/>
                <a:latin typeface="source-serif-pro"/>
              </a:rPr>
              <a:t> History of Cancer in Family with </a:t>
            </a:r>
            <a:r>
              <a:rPr lang="en-US" b="1" i="0" dirty="0">
                <a:solidFill>
                  <a:schemeClr val="accent1"/>
                </a:solidFill>
                <a:effectLst/>
                <a:latin typeface="source-serif-pro"/>
              </a:rPr>
              <a:t>Age Category</a:t>
            </a:r>
            <a:r>
              <a:rPr lang="en-US" b="0" i="0" dirty="0">
                <a:solidFill>
                  <a:schemeClr val="accent1"/>
                </a:solidFill>
                <a:effectLst/>
                <a:latin typeface="source-serif-pro"/>
              </a:rPr>
              <a:t> and </a:t>
            </a:r>
            <a:r>
              <a:rPr lang="en-US" b="1" i="0" dirty="0">
                <a:solidFill>
                  <a:schemeClr val="accent1"/>
                </a:solidFill>
                <a:effectLst/>
                <a:latin typeface="source-serif-pro"/>
              </a:rPr>
              <a:t>BMI Category</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0" i="0" dirty="0">
                <a:solidFill>
                  <a:schemeClr val="accent1"/>
                </a:solidFill>
                <a:effectLst/>
                <a:latin typeface="source-serif-pro"/>
              </a:rPr>
              <a:t> Number of Major Surgeries with </a:t>
            </a:r>
            <a:r>
              <a:rPr lang="en-US" b="1" i="0" dirty="0">
                <a:solidFill>
                  <a:schemeClr val="accent1"/>
                </a:solidFill>
                <a:effectLst/>
                <a:latin typeface="source-serif-pro"/>
              </a:rPr>
              <a:t>BMI Category</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0" i="0" dirty="0">
                <a:solidFill>
                  <a:schemeClr val="accent1"/>
                </a:solidFill>
                <a:effectLst/>
                <a:latin typeface="source-serif-pro"/>
              </a:rPr>
              <a:t> Age Category with </a:t>
            </a:r>
            <a:r>
              <a:rPr lang="en-US" b="1" i="0" dirty="0">
                <a:solidFill>
                  <a:schemeClr val="accent1"/>
                </a:solidFill>
                <a:effectLst/>
                <a:latin typeface="source-serif-pro"/>
              </a:rPr>
              <a:t>BMI Category</a:t>
            </a:r>
            <a:r>
              <a:rPr lang="en-US" b="0" i="0" dirty="0">
                <a:solidFill>
                  <a:schemeClr val="accent1"/>
                </a:solidFill>
                <a:effectLst/>
                <a:latin typeface="source-serif-pro"/>
              </a:rPr>
              <a:t>.</a:t>
            </a:r>
          </a:p>
          <a:p>
            <a:endParaRPr lang="en-IN" dirty="0"/>
          </a:p>
        </p:txBody>
      </p:sp>
    </p:spTree>
    <p:extLst>
      <p:ext uri="{BB962C8B-B14F-4D97-AF65-F5344CB8AC3E}">
        <p14:creationId xmlns:p14="http://schemas.microsoft.com/office/powerpoint/2010/main" val="148203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4218E-13AA-3B48-B443-6522AD357B5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41540CE-6A07-AB0C-3CC8-2C32DEDDD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5C88840D-48E4-61DF-220D-92956020AF05}"/>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D27B58B5-CCC1-B2F7-C250-E9A49D9F024A}"/>
              </a:ext>
            </a:extLst>
          </p:cNvPr>
          <p:cNvSpPr txBox="1"/>
          <p:nvPr/>
        </p:nvSpPr>
        <p:spPr>
          <a:xfrm>
            <a:off x="894080" y="53052"/>
            <a:ext cx="10281920" cy="769441"/>
          </a:xfrm>
          <a:prstGeom prst="rect">
            <a:avLst/>
          </a:prstGeom>
          <a:noFill/>
        </p:spPr>
        <p:txBody>
          <a:bodyPr wrap="square" rtlCol="0">
            <a:spAutoFit/>
          </a:bodyPr>
          <a:lstStyle/>
          <a:p>
            <a:pPr algn="ctr"/>
            <a:r>
              <a:rPr lang="en-IN" sz="4400" b="1" dirty="0">
                <a:solidFill>
                  <a:schemeClr val="accent1"/>
                </a:solidFill>
              </a:rPr>
              <a:t>Model Building</a:t>
            </a:r>
          </a:p>
        </p:txBody>
      </p:sp>
      <p:sp>
        <p:nvSpPr>
          <p:cNvPr id="2" name="TextBox 1">
            <a:extLst>
              <a:ext uri="{FF2B5EF4-FFF2-40B4-BE49-F238E27FC236}">
                <a16:creationId xmlns:a16="http://schemas.microsoft.com/office/drawing/2014/main" id="{CE903D70-FF7B-3FA6-4AA0-52B52E9127B0}"/>
              </a:ext>
            </a:extLst>
          </p:cNvPr>
          <p:cNvSpPr txBox="1"/>
          <p:nvPr/>
        </p:nvSpPr>
        <p:spPr>
          <a:xfrm>
            <a:off x="741680" y="1066800"/>
            <a:ext cx="10718800" cy="1200329"/>
          </a:xfrm>
          <a:prstGeom prst="rect">
            <a:avLst/>
          </a:prstGeom>
          <a:noFill/>
        </p:spPr>
        <p:txBody>
          <a:bodyPr wrap="square" rtlCol="0">
            <a:spAutoFit/>
          </a:bodyPr>
          <a:lstStyle/>
          <a:p>
            <a:r>
              <a:rPr lang="en-US" b="1" dirty="0">
                <a:solidFill>
                  <a:schemeClr val="accent1"/>
                </a:solidFill>
              </a:rPr>
              <a:t>Data Preprocessing</a:t>
            </a:r>
          </a:p>
          <a:p>
            <a:pPr>
              <a:buFont typeface="Arial" panose="020B0604020202020204" pitchFamily="34" charset="0"/>
              <a:buChar char="•"/>
            </a:pPr>
            <a:r>
              <a:rPr lang="en-US" b="1" dirty="0">
                <a:solidFill>
                  <a:schemeClr val="accent1"/>
                </a:solidFill>
              </a:rPr>
              <a:t>Scaling</a:t>
            </a:r>
            <a:r>
              <a:rPr lang="en-US" dirty="0">
                <a:solidFill>
                  <a:schemeClr val="accent1"/>
                </a:solidFill>
              </a:rPr>
              <a:t>: Min-max scaling on non-normally distributed features.</a:t>
            </a:r>
          </a:p>
          <a:p>
            <a:pPr>
              <a:buFont typeface="Arial" panose="020B0604020202020204" pitchFamily="34" charset="0"/>
              <a:buChar char="•"/>
            </a:pPr>
            <a:r>
              <a:rPr lang="en-US" b="1" dirty="0">
                <a:solidFill>
                  <a:schemeClr val="accent1"/>
                </a:solidFill>
              </a:rPr>
              <a:t>Feature Selection</a:t>
            </a:r>
            <a:r>
              <a:rPr lang="en-US" dirty="0">
                <a:solidFill>
                  <a:schemeClr val="accent1"/>
                </a:solidFill>
              </a:rPr>
              <a:t>: Exclude features with high multicollinearity (e.g., weight) to improve model stability.</a:t>
            </a:r>
          </a:p>
          <a:p>
            <a:endParaRPr lang="en-IN" dirty="0"/>
          </a:p>
        </p:txBody>
      </p:sp>
    </p:spTree>
    <p:extLst>
      <p:ext uri="{BB962C8B-B14F-4D97-AF65-F5344CB8AC3E}">
        <p14:creationId xmlns:p14="http://schemas.microsoft.com/office/powerpoint/2010/main" val="3908590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E981C-078C-243F-6719-DC3E3DF33E1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E11AC46-2B7E-A54C-25AA-C44F8B7A60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CB48BEAF-309B-0DFC-BCB8-D2E38C08F8DC}"/>
              </a:ext>
            </a:extLst>
          </p:cNvPr>
          <p:cNvSpPr/>
          <p:nvPr/>
        </p:nvSpPr>
        <p:spPr>
          <a:xfrm>
            <a:off x="0" y="0"/>
            <a:ext cx="12192000" cy="6858000"/>
          </a:xfrm>
          <a:prstGeom prst="rect">
            <a:avLst/>
          </a:prstGeom>
          <a:solidFill>
            <a:schemeClr val="tx2">
              <a:lumMod val="20000"/>
              <a:lumOff val="80000"/>
              <a:alpha val="9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9330108-907D-6BED-3A90-AD7B856AA4B2}"/>
              </a:ext>
            </a:extLst>
          </p:cNvPr>
          <p:cNvSpPr txBox="1"/>
          <p:nvPr/>
        </p:nvSpPr>
        <p:spPr>
          <a:xfrm>
            <a:off x="1046480" y="690880"/>
            <a:ext cx="10596880" cy="2308324"/>
          </a:xfrm>
          <a:prstGeom prst="rect">
            <a:avLst/>
          </a:prstGeom>
          <a:noFill/>
        </p:spPr>
        <p:txBody>
          <a:bodyPr wrap="square" rtlCol="0">
            <a:spAutoFit/>
          </a:bodyPr>
          <a:lstStyle/>
          <a:p>
            <a:r>
              <a:rPr lang="en-IN" sz="1800" b="1" dirty="0">
                <a:solidFill>
                  <a:schemeClr val="accent1"/>
                </a:solidFill>
                <a:effectLst/>
                <a:latin typeface="Arial" panose="020B0604020202020204" pitchFamily="34" charset="0"/>
              </a:rPr>
              <a:t>Problem Statement</a:t>
            </a:r>
          </a:p>
          <a:p>
            <a:endParaRPr lang="en-IN" dirty="0">
              <a:solidFill>
                <a:schemeClr val="accent1"/>
              </a:solidFill>
            </a:endParaRPr>
          </a:p>
          <a:p>
            <a:r>
              <a:rPr lang="en-IN" sz="1800" dirty="0">
                <a:solidFill>
                  <a:schemeClr val="accent1"/>
                </a:solidFill>
                <a:effectLst/>
                <a:latin typeface="Arial" panose="020B0604020202020204" pitchFamily="34" charset="0"/>
                <a:ea typeface="Arial" panose="020B0604020202020204" pitchFamily="34" charset="0"/>
              </a:rPr>
              <a:t>Insurance companies need to accurately predict the cost of health insurance for individuals to set premiums appropriately. However, traditional methods of cost prediction often rely on broad actuarial tables and historical averages, which may not account for the nuanced differences among individuals. By leveraging machine learning techniques, insurers can predict more accurately the insurance costs tailored to individual profiles, leading to more competitive pricing and better risk management.</a:t>
            </a:r>
          </a:p>
          <a:p>
            <a:endParaRPr lang="en-IN" dirty="0"/>
          </a:p>
        </p:txBody>
      </p:sp>
    </p:spTree>
    <p:extLst>
      <p:ext uri="{BB962C8B-B14F-4D97-AF65-F5344CB8AC3E}">
        <p14:creationId xmlns:p14="http://schemas.microsoft.com/office/powerpoint/2010/main" val="2812689455"/>
      </p:ext>
    </p:extLst>
  </p:cSld>
  <p:clrMapOvr>
    <a:masterClrMapping/>
  </p:clrMapOvr>
  <mc:AlternateContent xmlns:mc="http://schemas.openxmlformats.org/markup-compatibility/2006" xmlns:p14="http://schemas.microsoft.com/office/powerpoint/2010/main">
    <mc:Choice Requires="p14">
      <p:transition spd="slow" p14:dur="2000" advTm="48265"/>
    </mc:Choice>
    <mc:Fallback xmlns="">
      <p:transition spd="slow" advTm="4826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2419B-2B65-2B4A-676D-92F7BC8AF81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CE293BFB-8CC8-9B80-0973-67EB6AF63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878D6398-7ED0-3F7A-5308-740D31606F55}"/>
              </a:ext>
            </a:extLst>
          </p:cNvPr>
          <p:cNvSpPr/>
          <p:nvPr/>
        </p:nvSpPr>
        <p:spPr>
          <a:xfrm>
            <a:off x="0" y="-53051"/>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CABFEC85-ABC9-D783-A7A8-BC0989043FF1}"/>
              </a:ext>
            </a:extLst>
          </p:cNvPr>
          <p:cNvSpPr txBox="1"/>
          <p:nvPr/>
        </p:nvSpPr>
        <p:spPr>
          <a:xfrm>
            <a:off x="894080" y="53052"/>
            <a:ext cx="10281920" cy="1200329"/>
          </a:xfrm>
          <a:prstGeom prst="rect">
            <a:avLst/>
          </a:prstGeom>
          <a:noFill/>
        </p:spPr>
        <p:txBody>
          <a:bodyPr wrap="square" rtlCol="0">
            <a:spAutoFit/>
          </a:bodyPr>
          <a:lstStyle/>
          <a:p>
            <a:pPr algn="ctr"/>
            <a:r>
              <a:rPr lang="en-US" sz="3600" b="1" dirty="0">
                <a:solidFill>
                  <a:schemeClr val="accent1"/>
                </a:solidFill>
              </a:rPr>
              <a:t>Model Comparisons for Health Insurance Premium Prediction</a:t>
            </a:r>
          </a:p>
        </p:txBody>
      </p:sp>
      <p:sp>
        <p:nvSpPr>
          <p:cNvPr id="2" name="TextBox 1">
            <a:extLst>
              <a:ext uri="{FF2B5EF4-FFF2-40B4-BE49-F238E27FC236}">
                <a16:creationId xmlns:a16="http://schemas.microsoft.com/office/drawing/2014/main" id="{A345B5BC-CEC0-DF95-3F63-5CF90268030F}"/>
              </a:ext>
            </a:extLst>
          </p:cNvPr>
          <p:cNvSpPr txBox="1"/>
          <p:nvPr/>
        </p:nvSpPr>
        <p:spPr>
          <a:xfrm>
            <a:off x="721360" y="1493520"/>
            <a:ext cx="2489200" cy="646331"/>
          </a:xfrm>
          <a:prstGeom prst="rect">
            <a:avLst/>
          </a:prstGeom>
          <a:noFill/>
        </p:spPr>
        <p:txBody>
          <a:bodyPr wrap="square" rtlCol="0">
            <a:spAutoFit/>
          </a:bodyPr>
          <a:lstStyle/>
          <a:p>
            <a:r>
              <a:rPr lang="en-IN" b="1" i="0" dirty="0">
                <a:solidFill>
                  <a:schemeClr val="accent1"/>
                </a:solidFill>
                <a:effectLst/>
                <a:latin typeface="source-serif-pro"/>
              </a:rPr>
              <a:t>Linear Regression Model</a:t>
            </a:r>
            <a:r>
              <a:rPr lang="en-IN" b="0" i="0" dirty="0">
                <a:solidFill>
                  <a:schemeClr val="accent1"/>
                </a:solidFill>
                <a:effectLst/>
                <a:latin typeface="source-serif-pro"/>
              </a:rPr>
              <a:t>:</a:t>
            </a:r>
            <a:endParaRPr lang="en-IN" dirty="0">
              <a:solidFill>
                <a:schemeClr val="accent1"/>
              </a:solidFill>
            </a:endParaRPr>
          </a:p>
        </p:txBody>
      </p:sp>
      <p:sp>
        <p:nvSpPr>
          <p:cNvPr id="4" name="TextBox 3">
            <a:extLst>
              <a:ext uri="{FF2B5EF4-FFF2-40B4-BE49-F238E27FC236}">
                <a16:creationId xmlns:a16="http://schemas.microsoft.com/office/drawing/2014/main" id="{5FA3F07B-502E-8EA8-9327-236C43384838}"/>
              </a:ext>
            </a:extLst>
          </p:cNvPr>
          <p:cNvSpPr txBox="1"/>
          <p:nvPr/>
        </p:nvSpPr>
        <p:spPr>
          <a:xfrm>
            <a:off x="721360" y="2379990"/>
            <a:ext cx="4216400" cy="3754874"/>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Initial Performance</a:t>
            </a:r>
            <a:r>
              <a:rPr lang="en-US" b="0" i="0" dirty="0">
                <a:solidFill>
                  <a:schemeClr val="accent1"/>
                </a:solidFill>
                <a:effectLst/>
                <a:latin typeface="source-serif-pro"/>
              </a:rPr>
              <a:t>:</a:t>
            </a:r>
          </a:p>
          <a:p>
            <a:pPr algn="l">
              <a:lnSpc>
                <a:spcPts val="2400"/>
              </a:lnSpc>
              <a:buFont typeface="Arial" panose="020B0604020202020204" pitchFamily="34" charset="0"/>
              <a:buChar char="•"/>
            </a:pPr>
            <a:r>
              <a:rPr lang="en-US" b="1" i="0" dirty="0">
                <a:solidFill>
                  <a:schemeClr val="accent1"/>
                </a:solidFill>
                <a:effectLst/>
                <a:latin typeface="source-serif-pro"/>
              </a:rPr>
              <a:t>Mean Absolute Error (MAE)</a:t>
            </a:r>
            <a:r>
              <a:rPr lang="en-US" b="0" i="0" dirty="0">
                <a:solidFill>
                  <a:schemeClr val="accent1"/>
                </a:solidFill>
                <a:effectLst/>
                <a:latin typeface="source-serif-pro"/>
              </a:rPr>
              <a:t>: 2,602, indicating an average prediction error of this amount, suggesting moderate predictive accuracy.</a:t>
            </a:r>
          </a:p>
          <a:p>
            <a:pPr algn="l">
              <a:lnSpc>
                <a:spcPts val="2400"/>
              </a:lnSpc>
              <a:buFont typeface="Arial" panose="020B0604020202020204" pitchFamily="34" charset="0"/>
              <a:buChar char="•"/>
            </a:pPr>
            <a:r>
              <a:rPr lang="en-US" b="1" i="0" dirty="0">
                <a:solidFill>
                  <a:schemeClr val="accent1"/>
                </a:solidFill>
                <a:effectLst/>
                <a:latin typeface="source-serif-pro"/>
              </a:rPr>
              <a:t>Mean Squared Error (MSE)</a:t>
            </a:r>
            <a:r>
              <a:rPr lang="en-US" b="0" i="0" dirty="0">
                <a:solidFill>
                  <a:schemeClr val="accent1"/>
                </a:solidFill>
                <a:effectLst/>
                <a:latin typeface="source-serif-pro"/>
              </a:rPr>
              <a:t>: 12,278,380, revealing that larger errors occur in some predictions, which skews the MSE higher.</a:t>
            </a:r>
          </a:p>
          <a:p>
            <a:pPr algn="l">
              <a:lnSpc>
                <a:spcPts val="2400"/>
              </a:lnSpc>
              <a:buFont typeface="Arial" panose="020B0604020202020204" pitchFamily="34" charset="0"/>
              <a:buChar char="•"/>
            </a:pPr>
            <a:r>
              <a:rPr lang="en-US" b="1" i="0" dirty="0">
                <a:solidFill>
                  <a:schemeClr val="accent1"/>
                </a:solidFill>
                <a:effectLst/>
                <a:latin typeface="source-serif-pro"/>
              </a:rPr>
              <a:t>R² Score</a:t>
            </a:r>
            <a:r>
              <a:rPr lang="en-US" b="0" i="0" dirty="0">
                <a:solidFill>
                  <a:schemeClr val="accent1"/>
                </a:solidFill>
                <a:effectLst/>
                <a:latin typeface="source-serif-pro"/>
              </a:rPr>
              <a:t>: 0.71, showing that 71% of the variance in premium prices is explained by this model.</a:t>
            </a:r>
          </a:p>
          <a:p>
            <a:endParaRPr lang="en-IN" dirty="0"/>
          </a:p>
        </p:txBody>
      </p:sp>
    </p:spTree>
    <p:extLst>
      <p:ext uri="{BB962C8B-B14F-4D97-AF65-F5344CB8AC3E}">
        <p14:creationId xmlns:p14="http://schemas.microsoft.com/office/powerpoint/2010/main" val="69436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79883-9D60-8163-1866-ABFC3EBDA11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CA3D1B8-A65B-F190-9735-733F85246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CFEC1282-5107-FEF3-B431-4289787EF671}"/>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01CEE14C-0376-EE90-865F-762C7BC8E0D9}"/>
              </a:ext>
            </a:extLst>
          </p:cNvPr>
          <p:cNvSpPr txBox="1"/>
          <p:nvPr/>
        </p:nvSpPr>
        <p:spPr>
          <a:xfrm>
            <a:off x="812799" y="579120"/>
            <a:ext cx="4734561" cy="4524315"/>
          </a:xfrm>
          <a:prstGeom prst="rect">
            <a:avLst/>
          </a:prstGeom>
          <a:noFill/>
        </p:spPr>
        <p:txBody>
          <a:bodyPr wrap="square" rtlCol="0">
            <a:spAutoFit/>
          </a:bodyPr>
          <a:lstStyle/>
          <a:p>
            <a:r>
              <a:rPr lang="en-US" b="1" dirty="0">
                <a:solidFill>
                  <a:schemeClr val="accent1"/>
                </a:solidFill>
              </a:rPr>
              <a:t>Decision Tree Regressor</a:t>
            </a:r>
            <a:r>
              <a:rPr lang="en-US" dirty="0">
                <a:solidFill>
                  <a:schemeClr val="accent1"/>
                </a:solidFill>
              </a:rPr>
              <a:t>:</a:t>
            </a:r>
          </a:p>
          <a:p>
            <a:pPr>
              <a:buFont typeface="Arial" panose="020B0604020202020204" pitchFamily="34" charset="0"/>
              <a:buChar char="•"/>
            </a:pPr>
            <a:r>
              <a:rPr lang="en-US" b="1" dirty="0">
                <a:solidFill>
                  <a:schemeClr val="accent1"/>
                </a:solidFill>
              </a:rPr>
              <a:t>Initial Performance</a:t>
            </a:r>
            <a:r>
              <a:rPr lang="en-US" dirty="0">
                <a:solidFill>
                  <a:schemeClr val="accent1"/>
                </a:solidFill>
              </a:rPr>
              <a:t>:</a:t>
            </a:r>
          </a:p>
          <a:p>
            <a:pPr marL="742950" lvl="1" indent="-285750">
              <a:buFont typeface="Arial" panose="020B0604020202020204" pitchFamily="34" charset="0"/>
              <a:buChar char="•"/>
            </a:pPr>
            <a:r>
              <a:rPr lang="en-US" b="1" dirty="0">
                <a:solidFill>
                  <a:schemeClr val="accent1"/>
                </a:solidFill>
              </a:rPr>
              <a:t>R² Score</a:t>
            </a:r>
            <a:r>
              <a:rPr lang="en-US" dirty="0">
                <a:solidFill>
                  <a:schemeClr val="accent1"/>
                </a:solidFill>
              </a:rPr>
              <a:t>: 0.60, indicating moderate predictive accuracy without tuning.</a:t>
            </a:r>
          </a:p>
          <a:p>
            <a:pPr>
              <a:buFont typeface="Arial" panose="020B0604020202020204" pitchFamily="34" charset="0"/>
              <a:buChar char="•"/>
            </a:pPr>
            <a:r>
              <a:rPr lang="en-US" b="1" dirty="0">
                <a:solidFill>
                  <a:schemeClr val="accent1"/>
                </a:solidFill>
              </a:rPr>
              <a:t>Tuned Performance</a:t>
            </a:r>
            <a:r>
              <a:rPr lang="en-US" dirty="0">
                <a:solidFill>
                  <a:schemeClr val="accent1"/>
                </a:solidFill>
              </a:rPr>
              <a:t>:</a:t>
            </a:r>
          </a:p>
          <a:p>
            <a:pPr marL="742950" lvl="1" indent="-285750">
              <a:buFont typeface="Arial" panose="020B0604020202020204" pitchFamily="34" charset="0"/>
              <a:buChar char="•"/>
            </a:pPr>
            <a:r>
              <a:rPr lang="en-US" dirty="0">
                <a:solidFill>
                  <a:schemeClr val="accent1"/>
                </a:solidFill>
              </a:rPr>
              <a:t>With max depth set to 5, the model achieved </a:t>
            </a:r>
            <a:r>
              <a:rPr lang="en-US" b="1" dirty="0">
                <a:solidFill>
                  <a:schemeClr val="accent1"/>
                </a:solidFill>
              </a:rPr>
              <a:t>Train Score</a:t>
            </a:r>
            <a:r>
              <a:rPr lang="en-US" dirty="0">
                <a:solidFill>
                  <a:schemeClr val="accent1"/>
                </a:solidFill>
              </a:rPr>
              <a:t>: 80.96% and </a:t>
            </a:r>
            <a:r>
              <a:rPr lang="en-US" b="1" dirty="0">
                <a:solidFill>
                  <a:schemeClr val="accent1"/>
                </a:solidFill>
              </a:rPr>
              <a:t>Test Score</a:t>
            </a:r>
            <a:r>
              <a:rPr lang="en-US" dirty="0">
                <a:solidFill>
                  <a:schemeClr val="accent1"/>
                </a:solidFill>
              </a:rPr>
              <a:t>: 83.5%, showing improved prediction accuracy and reduced overfitting.</a:t>
            </a:r>
          </a:p>
          <a:p>
            <a:pPr>
              <a:buFont typeface="Arial" panose="020B0604020202020204" pitchFamily="34" charset="0"/>
              <a:buChar char="•"/>
            </a:pPr>
            <a:r>
              <a:rPr lang="en-US" b="1" dirty="0">
                <a:solidFill>
                  <a:schemeClr val="accent1"/>
                </a:solidFill>
              </a:rPr>
              <a:t>Feature Importance</a:t>
            </a:r>
            <a:r>
              <a:rPr lang="en-US" dirty="0">
                <a:solidFill>
                  <a:schemeClr val="accent1"/>
                </a:solidFill>
              </a:rPr>
              <a:t>:</a:t>
            </a:r>
          </a:p>
          <a:p>
            <a:pPr marL="742950" lvl="1" indent="-285750">
              <a:buFont typeface="Arial" panose="020B0604020202020204" pitchFamily="34" charset="0"/>
              <a:buChar char="•"/>
            </a:pPr>
            <a:r>
              <a:rPr lang="en-US" dirty="0">
                <a:solidFill>
                  <a:schemeClr val="accent1"/>
                </a:solidFill>
              </a:rPr>
              <a:t>Key predictors included </a:t>
            </a:r>
            <a:r>
              <a:rPr lang="en-US" b="1" dirty="0">
                <a:solidFill>
                  <a:schemeClr val="accent1"/>
                </a:solidFill>
              </a:rPr>
              <a:t>Age</a:t>
            </a:r>
            <a:r>
              <a:rPr lang="en-US" dirty="0">
                <a:solidFill>
                  <a:schemeClr val="accent1"/>
                </a:solidFill>
              </a:rPr>
              <a:t> and </a:t>
            </a:r>
            <a:r>
              <a:rPr lang="en-US" b="1" dirty="0" err="1">
                <a:solidFill>
                  <a:schemeClr val="accent1"/>
                </a:solidFill>
              </a:rPr>
              <a:t>AnyTransplants</a:t>
            </a:r>
            <a:r>
              <a:rPr lang="en-US" dirty="0">
                <a:solidFill>
                  <a:schemeClr val="accent1"/>
                </a:solidFill>
              </a:rPr>
              <a:t>, aligning with Linear Regression in identifying these as top factors influencing premium predictions.</a:t>
            </a:r>
          </a:p>
          <a:p>
            <a:endParaRPr lang="en-IN" dirty="0"/>
          </a:p>
        </p:txBody>
      </p:sp>
      <p:pic>
        <p:nvPicPr>
          <p:cNvPr id="4" name="Picture 3">
            <a:extLst>
              <a:ext uri="{FF2B5EF4-FFF2-40B4-BE49-F238E27FC236}">
                <a16:creationId xmlns:a16="http://schemas.microsoft.com/office/drawing/2014/main" id="{C0E4F3C1-78E7-2BEC-C9A5-E86DB6616755}"/>
              </a:ext>
            </a:extLst>
          </p:cNvPr>
          <p:cNvPicPr>
            <a:picLocks noChangeAspect="1"/>
          </p:cNvPicPr>
          <p:nvPr/>
        </p:nvPicPr>
        <p:blipFill>
          <a:blip r:embed="rId3"/>
          <a:stretch>
            <a:fillRect/>
          </a:stretch>
        </p:blipFill>
        <p:spPr>
          <a:xfrm>
            <a:off x="6360159" y="1280160"/>
            <a:ext cx="5196830" cy="3586480"/>
          </a:xfrm>
          <a:prstGeom prst="rect">
            <a:avLst/>
          </a:prstGeom>
          <a:effectLst>
            <a:glow rad="139700">
              <a:schemeClr val="accent1">
                <a:satMod val="175000"/>
                <a:alpha val="40000"/>
              </a:schemeClr>
            </a:glow>
          </a:effectLst>
        </p:spPr>
      </p:pic>
    </p:spTree>
    <p:extLst>
      <p:ext uri="{BB962C8B-B14F-4D97-AF65-F5344CB8AC3E}">
        <p14:creationId xmlns:p14="http://schemas.microsoft.com/office/powerpoint/2010/main" val="350690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5DA51-4C29-D41B-372A-2DE62D3E4C4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268B85B2-9054-933D-3252-761C6077F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AA02B065-DC51-9312-B9A2-3BC1B7C5BB56}"/>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1">
            <a:extLst>
              <a:ext uri="{FF2B5EF4-FFF2-40B4-BE49-F238E27FC236}">
                <a16:creationId xmlns:a16="http://schemas.microsoft.com/office/drawing/2014/main" id="{5426F35C-DF9F-00D6-7579-E83D83693DBF}"/>
              </a:ext>
            </a:extLst>
          </p:cNvPr>
          <p:cNvPicPr>
            <a:picLocks noChangeAspect="1"/>
          </p:cNvPicPr>
          <p:nvPr/>
        </p:nvPicPr>
        <p:blipFill>
          <a:blip r:embed="rId3"/>
          <a:stretch>
            <a:fillRect/>
          </a:stretch>
        </p:blipFill>
        <p:spPr>
          <a:xfrm>
            <a:off x="2478405" y="285432"/>
            <a:ext cx="7022516" cy="3072448"/>
          </a:xfrm>
          <a:prstGeom prst="rect">
            <a:avLst/>
          </a:prstGeom>
          <a:effectLst>
            <a:glow rad="139700">
              <a:schemeClr val="accent1">
                <a:satMod val="175000"/>
                <a:alpha val="40000"/>
              </a:schemeClr>
            </a:glow>
          </a:effectLst>
        </p:spPr>
      </p:pic>
      <p:pic>
        <p:nvPicPr>
          <p:cNvPr id="4" name="Picture 3">
            <a:extLst>
              <a:ext uri="{FF2B5EF4-FFF2-40B4-BE49-F238E27FC236}">
                <a16:creationId xmlns:a16="http://schemas.microsoft.com/office/drawing/2014/main" id="{8C195CE5-4DFE-ADE9-5CA8-086291F8ECB1}"/>
              </a:ext>
            </a:extLst>
          </p:cNvPr>
          <p:cNvPicPr>
            <a:picLocks noChangeAspect="1"/>
          </p:cNvPicPr>
          <p:nvPr/>
        </p:nvPicPr>
        <p:blipFill>
          <a:blip r:embed="rId4"/>
          <a:stretch>
            <a:fillRect/>
          </a:stretch>
        </p:blipFill>
        <p:spPr>
          <a:xfrm>
            <a:off x="2478405" y="3740785"/>
            <a:ext cx="7022516" cy="273431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24466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E7B8F-3B1C-7B91-D8A7-8CE60632DCD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8B50850-06B0-290D-7A68-4CF5A62F6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0D7F330D-2027-62A4-1457-604F712CA2A5}"/>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A0D9F34C-5622-6569-3D1A-21FEE3A9B278}"/>
              </a:ext>
            </a:extLst>
          </p:cNvPr>
          <p:cNvSpPr txBox="1"/>
          <p:nvPr/>
        </p:nvSpPr>
        <p:spPr>
          <a:xfrm>
            <a:off x="619760" y="629920"/>
            <a:ext cx="4663440" cy="5909310"/>
          </a:xfrm>
          <a:prstGeom prst="rect">
            <a:avLst/>
          </a:prstGeom>
          <a:noFill/>
        </p:spPr>
        <p:txBody>
          <a:bodyPr wrap="square" rtlCol="0">
            <a:spAutoFit/>
          </a:bodyPr>
          <a:lstStyle/>
          <a:p>
            <a:r>
              <a:rPr lang="en-US" b="1" dirty="0">
                <a:solidFill>
                  <a:schemeClr val="accent1"/>
                </a:solidFill>
              </a:rPr>
              <a:t>Random Forest Regressor</a:t>
            </a:r>
            <a:r>
              <a:rPr lang="en-US" dirty="0">
                <a:solidFill>
                  <a:schemeClr val="accent1"/>
                </a:solidFill>
              </a:rPr>
              <a:t>:</a:t>
            </a:r>
          </a:p>
          <a:p>
            <a:pPr>
              <a:buFont typeface="Arial" panose="020B0604020202020204" pitchFamily="34" charset="0"/>
              <a:buChar char="•"/>
            </a:pPr>
            <a:r>
              <a:rPr lang="en-US" b="1" dirty="0">
                <a:solidFill>
                  <a:schemeClr val="accent1"/>
                </a:solidFill>
              </a:rPr>
              <a:t>Performance</a:t>
            </a:r>
            <a:r>
              <a:rPr lang="en-US" dirty="0">
                <a:solidFill>
                  <a:schemeClr val="accent1"/>
                </a:solidFill>
              </a:rPr>
              <a:t>:</a:t>
            </a:r>
          </a:p>
          <a:p>
            <a:pPr marL="742950" lvl="1" indent="-285750">
              <a:buFont typeface="Arial" panose="020B0604020202020204" pitchFamily="34" charset="0"/>
              <a:buChar char="•"/>
            </a:pPr>
            <a:r>
              <a:rPr lang="en-US" b="1" dirty="0">
                <a:solidFill>
                  <a:schemeClr val="accent1"/>
                </a:solidFill>
              </a:rPr>
              <a:t>R² Score</a:t>
            </a:r>
            <a:r>
              <a:rPr lang="en-US" dirty="0">
                <a:solidFill>
                  <a:schemeClr val="accent1"/>
                </a:solidFill>
              </a:rPr>
              <a:t>: 0.90 after tuning, demonstrating strong predictive capabilities.</a:t>
            </a:r>
          </a:p>
          <a:p>
            <a:pPr marL="742950" lvl="1" indent="-285750">
              <a:buFont typeface="Arial" panose="020B0604020202020204" pitchFamily="34" charset="0"/>
              <a:buChar char="•"/>
            </a:pPr>
            <a:r>
              <a:rPr lang="en-US" b="1" dirty="0">
                <a:solidFill>
                  <a:schemeClr val="accent1"/>
                </a:solidFill>
              </a:rPr>
              <a:t>Cross-Validated R² Scores</a:t>
            </a:r>
            <a:r>
              <a:rPr lang="en-US" dirty="0">
                <a:solidFill>
                  <a:schemeClr val="accent1"/>
                </a:solidFill>
              </a:rPr>
              <a:t>: Displayed robust stability, ranging from 0.68 to 0.90, further confirming generalizability.</a:t>
            </a:r>
          </a:p>
          <a:p>
            <a:pPr marL="742950" lvl="1" indent="-285750">
              <a:buFont typeface="Arial" panose="020B0604020202020204" pitchFamily="34" charset="0"/>
              <a:buChar char="•"/>
            </a:pPr>
            <a:r>
              <a:rPr lang="en-US" b="1" dirty="0">
                <a:solidFill>
                  <a:schemeClr val="accent1"/>
                </a:solidFill>
              </a:rPr>
              <a:t>Train and Test Scores</a:t>
            </a:r>
            <a:r>
              <a:rPr lang="en-US" dirty="0">
                <a:solidFill>
                  <a:schemeClr val="accent1"/>
                </a:solidFill>
              </a:rPr>
              <a:t>: Achieved </a:t>
            </a:r>
            <a:r>
              <a:rPr lang="en-US" b="1" dirty="0">
                <a:solidFill>
                  <a:schemeClr val="accent1"/>
                </a:solidFill>
              </a:rPr>
              <a:t>Train Score</a:t>
            </a:r>
            <a:r>
              <a:rPr lang="en-US" dirty="0">
                <a:solidFill>
                  <a:schemeClr val="accent1"/>
                </a:solidFill>
              </a:rPr>
              <a:t>: 93.36% and </a:t>
            </a:r>
            <a:r>
              <a:rPr lang="en-US" b="1" dirty="0">
                <a:solidFill>
                  <a:schemeClr val="accent1"/>
                </a:solidFill>
              </a:rPr>
              <a:t>Test Score</a:t>
            </a:r>
            <a:r>
              <a:rPr lang="en-US" dirty="0">
                <a:solidFill>
                  <a:schemeClr val="accent1"/>
                </a:solidFill>
              </a:rPr>
              <a:t>: 89.93% at max depth 7, striking a balance between accuracy and overfitting.</a:t>
            </a:r>
          </a:p>
          <a:p>
            <a:pPr>
              <a:buFont typeface="Arial" panose="020B0604020202020204" pitchFamily="34" charset="0"/>
              <a:buChar char="•"/>
            </a:pPr>
            <a:r>
              <a:rPr lang="en-US" b="1" dirty="0">
                <a:solidFill>
                  <a:schemeClr val="accent1"/>
                </a:solidFill>
              </a:rPr>
              <a:t>Optimal Depth Selection</a:t>
            </a:r>
            <a:r>
              <a:rPr lang="en-US" dirty="0">
                <a:solidFill>
                  <a:schemeClr val="accent1"/>
                </a:solidFill>
              </a:rPr>
              <a:t>:</a:t>
            </a:r>
          </a:p>
          <a:p>
            <a:pPr marL="742950" lvl="1" indent="-285750">
              <a:buFont typeface="Arial" panose="020B0604020202020204" pitchFamily="34" charset="0"/>
              <a:buChar char="•"/>
            </a:pPr>
            <a:r>
              <a:rPr lang="en-US" dirty="0">
                <a:solidFill>
                  <a:schemeClr val="accent1"/>
                </a:solidFill>
              </a:rPr>
              <a:t>Max depth of 7 yielded the best fit, providing a combination of high accuracy and interpretability. The Random Forest model was selected as a primary model for final predictions due to its high performance and feature interpretability.</a:t>
            </a:r>
          </a:p>
          <a:p>
            <a:endParaRPr lang="en-IN" dirty="0"/>
          </a:p>
        </p:txBody>
      </p:sp>
      <p:pic>
        <p:nvPicPr>
          <p:cNvPr id="4" name="Picture 3">
            <a:extLst>
              <a:ext uri="{FF2B5EF4-FFF2-40B4-BE49-F238E27FC236}">
                <a16:creationId xmlns:a16="http://schemas.microsoft.com/office/drawing/2014/main" id="{BB7537D7-11CE-8AD2-1897-DE51639FA15A}"/>
              </a:ext>
            </a:extLst>
          </p:cNvPr>
          <p:cNvPicPr>
            <a:picLocks noChangeAspect="1"/>
          </p:cNvPicPr>
          <p:nvPr/>
        </p:nvPicPr>
        <p:blipFill>
          <a:blip r:embed="rId3"/>
          <a:stretch>
            <a:fillRect/>
          </a:stretch>
        </p:blipFill>
        <p:spPr>
          <a:xfrm>
            <a:off x="6300470" y="757872"/>
            <a:ext cx="4966970" cy="2651440"/>
          </a:xfrm>
          <a:prstGeom prst="rect">
            <a:avLst/>
          </a:prstGeom>
          <a:effectLst>
            <a:glow rad="139700">
              <a:schemeClr val="accent1">
                <a:satMod val="175000"/>
                <a:alpha val="40000"/>
              </a:schemeClr>
            </a:glow>
          </a:effectLst>
        </p:spPr>
      </p:pic>
      <p:pic>
        <p:nvPicPr>
          <p:cNvPr id="5" name="Picture 4">
            <a:extLst>
              <a:ext uri="{FF2B5EF4-FFF2-40B4-BE49-F238E27FC236}">
                <a16:creationId xmlns:a16="http://schemas.microsoft.com/office/drawing/2014/main" id="{6A567D3A-106B-6E09-5279-F5139D09BF84}"/>
              </a:ext>
            </a:extLst>
          </p:cNvPr>
          <p:cNvPicPr>
            <a:picLocks noChangeAspect="1"/>
          </p:cNvPicPr>
          <p:nvPr/>
        </p:nvPicPr>
        <p:blipFill>
          <a:blip r:embed="rId4"/>
          <a:stretch>
            <a:fillRect/>
          </a:stretch>
        </p:blipFill>
        <p:spPr>
          <a:xfrm>
            <a:off x="6269355" y="3584575"/>
            <a:ext cx="5029200" cy="286512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64523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ircle(in)">
                                      <p:cBhvr>
                                        <p:cTn id="11" dur="20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BD108-B4F7-DCCF-7790-CEF04A7696D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512432A-FB57-FC80-E078-AD09E1E28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D170988E-58DB-2105-320E-8668A45ADB8C}"/>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AAE38CCE-6136-8772-5432-5A448430EB28}"/>
              </a:ext>
            </a:extLst>
          </p:cNvPr>
          <p:cNvSpPr txBox="1"/>
          <p:nvPr/>
        </p:nvSpPr>
        <p:spPr>
          <a:xfrm>
            <a:off x="894080" y="1239520"/>
            <a:ext cx="4744720" cy="3970318"/>
          </a:xfrm>
          <a:prstGeom prst="rect">
            <a:avLst/>
          </a:prstGeom>
          <a:noFill/>
        </p:spPr>
        <p:txBody>
          <a:bodyPr wrap="square" rtlCol="0">
            <a:spAutoFit/>
          </a:bodyPr>
          <a:lstStyle/>
          <a:p>
            <a:r>
              <a:rPr lang="en-US" b="1" dirty="0" err="1">
                <a:solidFill>
                  <a:schemeClr val="accent1"/>
                </a:solidFill>
              </a:rPr>
              <a:t>XGBoost</a:t>
            </a:r>
            <a:r>
              <a:rPr lang="en-US" b="1" dirty="0">
                <a:solidFill>
                  <a:schemeClr val="accent1"/>
                </a:solidFill>
              </a:rPr>
              <a:t> Regressor</a:t>
            </a:r>
            <a:r>
              <a:rPr lang="en-US" dirty="0">
                <a:solidFill>
                  <a:schemeClr val="accent1"/>
                </a:solidFill>
              </a:rPr>
              <a:t>:</a:t>
            </a:r>
          </a:p>
          <a:p>
            <a:pPr>
              <a:buFont typeface="Arial" panose="020B0604020202020204" pitchFamily="34" charset="0"/>
              <a:buChar char="•"/>
            </a:pPr>
            <a:r>
              <a:rPr lang="en-US" b="1" dirty="0">
                <a:solidFill>
                  <a:schemeClr val="accent1"/>
                </a:solidFill>
              </a:rPr>
              <a:t>Performance</a:t>
            </a:r>
            <a:r>
              <a:rPr lang="en-US" dirty="0">
                <a:solidFill>
                  <a:schemeClr val="accent1"/>
                </a:solidFill>
              </a:rPr>
              <a:t>:</a:t>
            </a:r>
          </a:p>
          <a:p>
            <a:pPr marL="742950" lvl="1" indent="-285750">
              <a:buFont typeface="Arial" panose="020B0604020202020204" pitchFamily="34" charset="0"/>
              <a:buChar char="•"/>
            </a:pPr>
            <a:r>
              <a:rPr lang="en-US" b="1" dirty="0">
                <a:solidFill>
                  <a:schemeClr val="accent1"/>
                </a:solidFill>
              </a:rPr>
              <a:t>R² Score</a:t>
            </a:r>
            <a:r>
              <a:rPr lang="en-US" dirty="0">
                <a:solidFill>
                  <a:schemeClr val="accent1"/>
                </a:solidFill>
              </a:rPr>
              <a:t>: 0.84, with indications of overfitting as the </a:t>
            </a:r>
            <a:r>
              <a:rPr lang="en-US" b="1" dirty="0">
                <a:solidFill>
                  <a:schemeClr val="accent1"/>
                </a:solidFill>
              </a:rPr>
              <a:t>Train R² Score</a:t>
            </a:r>
            <a:r>
              <a:rPr lang="en-US" dirty="0">
                <a:solidFill>
                  <a:schemeClr val="accent1"/>
                </a:solidFill>
              </a:rPr>
              <a:t> reached 100%.</a:t>
            </a:r>
          </a:p>
          <a:p>
            <a:pPr marL="742950" lvl="1" indent="-285750">
              <a:buFont typeface="Arial" panose="020B0604020202020204" pitchFamily="34" charset="0"/>
              <a:buChar char="•"/>
            </a:pPr>
            <a:r>
              <a:rPr lang="en-US" b="1" dirty="0">
                <a:solidFill>
                  <a:schemeClr val="accent1"/>
                </a:solidFill>
              </a:rPr>
              <a:t>Optimal Depth</a:t>
            </a:r>
            <a:r>
              <a:rPr lang="en-US" dirty="0">
                <a:solidFill>
                  <a:schemeClr val="accent1"/>
                </a:solidFill>
              </a:rPr>
              <a:t>: Set to a max depth of 2 to mitigate overfitting, resulting in a balanced </a:t>
            </a:r>
            <a:r>
              <a:rPr lang="en-US" b="1" dirty="0">
                <a:solidFill>
                  <a:schemeClr val="accent1"/>
                </a:solidFill>
              </a:rPr>
              <a:t>Train Accuracy</a:t>
            </a:r>
            <a:r>
              <a:rPr lang="en-US" dirty="0">
                <a:solidFill>
                  <a:schemeClr val="accent1"/>
                </a:solidFill>
              </a:rPr>
              <a:t>: 83.75% and </a:t>
            </a:r>
            <a:r>
              <a:rPr lang="en-US" b="1" dirty="0">
                <a:solidFill>
                  <a:schemeClr val="accent1"/>
                </a:solidFill>
              </a:rPr>
              <a:t>Test Accuracy</a:t>
            </a:r>
            <a:r>
              <a:rPr lang="en-US" dirty="0">
                <a:solidFill>
                  <a:schemeClr val="accent1"/>
                </a:solidFill>
              </a:rPr>
              <a:t>: 83.87%.</a:t>
            </a:r>
          </a:p>
          <a:p>
            <a:pPr marL="742950" lvl="1" indent="-285750">
              <a:buFont typeface="Arial" panose="020B0604020202020204" pitchFamily="34" charset="0"/>
              <a:buChar char="•"/>
            </a:pPr>
            <a:r>
              <a:rPr lang="en-US" dirty="0" err="1">
                <a:solidFill>
                  <a:schemeClr val="accent1"/>
                </a:solidFill>
              </a:rPr>
              <a:t>XGBoost</a:t>
            </a:r>
            <a:r>
              <a:rPr lang="en-US" dirty="0">
                <a:solidFill>
                  <a:schemeClr val="accent1"/>
                </a:solidFill>
              </a:rPr>
              <a:t>, while slightly lower-performing than Random Forest, still provides strong predictions and is efficient in capturing subtle patterns in the dataset.</a:t>
            </a:r>
          </a:p>
          <a:p>
            <a:endParaRPr lang="en-IN" dirty="0"/>
          </a:p>
        </p:txBody>
      </p:sp>
      <p:pic>
        <p:nvPicPr>
          <p:cNvPr id="4" name="Picture 3">
            <a:extLst>
              <a:ext uri="{FF2B5EF4-FFF2-40B4-BE49-F238E27FC236}">
                <a16:creationId xmlns:a16="http://schemas.microsoft.com/office/drawing/2014/main" id="{E7BB30C4-D333-37AC-B661-7AAE54CE1C25}"/>
              </a:ext>
            </a:extLst>
          </p:cNvPr>
          <p:cNvPicPr>
            <a:picLocks noChangeAspect="1"/>
          </p:cNvPicPr>
          <p:nvPr/>
        </p:nvPicPr>
        <p:blipFill>
          <a:blip r:embed="rId3"/>
          <a:stretch>
            <a:fillRect/>
          </a:stretch>
        </p:blipFill>
        <p:spPr>
          <a:xfrm>
            <a:off x="6186805" y="1271969"/>
            <a:ext cx="5690407" cy="2893631"/>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3189688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19ACC-4268-C2EF-493A-E11E4D5CF55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7E0969B-A443-79DB-714D-40914A6A6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138E37B5-0825-CCA1-5030-DDF506136E52}"/>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5FFF655B-9935-996C-70CA-D3C204DAF4AB}"/>
              </a:ext>
            </a:extLst>
          </p:cNvPr>
          <p:cNvSpPr txBox="1"/>
          <p:nvPr/>
        </p:nvSpPr>
        <p:spPr>
          <a:xfrm>
            <a:off x="782320" y="792480"/>
            <a:ext cx="5100320" cy="4247317"/>
          </a:xfrm>
          <a:prstGeom prst="rect">
            <a:avLst/>
          </a:prstGeom>
          <a:noFill/>
        </p:spPr>
        <p:txBody>
          <a:bodyPr wrap="square" rtlCol="0">
            <a:spAutoFit/>
          </a:bodyPr>
          <a:lstStyle/>
          <a:p>
            <a:r>
              <a:rPr lang="en-US" b="1" dirty="0">
                <a:solidFill>
                  <a:schemeClr val="accent1"/>
                </a:solidFill>
              </a:rPr>
              <a:t>Gradient Boosting Model</a:t>
            </a:r>
            <a:r>
              <a:rPr lang="en-US" dirty="0">
                <a:solidFill>
                  <a:schemeClr val="accent1"/>
                </a:solidFill>
              </a:rPr>
              <a:t>:</a:t>
            </a:r>
          </a:p>
          <a:p>
            <a:pPr>
              <a:buFont typeface="Arial" panose="020B0604020202020204" pitchFamily="34" charset="0"/>
              <a:buChar char="•"/>
            </a:pPr>
            <a:r>
              <a:rPr lang="en-US" b="1" dirty="0">
                <a:solidFill>
                  <a:schemeClr val="accent1"/>
                </a:solidFill>
              </a:rPr>
              <a:t>Performance</a:t>
            </a:r>
            <a:r>
              <a:rPr lang="en-US" dirty="0">
                <a:solidFill>
                  <a:schemeClr val="accent1"/>
                </a:solidFill>
              </a:rPr>
              <a:t>:</a:t>
            </a:r>
          </a:p>
          <a:p>
            <a:pPr marL="742950" lvl="1" indent="-285750">
              <a:buFont typeface="Arial" panose="020B0604020202020204" pitchFamily="34" charset="0"/>
              <a:buChar char="•"/>
            </a:pPr>
            <a:r>
              <a:rPr lang="en-US" b="1" dirty="0">
                <a:solidFill>
                  <a:schemeClr val="accent1"/>
                </a:solidFill>
              </a:rPr>
              <a:t>R² Score</a:t>
            </a:r>
            <a:r>
              <a:rPr lang="en-US" dirty="0">
                <a:solidFill>
                  <a:schemeClr val="accent1"/>
                </a:solidFill>
              </a:rPr>
              <a:t>: 0.87, with cross-validated R² scores indicating consistent performance across folds.</a:t>
            </a:r>
          </a:p>
          <a:p>
            <a:pPr marL="742950" lvl="1" indent="-285750">
              <a:buFont typeface="Arial" panose="020B0604020202020204" pitchFamily="34" charset="0"/>
              <a:buChar char="•"/>
            </a:pPr>
            <a:r>
              <a:rPr lang="en-US" b="1" dirty="0">
                <a:solidFill>
                  <a:schemeClr val="accent1"/>
                </a:solidFill>
              </a:rPr>
              <a:t>Train Score</a:t>
            </a:r>
            <a:r>
              <a:rPr lang="en-US" dirty="0">
                <a:solidFill>
                  <a:schemeClr val="accent1"/>
                </a:solidFill>
              </a:rPr>
              <a:t>: 89% and </a:t>
            </a:r>
            <a:r>
              <a:rPr lang="en-US" b="1" dirty="0">
                <a:solidFill>
                  <a:schemeClr val="accent1"/>
                </a:solidFill>
              </a:rPr>
              <a:t>Test Score</a:t>
            </a:r>
            <a:r>
              <a:rPr lang="en-US" dirty="0">
                <a:solidFill>
                  <a:schemeClr val="accent1"/>
                </a:solidFill>
              </a:rPr>
              <a:t>: 87%, showing high accuracy with slightly lower test accuracy compared to Random Forest and </a:t>
            </a:r>
            <a:r>
              <a:rPr lang="en-US" dirty="0" err="1">
                <a:solidFill>
                  <a:schemeClr val="accent1"/>
                </a:solidFill>
              </a:rPr>
              <a:t>LightGBM</a:t>
            </a:r>
            <a:r>
              <a:rPr lang="en-US" dirty="0">
                <a:solidFill>
                  <a:schemeClr val="accent1"/>
                </a:solidFill>
              </a:rPr>
              <a:t>.</a:t>
            </a:r>
          </a:p>
          <a:p>
            <a:pPr>
              <a:buFont typeface="Arial" panose="020B0604020202020204" pitchFamily="34" charset="0"/>
              <a:buChar char="•"/>
            </a:pPr>
            <a:r>
              <a:rPr lang="en-US" b="1" dirty="0">
                <a:solidFill>
                  <a:schemeClr val="accent1"/>
                </a:solidFill>
              </a:rPr>
              <a:t>Conclusion</a:t>
            </a:r>
            <a:r>
              <a:rPr lang="en-US" dirty="0">
                <a:solidFill>
                  <a:schemeClr val="accent1"/>
                </a:solidFill>
              </a:rPr>
              <a:t>:</a:t>
            </a:r>
          </a:p>
          <a:p>
            <a:pPr marL="742950" lvl="1" indent="-285750">
              <a:buFont typeface="Arial" panose="020B0604020202020204" pitchFamily="34" charset="0"/>
              <a:buChar char="•"/>
            </a:pPr>
            <a:r>
              <a:rPr lang="en-US" dirty="0">
                <a:solidFill>
                  <a:schemeClr val="accent1"/>
                </a:solidFill>
              </a:rPr>
              <a:t>Gradient Boosting, along with Random Forest and </a:t>
            </a:r>
            <a:r>
              <a:rPr lang="en-US" dirty="0" err="1">
                <a:solidFill>
                  <a:schemeClr val="accent1"/>
                </a:solidFill>
              </a:rPr>
              <a:t>LightGBM</a:t>
            </a:r>
            <a:r>
              <a:rPr lang="en-US" dirty="0">
                <a:solidFill>
                  <a:schemeClr val="accent1"/>
                </a:solidFill>
              </a:rPr>
              <a:t>, was included in the final model ensemble to provide robust predictions.</a:t>
            </a:r>
          </a:p>
          <a:p>
            <a:endParaRPr lang="en-IN" dirty="0"/>
          </a:p>
        </p:txBody>
      </p:sp>
      <p:pic>
        <p:nvPicPr>
          <p:cNvPr id="4" name="Picture 3">
            <a:extLst>
              <a:ext uri="{FF2B5EF4-FFF2-40B4-BE49-F238E27FC236}">
                <a16:creationId xmlns:a16="http://schemas.microsoft.com/office/drawing/2014/main" id="{491CF97F-9288-52EC-1987-38942E813BE3}"/>
              </a:ext>
            </a:extLst>
          </p:cNvPr>
          <p:cNvPicPr>
            <a:picLocks noChangeAspect="1"/>
          </p:cNvPicPr>
          <p:nvPr/>
        </p:nvPicPr>
        <p:blipFill>
          <a:blip r:embed="rId3"/>
          <a:stretch>
            <a:fillRect/>
          </a:stretch>
        </p:blipFill>
        <p:spPr>
          <a:xfrm>
            <a:off x="6403340" y="792480"/>
            <a:ext cx="5006340" cy="3124200"/>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116082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69A95-7BE0-9D4D-EA53-6C2299F1D58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D54FA74-6D40-34D6-DC5C-5141ADD57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B10C52C6-2DB1-EB2D-1B42-25C350FB41B9}"/>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12414AFF-1A45-4CA1-C43A-761AE9C7E641}"/>
              </a:ext>
            </a:extLst>
          </p:cNvPr>
          <p:cNvSpPr txBox="1"/>
          <p:nvPr/>
        </p:nvSpPr>
        <p:spPr>
          <a:xfrm>
            <a:off x="1036320" y="518160"/>
            <a:ext cx="9174480" cy="1200329"/>
          </a:xfrm>
          <a:prstGeom prst="rect">
            <a:avLst/>
          </a:prstGeom>
          <a:noFill/>
        </p:spPr>
        <p:txBody>
          <a:bodyPr wrap="square" rtlCol="0">
            <a:spAutoFit/>
          </a:bodyPr>
          <a:lstStyle/>
          <a:p>
            <a:r>
              <a:rPr lang="en-US" b="1" dirty="0">
                <a:solidFill>
                  <a:schemeClr val="accent1"/>
                </a:solidFill>
              </a:rPr>
              <a:t>Final Model Selection</a:t>
            </a:r>
            <a:r>
              <a:rPr lang="en-US" dirty="0">
                <a:solidFill>
                  <a:schemeClr val="accent1"/>
                </a:solidFill>
              </a:rPr>
              <a:t>: Based on high R² scores and stability, </a:t>
            </a:r>
            <a:r>
              <a:rPr lang="en-US" b="1" dirty="0">
                <a:solidFill>
                  <a:schemeClr val="accent1"/>
                </a:solidFill>
              </a:rPr>
              <a:t>Random Forest Regressor, Gradient Boosting, and </a:t>
            </a:r>
            <a:r>
              <a:rPr lang="en-US" b="1" dirty="0" err="1">
                <a:solidFill>
                  <a:schemeClr val="accent1"/>
                </a:solidFill>
              </a:rPr>
              <a:t>LightGBM</a:t>
            </a:r>
            <a:r>
              <a:rPr lang="en-US" dirty="0">
                <a:solidFill>
                  <a:schemeClr val="accent1"/>
                </a:solidFill>
              </a:rPr>
              <a:t> were chosen for final predictions. Their combined ensemble output will provide reliable premium price predictions with reduced variance, capturing intricate feature interactions effectively.</a:t>
            </a:r>
            <a:endParaRPr lang="en-IN" dirty="0">
              <a:solidFill>
                <a:schemeClr val="accent1"/>
              </a:solidFill>
            </a:endParaRPr>
          </a:p>
        </p:txBody>
      </p:sp>
    </p:spTree>
    <p:extLst>
      <p:ext uri="{BB962C8B-B14F-4D97-AF65-F5344CB8AC3E}">
        <p14:creationId xmlns:p14="http://schemas.microsoft.com/office/powerpoint/2010/main" val="673943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05DA0-0F8B-53CF-04DC-8B235E6BCB1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8C8C5F4-0B20-6F51-B615-350111673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D20DC509-430B-B038-667B-99FFE978D353}"/>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ED71C3CC-3195-74A8-F774-19CD8FD0C479}"/>
              </a:ext>
            </a:extLst>
          </p:cNvPr>
          <p:cNvSpPr txBox="1"/>
          <p:nvPr/>
        </p:nvSpPr>
        <p:spPr>
          <a:xfrm>
            <a:off x="894080" y="53052"/>
            <a:ext cx="10281920" cy="830997"/>
          </a:xfrm>
          <a:prstGeom prst="rect">
            <a:avLst/>
          </a:prstGeom>
          <a:noFill/>
        </p:spPr>
        <p:txBody>
          <a:bodyPr wrap="square" rtlCol="0">
            <a:spAutoFit/>
          </a:bodyPr>
          <a:lstStyle/>
          <a:p>
            <a:pPr algn="ctr"/>
            <a:r>
              <a:rPr lang="en-IN" sz="4800" dirty="0">
                <a:solidFill>
                  <a:schemeClr val="accent1"/>
                </a:solidFill>
              </a:rPr>
              <a:t>Model testing</a:t>
            </a:r>
          </a:p>
        </p:txBody>
      </p:sp>
      <p:pic>
        <p:nvPicPr>
          <p:cNvPr id="4" name="Picture 3">
            <a:extLst>
              <a:ext uri="{FF2B5EF4-FFF2-40B4-BE49-F238E27FC236}">
                <a16:creationId xmlns:a16="http://schemas.microsoft.com/office/drawing/2014/main" id="{377F0C7F-7DD8-1784-1841-35FE2691686D}"/>
              </a:ext>
            </a:extLst>
          </p:cNvPr>
          <p:cNvPicPr>
            <a:picLocks noChangeAspect="1"/>
          </p:cNvPicPr>
          <p:nvPr/>
        </p:nvPicPr>
        <p:blipFill>
          <a:blip r:embed="rId3"/>
          <a:stretch>
            <a:fillRect/>
          </a:stretch>
        </p:blipFill>
        <p:spPr>
          <a:xfrm>
            <a:off x="621856" y="884049"/>
            <a:ext cx="7577264" cy="5494361"/>
          </a:xfrm>
          <a:prstGeom prst="rect">
            <a:avLst/>
          </a:prstGeom>
          <a:effectLst>
            <a:glow rad="228600">
              <a:schemeClr val="accent1">
                <a:satMod val="175000"/>
                <a:alpha val="40000"/>
              </a:schemeClr>
            </a:glow>
          </a:effectLst>
        </p:spPr>
      </p:pic>
      <p:sp>
        <p:nvSpPr>
          <p:cNvPr id="5" name="TextBox 4">
            <a:extLst>
              <a:ext uri="{FF2B5EF4-FFF2-40B4-BE49-F238E27FC236}">
                <a16:creationId xmlns:a16="http://schemas.microsoft.com/office/drawing/2014/main" id="{A3A432EC-64E5-9291-A757-D54466CF94E8}"/>
              </a:ext>
            </a:extLst>
          </p:cNvPr>
          <p:cNvSpPr txBox="1"/>
          <p:nvPr/>
        </p:nvSpPr>
        <p:spPr>
          <a:xfrm>
            <a:off x="8666480" y="1036320"/>
            <a:ext cx="3352800" cy="2215991"/>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Predicted Premium Price of RFR: </a:t>
            </a:r>
            <a:r>
              <a:rPr lang="en-US" b="0" i="0" dirty="0">
                <a:solidFill>
                  <a:schemeClr val="accent1"/>
                </a:solidFill>
                <a:effectLst/>
                <a:latin typeface="source-serif-pro"/>
              </a:rPr>
              <a:t>24068.58543417367</a:t>
            </a:r>
          </a:p>
          <a:p>
            <a:pPr algn="l">
              <a:lnSpc>
                <a:spcPts val="2400"/>
              </a:lnSpc>
            </a:pPr>
            <a:r>
              <a:rPr lang="en-US" b="1" i="0" dirty="0">
                <a:solidFill>
                  <a:schemeClr val="accent1"/>
                </a:solidFill>
                <a:effectLst/>
                <a:latin typeface="source-serif-pro"/>
              </a:rPr>
              <a:t>Predicted Premium Price of </a:t>
            </a:r>
            <a:r>
              <a:rPr lang="en-US" b="1" i="0" dirty="0" err="1">
                <a:solidFill>
                  <a:schemeClr val="accent1"/>
                </a:solidFill>
                <a:effectLst/>
                <a:latin typeface="source-serif-pro"/>
              </a:rPr>
              <a:t>LightGBR</a:t>
            </a:r>
            <a:r>
              <a:rPr lang="en-US" b="1" i="0" dirty="0">
                <a:solidFill>
                  <a:schemeClr val="accent1"/>
                </a:solidFill>
                <a:effectLst/>
                <a:latin typeface="source-serif-pro"/>
              </a:rPr>
              <a:t>: </a:t>
            </a:r>
            <a:r>
              <a:rPr lang="en-US" b="0" i="0" dirty="0">
                <a:solidFill>
                  <a:schemeClr val="accent1"/>
                </a:solidFill>
                <a:effectLst/>
                <a:latin typeface="source-serif-pro"/>
              </a:rPr>
              <a:t>25596.105973635214</a:t>
            </a:r>
          </a:p>
          <a:p>
            <a:pPr algn="l">
              <a:lnSpc>
                <a:spcPts val="2400"/>
              </a:lnSpc>
            </a:pPr>
            <a:r>
              <a:rPr lang="en-US" b="1" i="0" dirty="0">
                <a:solidFill>
                  <a:schemeClr val="accent1"/>
                </a:solidFill>
                <a:effectLst/>
                <a:latin typeface="source-serif-pro"/>
              </a:rPr>
              <a:t>Predicted Premium Price GBR: </a:t>
            </a:r>
            <a:r>
              <a:rPr lang="en-US" b="0" i="0" dirty="0">
                <a:solidFill>
                  <a:schemeClr val="accent1"/>
                </a:solidFill>
                <a:effectLst/>
                <a:latin typeface="source-serif-pro"/>
              </a:rPr>
              <a:t>24510.51622529958</a:t>
            </a:r>
          </a:p>
          <a:p>
            <a:endParaRPr lang="en-IN" dirty="0"/>
          </a:p>
        </p:txBody>
      </p:sp>
    </p:spTree>
    <p:extLst>
      <p:ext uri="{BB962C8B-B14F-4D97-AF65-F5344CB8AC3E}">
        <p14:creationId xmlns:p14="http://schemas.microsoft.com/office/powerpoint/2010/main" val="1792216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9064D-FAD8-0845-F985-D3E46CB2711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26241847-B9FD-284F-B5D4-54A761093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ED87C778-1D3A-8860-0031-B7A4986075BE}"/>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950A6707-48A2-97DB-FC56-71F9D3C66E6E}"/>
              </a:ext>
            </a:extLst>
          </p:cNvPr>
          <p:cNvSpPr txBox="1"/>
          <p:nvPr/>
        </p:nvSpPr>
        <p:spPr>
          <a:xfrm>
            <a:off x="853440" y="439132"/>
            <a:ext cx="10281920" cy="476028"/>
          </a:xfrm>
          <a:prstGeom prst="rect">
            <a:avLst/>
          </a:prstGeom>
          <a:noFill/>
        </p:spPr>
        <p:txBody>
          <a:bodyPr wrap="square" rtlCol="0">
            <a:spAutoFit/>
          </a:bodyPr>
          <a:lstStyle/>
          <a:p>
            <a:pPr algn="ctr">
              <a:lnSpc>
                <a:spcPts val="2250"/>
              </a:lnSpc>
            </a:pPr>
            <a:r>
              <a:rPr lang="en-IN" sz="4800" b="1" i="0" dirty="0">
                <a:solidFill>
                  <a:schemeClr val="accent1"/>
                </a:solidFill>
                <a:effectLst/>
                <a:latin typeface="+mj-lt"/>
              </a:rPr>
              <a:t>Model Deployment</a:t>
            </a:r>
          </a:p>
        </p:txBody>
      </p:sp>
      <p:sp>
        <p:nvSpPr>
          <p:cNvPr id="2" name="TextBox 1">
            <a:extLst>
              <a:ext uri="{FF2B5EF4-FFF2-40B4-BE49-F238E27FC236}">
                <a16:creationId xmlns:a16="http://schemas.microsoft.com/office/drawing/2014/main" id="{8294F952-4895-D897-8535-606ED165C273}"/>
              </a:ext>
            </a:extLst>
          </p:cNvPr>
          <p:cNvSpPr txBox="1"/>
          <p:nvPr/>
        </p:nvSpPr>
        <p:spPr>
          <a:xfrm>
            <a:off x="975360" y="1158240"/>
            <a:ext cx="3850640" cy="3139321"/>
          </a:xfrm>
          <a:prstGeom prst="rect">
            <a:avLst/>
          </a:prstGeom>
          <a:noFill/>
        </p:spPr>
        <p:txBody>
          <a:bodyPr wrap="square" rtlCol="0">
            <a:spAutoFit/>
          </a:bodyPr>
          <a:lstStyle/>
          <a:p>
            <a:pPr marL="285750" indent="-285750" algn="l">
              <a:lnSpc>
                <a:spcPts val="2400"/>
              </a:lnSpc>
              <a:buFont typeface="Arial" panose="020B0604020202020204" pitchFamily="34" charset="0"/>
              <a:buChar char="•"/>
            </a:pPr>
            <a:r>
              <a:rPr lang="en-US" b="0" i="0" dirty="0">
                <a:solidFill>
                  <a:schemeClr val="accent1"/>
                </a:solidFill>
                <a:effectLst/>
                <a:latin typeface="source-serif-pro"/>
              </a:rPr>
              <a:t>We will use </a:t>
            </a:r>
            <a:r>
              <a:rPr lang="en-US" b="0" i="0" dirty="0" err="1">
                <a:solidFill>
                  <a:schemeClr val="accent1"/>
                </a:solidFill>
                <a:effectLst/>
                <a:latin typeface="source-serif-pro"/>
              </a:rPr>
              <a:t>streamlit</a:t>
            </a:r>
            <a:r>
              <a:rPr lang="en-US" b="0" i="0" dirty="0">
                <a:solidFill>
                  <a:schemeClr val="accent1"/>
                </a:solidFill>
                <a:effectLst/>
                <a:latin typeface="source-serif-pro"/>
              </a:rPr>
              <a:t> for model deployment.</a:t>
            </a:r>
          </a:p>
          <a:p>
            <a:pPr marL="285750" indent="-285750" algn="l">
              <a:lnSpc>
                <a:spcPts val="2400"/>
              </a:lnSpc>
              <a:buFont typeface="Arial" panose="020B0604020202020204" pitchFamily="34" charset="0"/>
              <a:buChar char="•"/>
            </a:pPr>
            <a:r>
              <a:rPr lang="en-US" b="0" i="0" dirty="0">
                <a:solidFill>
                  <a:schemeClr val="accent1"/>
                </a:solidFill>
                <a:effectLst/>
                <a:latin typeface="source-serif-pro"/>
              </a:rPr>
              <a:t>We will create requirement documents with the packages </a:t>
            </a:r>
            <a:r>
              <a:rPr lang="en-US" b="0" i="0" dirty="0" err="1">
                <a:solidFill>
                  <a:schemeClr val="accent1"/>
                </a:solidFill>
                <a:effectLst/>
                <a:latin typeface="source-serif-pro"/>
              </a:rPr>
              <a:t>streamlit</a:t>
            </a:r>
            <a:r>
              <a:rPr lang="en-US" b="0" i="0" dirty="0">
                <a:solidFill>
                  <a:schemeClr val="accent1"/>
                </a:solidFill>
                <a:effectLst/>
                <a:latin typeface="source-serif-pro"/>
              </a:rPr>
              <a:t>, scikit-learn, </a:t>
            </a:r>
            <a:r>
              <a:rPr lang="en-US" b="0" i="0" dirty="0" err="1">
                <a:solidFill>
                  <a:schemeClr val="accent1"/>
                </a:solidFill>
                <a:effectLst/>
                <a:latin typeface="source-serif-pro"/>
              </a:rPr>
              <a:t>numpy</a:t>
            </a:r>
            <a:r>
              <a:rPr lang="en-US" b="0" i="0" dirty="0">
                <a:solidFill>
                  <a:schemeClr val="accent1"/>
                </a:solidFill>
                <a:effectLst/>
                <a:latin typeface="source-serif-pro"/>
              </a:rPr>
              <a:t>, pandas and </a:t>
            </a:r>
            <a:r>
              <a:rPr lang="en-US" b="0" i="0" dirty="0" err="1">
                <a:solidFill>
                  <a:schemeClr val="accent1"/>
                </a:solidFill>
                <a:effectLst/>
                <a:latin typeface="source-serif-pro"/>
              </a:rPr>
              <a:t>setuptools</a:t>
            </a:r>
            <a:r>
              <a:rPr lang="en-US" b="0" i="0" dirty="0">
                <a:solidFill>
                  <a:schemeClr val="accent1"/>
                </a:solidFill>
                <a:effectLst/>
                <a:latin typeface="source-serif-pro"/>
              </a:rPr>
              <a:t>.</a:t>
            </a:r>
          </a:p>
          <a:p>
            <a:pPr marL="285750" indent="-285750" algn="l">
              <a:lnSpc>
                <a:spcPts val="2400"/>
              </a:lnSpc>
              <a:buFont typeface="Arial" panose="020B0604020202020204" pitchFamily="34" charset="0"/>
              <a:buChar char="•"/>
            </a:pPr>
            <a:r>
              <a:rPr lang="en-US" b="0" i="0" dirty="0">
                <a:solidFill>
                  <a:schemeClr val="accent1"/>
                </a:solidFill>
                <a:effectLst/>
                <a:latin typeface="source-serif-pro"/>
              </a:rPr>
              <a:t>We create a python file for the basic front end integrate the model built and provide the input.</a:t>
            </a:r>
          </a:p>
          <a:p>
            <a:endParaRPr lang="en-IN" dirty="0"/>
          </a:p>
        </p:txBody>
      </p:sp>
      <p:sp>
        <p:nvSpPr>
          <p:cNvPr id="4" name="TextBox 3">
            <a:extLst>
              <a:ext uri="{FF2B5EF4-FFF2-40B4-BE49-F238E27FC236}">
                <a16:creationId xmlns:a16="http://schemas.microsoft.com/office/drawing/2014/main" id="{527C72E8-D4DC-977D-572D-30AAEFE22EBB}"/>
              </a:ext>
            </a:extLst>
          </p:cNvPr>
          <p:cNvSpPr txBox="1"/>
          <p:nvPr/>
        </p:nvSpPr>
        <p:spPr>
          <a:xfrm>
            <a:off x="6532880" y="1158240"/>
            <a:ext cx="5293360" cy="2523768"/>
          </a:xfrm>
          <a:prstGeom prst="rect">
            <a:avLst/>
          </a:prstGeom>
          <a:noFill/>
        </p:spPr>
        <p:txBody>
          <a:bodyPr wrap="square" rtlCol="0">
            <a:spAutoFit/>
          </a:bodyPr>
          <a:lstStyle/>
          <a:p>
            <a:pPr marL="285750" indent="-285750" algn="l">
              <a:lnSpc>
                <a:spcPts val="2400"/>
              </a:lnSpc>
              <a:buFont typeface="Arial" panose="020B0604020202020204" pitchFamily="34" charset="0"/>
              <a:buChar char="•"/>
            </a:pPr>
            <a:r>
              <a:rPr lang="en-US" b="0" i="0" dirty="0">
                <a:solidFill>
                  <a:schemeClr val="accent6">
                    <a:lumMod val="75000"/>
                  </a:schemeClr>
                </a:solidFill>
                <a:effectLst/>
                <a:latin typeface="source-serif-pro"/>
              </a:rPr>
              <a:t>Then we deploy the app using </a:t>
            </a:r>
            <a:r>
              <a:rPr lang="en-US" b="0" i="0" dirty="0" err="1">
                <a:solidFill>
                  <a:schemeClr val="accent6">
                    <a:lumMod val="75000"/>
                  </a:schemeClr>
                </a:solidFill>
                <a:effectLst/>
                <a:latin typeface="source-serif-pro"/>
              </a:rPr>
              <a:t>streamlit</a:t>
            </a:r>
            <a:r>
              <a:rPr lang="en-US" b="0" i="0" dirty="0">
                <a:solidFill>
                  <a:schemeClr val="accent6">
                    <a:lumMod val="75000"/>
                  </a:schemeClr>
                </a:solidFill>
                <a:effectLst/>
                <a:latin typeface="source-serif-pro"/>
              </a:rPr>
              <a:t> server, Please access the app using the below link </a:t>
            </a:r>
            <a:r>
              <a:rPr lang="en-US" b="0" i="0" u="sng" dirty="0">
                <a:solidFill>
                  <a:schemeClr val="accent6">
                    <a:lumMod val="75000"/>
                  </a:schemeClr>
                </a:solidFill>
                <a:effectLst/>
                <a:latin typeface="source-serif-pro"/>
                <a:hlinkClick r:id="rId3">
                  <a:extLst>
                    <a:ext uri="{A12FA001-AC4F-418D-AE19-62706E023703}">
                      <ahyp:hlinkClr xmlns:ahyp="http://schemas.microsoft.com/office/drawing/2018/hyperlinkcolor" val="tx"/>
                    </a:ext>
                  </a:extLst>
                </a:hlinkClick>
              </a:rPr>
              <a:t>https://insurancepricepredictormodel-nbxnkjq6i5xm4mcqdshiyn.streamlit.app/</a:t>
            </a:r>
            <a:endParaRPr lang="en-US" b="0" i="0" dirty="0">
              <a:solidFill>
                <a:schemeClr val="accent6">
                  <a:lumMod val="75000"/>
                </a:schemeClr>
              </a:solidFill>
              <a:effectLst/>
              <a:latin typeface="source-serif-pro"/>
            </a:endParaRPr>
          </a:p>
          <a:p>
            <a:pPr marL="285750" indent="-285750" algn="l">
              <a:lnSpc>
                <a:spcPts val="2400"/>
              </a:lnSpc>
              <a:buFont typeface="Arial" panose="020B0604020202020204" pitchFamily="34" charset="0"/>
              <a:buChar char="•"/>
            </a:pPr>
            <a:r>
              <a:rPr lang="en-US" b="0" i="0" dirty="0">
                <a:solidFill>
                  <a:schemeClr val="accent6">
                    <a:lumMod val="75000"/>
                  </a:schemeClr>
                </a:solidFill>
                <a:effectLst/>
                <a:latin typeface="source-serif-pro"/>
              </a:rPr>
              <a:t>Fill up the necessary information after opening the link and click Predict Premium Price the app predict the premium price.</a:t>
            </a:r>
          </a:p>
          <a:p>
            <a:endParaRPr lang="en-IN" dirty="0"/>
          </a:p>
        </p:txBody>
      </p:sp>
    </p:spTree>
    <p:extLst>
      <p:ext uri="{BB962C8B-B14F-4D97-AF65-F5344CB8AC3E}">
        <p14:creationId xmlns:p14="http://schemas.microsoft.com/office/powerpoint/2010/main" val="3385231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F267A-1E44-9551-D745-03BD46D89F2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2A9F7280-CDFC-0516-7CB3-CFD01AB5FB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6937DDBE-DA4F-F127-0C94-83C866841354}"/>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0F103189-7C03-38C6-A1F7-17ABE993B8D1}"/>
              </a:ext>
            </a:extLst>
          </p:cNvPr>
          <p:cNvSpPr txBox="1"/>
          <p:nvPr/>
        </p:nvSpPr>
        <p:spPr>
          <a:xfrm>
            <a:off x="894080" y="53052"/>
            <a:ext cx="10281920" cy="830997"/>
          </a:xfrm>
          <a:prstGeom prst="rect">
            <a:avLst/>
          </a:prstGeom>
          <a:noFill/>
        </p:spPr>
        <p:txBody>
          <a:bodyPr wrap="square" rtlCol="0">
            <a:spAutoFit/>
          </a:bodyPr>
          <a:lstStyle/>
          <a:p>
            <a:pPr algn="ctr"/>
            <a:r>
              <a:rPr lang="en-IN" sz="4800" dirty="0">
                <a:solidFill>
                  <a:schemeClr val="accent1"/>
                </a:solidFill>
              </a:rPr>
              <a:t>Recommendations:</a:t>
            </a:r>
          </a:p>
        </p:txBody>
      </p:sp>
      <p:sp>
        <p:nvSpPr>
          <p:cNvPr id="2" name="TextBox 1">
            <a:extLst>
              <a:ext uri="{FF2B5EF4-FFF2-40B4-BE49-F238E27FC236}">
                <a16:creationId xmlns:a16="http://schemas.microsoft.com/office/drawing/2014/main" id="{1609EDC3-EA8D-6C8A-6DC2-C12CF97B4F16}"/>
              </a:ext>
            </a:extLst>
          </p:cNvPr>
          <p:cNvSpPr txBox="1"/>
          <p:nvPr/>
        </p:nvSpPr>
        <p:spPr>
          <a:xfrm>
            <a:off x="690880" y="937101"/>
            <a:ext cx="10688320" cy="4985980"/>
          </a:xfrm>
          <a:prstGeom prst="rect">
            <a:avLst/>
          </a:prstGeom>
          <a:noFill/>
        </p:spPr>
        <p:txBody>
          <a:bodyPr wrap="square" rtlCol="0">
            <a:spAutoFit/>
          </a:bodyPr>
          <a:lstStyle/>
          <a:p>
            <a:pPr algn="l">
              <a:lnSpc>
                <a:spcPts val="2400"/>
              </a:lnSpc>
            </a:pPr>
            <a:r>
              <a:rPr lang="en-US" b="0" i="0" dirty="0">
                <a:solidFill>
                  <a:schemeClr val="accent1"/>
                </a:solidFill>
                <a:effectLst/>
                <a:latin typeface="source-serif-pro"/>
              </a:rPr>
              <a:t>With the findings from data analysis and model insights, here are some actionable recommendations for insurance companies:</a:t>
            </a:r>
          </a:p>
          <a:p>
            <a:pPr algn="l">
              <a:lnSpc>
                <a:spcPts val="2400"/>
              </a:lnSpc>
            </a:pPr>
            <a:r>
              <a:rPr lang="en-US" b="1" i="0" dirty="0">
                <a:solidFill>
                  <a:schemeClr val="accent1"/>
                </a:solidFill>
                <a:effectLst/>
                <a:latin typeface="source-serif-pro"/>
              </a:rPr>
              <a:t>Target Healthier Applicants: </a:t>
            </a:r>
            <a:r>
              <a:rPr lang="en-US" b="0" i="0" dirty="0">
                <a:solidFill>
                  <a:schemeClr val="accent1"/>
                </a:solidFill>
                <a:effectLst/>
                <a:latin typeface="source-serif-pro"/>
              </a:rPr>
              <a:t>A significant portion (50%) of applicants does not report major health issues, suggesting a stable premium segment. Encouraging younger, healthier individuals to purchase insurance could increase customer retention and reduce risk.</a:t>
            </a:r>
          </a:p>
          <a:p>
            <a:pPr algn="l">
              <a:lnSpc>
                <a:spcPts val="2400"/>
              </a:lnSpc>
            </a:pPr>
            <a:r>
              <a:rPr lang="en-US" b="1" i="0" dirty="0">
                <a:solidFill>
                  <a:schemeClr val="accent1"/>
                </a:solidFill>
                <a:effectLst/>
                <a:latin typeface="source-serif-pro"/>
              </a:rPr>
              <a:t>Adjust Premiums Based on Transplants:</a:t>
            </a:r>
            <a:r>
              <a:rPr lang="en-US" b="0" i="0" dirty="0">
                <a:solidFill>
                  <a:schemeClr val="accent1"/>
                </a:solidFill>
                <a:effectLst/>
                <a:latin typeface="source-serif-pro"/>
              </a:rPr>
              <a:t> Individuals with organ transplants bear significantly higher premiums. Implementing a dynamic premium adjustment could help insurers manage the risk associated with transplants better.</a:t>
            </a:r>
          </a:p>
          <a:p>
            <a:pPr algn="l">
              <a:lnSpc>
                <a:spcPts val="2400"/>
              </a:lnSpc>
            </a:pPr>
            <a:r>
              <a:rPr lang="en-US" b="1" i="0" dirty="0">
                <a:solidFill>
                  <a:schemeClr val="accent1"/>
                </a:solidFill>
                <a:effectLst/>
                <a:latin typeface="source-serif-pro"/>
              </a:rPr>
              <a:t>Focus on High-Risk Age Groups:</a:t>
            </a:r>
            <a:r>
              <a:rPr lang="en-US" b="0" i="0" dirty="0">
                <a:solidFill>
                  <a:schemeClr val="accent1"/>
                </a:solidFill>
                <a:effectLst/>
                <a:latin typeface="source-serif-pro"/>
              </a:rPr>
              <a:t> Targeting age segments with higher premiums, particularly individuals over 50, could optimize insurance offerings. Discounts for early purchase (e.g., ages 18–30) might also encourage long-term policy uptake.</a:t>
            </a:r>
          </a:p>
          <a:p>
            <a:pPr algn="l">
              <a:lnSpc>
                <a:spcPts val="2400"/>
              </a:lnSpc>
            </a:pPr>
            <a:r>
              <a:rPr lang="en-US" b="1" i="0" dirty="0">
                <a:solidFill>
                  <a:schemeClr val="accent1"/>
                </a:solidFill>
                <a:effectLst/>
                <a:latin typeface="source-serif-pro"/>
              </a:rPr>
              <a:t>BMI-Linked Premium Adjustments:</a:t>
            </a:r>
            <a:r>
              <a:rPr lang="en-US" b="0" i="0" dirty="0">
                <a:solidFill>
                  <a:schemeClr val="accent1"/>
                </a:solidFill>
                <a:effectLst/>
                <a:latin typeface="source-serif-pro"/>
              </a:rPr>
              <a:t> Since BMI influences premium amounts, insurers could adopt tiered premiums based on weight categories, rewarding healthier lifestyles.</a:t>
            </a:r>
          </a:p>
          <a:p>
            <a:pPr algn="l">
              <a:lnSpc>
                <a:spcPts val="2400"/>
              </a:lnSpc>
            </a:pPr>
            <a:r>
              <a:rPr lang="en-US" b="0" i="0" dirty="0">
                <a:solidFill>
                  <a:schemeClr val="accent1"/>
                </a:solidFill>
                <a:effectLst/>
                <a:latin typeface="source-serif-pro"/>
              </a:rPr>
              <a:t>By refining these strategies, insurance companies can offer more personalized and accurate premium rates, ensuring both profitability and customer satisfaction.</a:t>
            </a:r>
          </a:p>
          <a:p>
            <a:endParaRPr lang="en-IN" dirty="0"/>
          </a:p>
        </p:txBody>
      </p:sp>
    </p:spTree>
    <p:extLst>
      <p:ext uri="{BB962C8B-B14F-4D97-AF65-F5344CB8AC3E}">
        <p14:creationId xmlns:p14="http://schemas.microsoft.com/office/powerpoint/2010/main" val="1080824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2CA07-6B91-159C-ABAE-30CBB2115F9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CE430C25-3BF9-3608-5A08-B0B7DC6D0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495056EF-7A0A-D03C-00B9-06CD872E4FF4}"/>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314D888-1B78-3D4C-370F-A059C80EB8DF}"/>
              </a:ext>
            </a:extLst>
          </p:cNvPr>
          <p:cNvSpPr txBox="1"/>
          <p:nvPr/>
        </p:nvSpPr>
        <p:spPr>
          <a:xfrm>
            <a:off x="1005840" y="457200"/>
            <a:ext cx="7518400" cy="369332"/>
          </a:xfrm>
          <a:prstGeom prst="rect">
            <a:avLst/>
          </a:prstGeom>
          <a:noFill/>
        </p:spPr>
        <p:txBody>
          <a:bodyPr wrap="square" rtlCol="0">
            <a:spAutoFit/>
          </a:bodyPr>
          <a:lstStyle/>
          <a:p>
            <a:pPr algn="l"/>
            <a:r>
              <a:rPr lang="en-IN" b="1" i="0" dirty="0">
                <a:solidFill>
                  <a:schemeClr val="accent1"/>
                </a:solidFill>
                <a:effectLst/>
                <a:latin typeface="-apple-system"/>
              </a:rPr>
              <a:t>Data Description</a:t>
            </a:r>
          </a:p>
        </p:txBody>
      </p:sp>
      <p:pic>
        <p:nvPicPr>
          <p:cNvPr id="9" name="Picture 8">
            <a:extLst>
              <a:ext uri="{FF2B5EF4-FFF2-40B4-BE49-F238E27FC236}">
                <a16:creationId xmlns:a16="http://schemas.microsoft.com/office/drawing/2014/main" id="{177F83B4-726F-6982-D40B-C8DE5E7EED7A}"/>
              </a:ext>
            </a:extLst>
          </p:cNvPr>
          <p:cNvPicPr>
            <a:picLocks noChangeAspect="1"/>
          </p:cNvPicPr>
          <p:nvPr/>
        </p:nvPicPr>
        <p:blipFill>
          <a:blip r:embed="rId4"/>
          <a:stretch>
            <a:fillRect/>
          </a:stretch>
        </p:blipFill>
        <p:spPr>
          <a:xfrm>
            <a:off x="1213812" y="1834222"/>
            <a:ext cx="7102455" cy="4016088"/>
          </a:xfrm>
          <a:prstGeom prst="rect">
            <a:avLst/>
          </a:prstGeom>
          <a:ln>
            <a:noFill/>
          </a:ln>
          <a:effectLst>
            <a:glow rad="228600">
              <a:schemeClr val="accent3">
                <a:satMod val="175000"/>
                <a:alpha val="40000"/>
              </a:schemeClr>
            </a:glow>
            <a:reflection blurRad="12700" stA="30000" endPos="30000" dist="5000" dir="5400000" sy="-100000" algn="bl" rotWithShape="0"/>
            <a:softEdge rad="31750"/>
          </a:effectLst>
          <a:scene3d>
            <a:camera prst="perspectiveContrastingLeftFacing">
              <a:rot lat="300000" lon="19800000" rev="0"/>
            </a:camera>
            <a:lightRig rig="threePt" dir="t">
              <a:rot lat="0" lon="0" rev="2700000"/>
            </a:lightRig>
          </a:scene3d>
          <a:sp3d>
            <a:bevelT w="63500" h="50800"/>
          </a:sp3d>
        </p:spPr>
      </p:pic>
    </p:spTree>
    <p:custDataLst>
      <p:tags r:id="rId1"/>
    </p:custDataLst>
    <p:extLst>
      <p:ext uri="{BB962C8B-B14F-4D97-AF65-F5344CB8AC3E}">
        <p14:creationId xmlns:p14="http://schemas.microsoft.com/office/powerpoint/2010/main" val="3080778324"/>
      </p:ext>
    </p:extLst>
  </p:cSld>
  <p:clrMapOvr>
    <a:masterClrMapping/>
  </p:clrMapOvr>
  <mc:AlternateContent xmlns:mc="http://schemas.openxmlformats.org/markup-compatibility/2006" xmlns:p14="http://schemas.microsoft.com/office/powerpoint/2010/main">
    <mc:Choice Requires="p14">
      <p:transition spd="slow" p14:dur="2000" advTm="75415"/>
    </mc:Choice>
    <mc:Fallback xmlns="">
      <p:transition spd="slow" advTm="75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9"/>
                                        </p:tgtEl>
                                        <p:attrNameLst>
                                          <p:attrName>style.opacity</p:attrName>
                                        </p:attrNameLst>
                                      </p:cBhvr>
                                      <p:to>
                                        <p:strVal val="0.5"/>
                                      </p:to>
                                    </p:set>
                                    <p:animEffect filter="image" prLst="opacity: 0.5">
                                      <p:cBhvr rctx="IE">
                                        <p:cTn id="7" dur="indefinite"/>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15EB0-A68D-0AB0-1712-531867E2E19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2538451-4476-CF2F-BF5F-C81F807C7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F0B718DB-A67E-FE85-3E04-4A54604D40DF}"/>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85F41756-7D4A-B61E-95BE-8AD8A9387056}"/>
              </a:ext>
            </a:extLst>
          </p:cNvPr>
          <p:cNvSpPr txBox="1"/>
          <p:nvPr/>
        </p:nvSpPr>
        <p:spPr>
          <a:xfrm>
            <a:off x="833120" y="721360"/>
            <a:ext cx="5110480" cy="2230739"/>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Conclusion</a:t>
            </a:r>
            <a:endParaRPr lang="en-US" b="0" i="0" dirty="0">
              <a:solidFill>
                <a:schemeClr val="accent1"/>
              </a:solidFill>
              <a:effectLst/>
              <a:latin typeface="source-serif-pro"/>
            </a:endParaRPr>
          </a:p>
          <a:p>
            <a:pPr algn="l">
              <a:lnSpc>
                <a:spcPts val="2400"/>
              </a:lnSpc>
            </a:pPr>
            <a:r>
              <a:rPr lang="en-US" b="0" i="0" dirty="0">
                <a:solidFill>
                  <a:schemeClr val="accent1"/>
                </a:solidFill>
                <a:effectLst/>
                <a:latin typeface="source-serif-pro"/>
              </a:rPr>
              <a:t>The insurance price prediction model effectively predict premium prices. By leveraging robust models and adjusting premiums based on health and demographic factors, insurance companies can create a more efficient and data-driven pricing strategy.</a:t>
            </a:r>
          </a:p>
        </p:txBody>
      </p:sp>
    </p:spTree>
    <p:extLst>
      <p:ext uri="{BB962C8B-B14F-4D97-AF65-F5344CB8AC3E}">
        <p14:creationId xmlns:p14="http://schemas.microsoft.com/office/powerpoint/2010/main" val="3951704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C6289-6F8D-CFF7-7CCA-257119B5A18C}"/>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C7AAAA24-95C2-92C8-4CA1-24D67CB24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EE2CECB9-B63E-8876-595C-E6D68229C1E1}"/>
              </a:ext>
            </a:extLst>
          </p:cNvPr>
          <p:cNvSpPr/>
          <p:nvPr/>
        </p:nvSpPr>
        <p:spPr>
          <a:xfrm>
            <a:off x="0" y="0"/>
            <a:ext cx="12192000" cy="6858000"/>
          </a:xfrm>
          <a:prstGeom prst="rect">
            <a:avLst/>
          </a:prstGeom>
          <a:solidFill>
            <a:schemeClr val="tx2">
              <a:lumMod val="20000"/>
              <a:lumOff val="80000"/>
              <a:alpha val="8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9C063D0F-7167-4C1B-459A-92936986B624}"/>
              </a:ext>
            </a:extLst>
          </p:cNvPr>
          <p:cNvSpPr/>
          <p:nvPr/>
        </p:nvSpPr>
        <p:spPr>
          <a:xfrm>
            <a:off x="4459910" y="2967335"/>
            <a:ext cx="327217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Tree>
    <p:extLst>
      <p:ext uri="{BB962C8B-B14F-4D97-AF65-F5344CB8AC3E}">
        <p14:creationId xmlns:p14="http://schemas.microsoft.com/office/powerpoint/2010/main" val="214110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DF3E6-CDAC-DDA1-0D9F-A7B26DC5554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B202E20-F3D7-07A5-8412-857CCC89C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86094482-A50B-F52F-E238-3B7BAC160797}"/>
              </a:ext>
            </a:extLst>
          </p:cNvPr>
          <p:cNvSpPr/>
          <p:nvPr/>
        </p:nvSpPr>
        <p:spPr>
          <a:xfrm>
            <a:off x="0" y="0"/>
            <a:ext cx="12192000" cy="6858000"/>
          </a:xfrm>
          <a:prstGeom prst="rect">
            <a:avLst/>
          </a:prstGeom>
          <a:solidFill>
            <a:schemeClr val="tx2">
              <a:lumMod val="20000"/>
              <a:lumOff val="80000"/>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A695223-E7EF-EA70-8712-B3038A73BE97}"/>
              </a:ext>
            </a:extLst>
          </p:cNvPr>
          <p:cNvSpPr txBox="1"/>
          <p:nvPr/>
        </p:nvSpPr>
        <p:spPr>
          <a:xfrm>
            <a:off x="751840" y="213360"/>
            <a:ext cx="7853680" cy="1882567"/>
          </a:xfrm>
          <a:prstGeom prst="rect">
            <a:avLst/>
          </a:prstGeom>
          <a:noFill/>
        </p:spPr>
        <p:txBody>
          <a:bodyPr wrap="square" rtlCol="0">
            <a:spAutoFit/>
          </a:bodyPr>
          <a:lstStyle/>
          <a:p>
            <a:pPr algn="l">
              <a:lnSpc>
                <a:spcPts val="2250"/>
              </a:lnSpc>
            </a:pPr>
            <a:r>
              <a:rPr lang="en-US" sz="3600" b="1" i="0" dirty="0">
                <a:solidFill>
                  <a:schemeClr val="accent1"/>
                </a:solidFill>
                <a:effectLst/>
                <a:latin typeface="sohne"/>
              </a:rPr>
              <a:t>Key Insights from Data Analysis</a:t>
            </a:r>
          </a:p>
          <a:p>
            <a:pPr algn="l">
              <a:lnSpc>
                <a:spcPts val="2250"/>
              </a:lnSpc>
            </a:pPr>
            <a:endParaRPr lang="en-US" sz="3600" b="1" i="0" dirty="0">
              <a:solidFill>
                <a:schemeClr val="accent1"/>
              </a:solidFill>
              <a:effectLst/>
              <a:latin typeface="sohne"/>
            </a:endParaRPr>
          </a:p>
          <a:p>
            <a:pPr algn="l">
              <a:lnSpc>
                <a:spcPts val="2400"/>
              </a:lnSpc>
            </a:pPr>
            <a:r>
              <a:rPr lang="en-US" b="0" i="0" dirty="0">
                <a:solidFill>
                  <a:schemeClr val="accent1"/>
                </a:solidFill>
                <a:effectLst/>
                <a:latin typeface="source-serif-pro"/>
              </a:rPr>
              <a:t>Analyzing the data revealed various factors affecting insurance premiums</a:t>
            </a:r>
            <a:r>
              <a:rPr lang="en-US" b="0" i="0" dirty="0">
                <a:solidFill>
                  <a:srgbClr val="242424"/>
                </a:solidFill>
                <a:effectLst/>
                <a:latin typeface="source-serif-pro"/>
              </a:rPr>
              <a:t>:</a:t>
            </a:r>
          </a:p>
          <a:p>
            <a:pPr algn="l">
              <a:lnSpc>
                <a:spcPts val="2400"/>
              </a:lnSpc>
            </a:pPr>
            <a:endParaRPr lang="en-US" dirty="0">
              <a:solidFill>
                <a:srgbClr val="242424"/>
              </a:solidFill>
              <a:latin typeface="source-serif-pro"/>
            </a:endParaRPr>
          </a:p>
          <a:p>
            <a:pPr algn="l">
              <a:lnSpc>
                <a:spcPts val="2400"/>
              </a:lnSpc>
            </a:pPr>
            <a:r>
              <a:rPr lang="en-US" b="1" i="0" dirty="0">
                <a:solidFill>
                  <a:schemeClr val="accent1"/>
                </a:solidFill>
                <a:effectLst/>
                <a:latin typeface="source-serif-pro"/>
              </a:rPr>
              <a:t>Health Conditions and Premium Variations</a:t>
            </a:r>
            <a:endParaRPr lang="en-US" b="0" i="0" dirty="0">
              <a:solidFill>
                <a:schemeClr val="accent1"/>
              </a:solidFill>
              <a:effectLst/>
              <a:latin typeface="source-serif-pro"/>
            </a:endParaRPr>
          </a:p>
          <a:p>
            <a:endParaRPr lang="en-IN" dirty="0"/>
          </a:p>
        </p:txBody>
      </p:sp>
      <p:sp>
        <p:nvSpPr>
          <p:cNvPr id="5" name="TextBox 4">
            <a:extLst>
              <a:ext uri="{FF2B5EF4-FFF2-40B4-BE49-F238E27FC236}">
                <a16:creationId xmlns:a16="http://schemas.microsoft.com/office/drawing/2014/main" id="{70BC4927-D4CB-7EDD-22CA-EF0965D2CA98}"/>
              </a:ext>
            </a:extLst>
          </p:cNvPr>
          <p:cNvSpPr txBox="1"/>
          <p:nvPr/>
        </p:nvSpPr>
        <p:spPr>
          <a:xfrm>
            <a:off x="751840" y="1777603"/>
            <a:ext cx="3464560" cy="5293757"/>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Blood Pressure</a:t>
            </a:r>
            <a:endParaRPr lang="en-US" b="0" i="0" dirty="0">
              <a:solidFill>
                <a:schemeClr val="accent1"/>
              </a:solidFill>
              <a:effectLst/>
              <a:latin typeface="source-serif-pro"/>
            </a:endParaRPr>
          </a:p>
          <a:p>
            <a:pPr algn="l">
              <a:lnSpc>
                <a:spcPts val="2400"/>
              </a:lnSpc>
              <a:buFont typeface="Arial" panose="020B0604020202020204" pitchFamily="34" charset="0"/>
              <a:buChar char="•"/>
            </a:pPr>
            <a:r>
              <a:rPr lang="en-US" b="1" i="0" dirty="0">
                <a:solidFill>
                  <a:schemeClr val="accent1"/>
                </a:solidFill>
                <a:effectLst/>
                <a:latin typeface="source-serif-pro"/>
              </a:rPr>
              <a:t>Without Blood Pressure Problems</a:t>
            </a:r>
            <a:r>
              <a:rPr lang="en-US" b="0" i="0" dirty="0">
                <a:solidFill>
                  <a:schemeClr val="accent1"/>
                </a:solidFill>
                <a:effectLst/>
                <a:latin typeface="source-serif-pro"/>
              </a:rPr>
              <a:t>: On average, applicants without blood pressure issues pay a premium of 23,357. The average age of these individuals is 38.5, with a mean weight of 77.76 kg and height of 168.5 cm. This group consists of 524 individuals.</a:t>
            </a:r>
          </a:p>
          <a:p>
            <a:pPr algn="l">
              <a:lnSpc>
                <a:spcPts val="2400"/>
              </a:lnSpc>
              <a:buFont typeface="Arial" panose="020B0604020202020204" pitchFamily="34" charset="0"/>
              <a:buChar char="•"/>
            </a:pPr>
            <a:r>
              <a:rPr lang="en-US" b="1" i="0" dirty="0">
                <a:solidFill>
                  <a:schemeClr val="accent1"/>
                </a:solidFill>
                <a:effectLst/>
                <a:latin typeface="source-serif-pro"/>
              </a:rPr>
              <a:t>With Blood Pressure Problems</a:t>
            </a:r>
            <a:r>
              <a:rPr lang="en-US" b="0" i="0" dirty="0">
                <a:solidFill>
                  <a:schemeClr val="accent1"/>
                </a:solidFill>
                <a:effectLst/>
                <a:latin typeface="source-serif-pro"/>
              </a:rPr>
              <a:t>: The average premium rises to 25,448 for those with blood pressure issues, with an average age of 45.39, weight of 76 kg, and height of 167.77 cm. There are 462 applicants in this category.</a:t>
            </a:r>
          </a:p>
          <a:p>
            <a:endParaRPr lang="en-IN" dirty="0"/>
          </a:p>
        </p:txBody>
      </p:sp>
      <p:pic>
        <p:nvPicPr>
          <p:cNvPr id="6" name="slide7" descr="Blood Pressure 2">
            <a:extLst>
              <a:ext uri="{FF2B5EF4-FFF2-40B4-BE49-F238E27FC236}">
                <a16:creationId xmlns:a16="http://schemas.microsoft.com/office/drawing/2014/main" id="{043CB1F1-8C89-11C0-5C66-432FC61A8469}"/>
              </a:ext>
            </a:extLst>
          </p:cNvPr>
          <p:cNvPicPr>
            <a:picLocks noChangeAspect="1"/>
          </p:cNvPicPr>
          <p:nvPr/>
        </p:nvPicPr>
        <p:blipFill>
          <a:blip r:embed="rId3">
            <a:extLst>
              <a:ext uri="{28A0092B-C50C-407E-A947-70E740481C1C}">
                <a14:useLocalDpi xmlns:a14="http://schemas.microsoft.com/office/drawing/2010/main" val="0"/>
              </a:ext>
            </a:extLst>
          </a:blip>
          <a:srcRect r="444" b="22809"/>
          <a:stretch/>
        </p:blipFill>
        <p:spPr>
          <a:xfrm>
            <a:off x="5059682" y="1298401"/>
            <a:ext cx="2824478" cy="5293757"/>
          </a:xfrm>
          <a:prstGeom prst="rect">
            <a:avLst/>
          </a:prstGeom>
          <a:effectLst>
            <a:glow rad="101600">
              <a:schemeClr val="accent1">
                <a:satMod val="175000"/>
                <a:alpha val="40000"/>
              </a:schemeClr>
            </a:glow>
          </a:effectLst>
        </p:spPr>
      </p:pic>
      <p:sp>
        <p:nvSpPr>
          <p:cNvPr id="9" name="TextBox 8">
            <a:extLst>
              <a:ext uri="{FF2B5EF4-FFF2-40B4-BE49-F238E27FC236}">
                <a16:creationId xmlns:a16="http://schemas.microsoft.com/office/drawing/2014/main" id="{F0BF2B59-B962-0C56-2553-EA885D449A23}"/>
              </a:ext>
            </a:extLst>
          </p:cNvPr>
          <p:cNvSpPr txBox="1"/>
          <p:nvPr/>
        </p:nvSpPr>
        <p:spPr>
          <a:xfrm>
            <a:off x="7982926" y="1233111"/>
            <a:ext cx="3776684" cy="1754326"/>
          </a:xfrm>
          <a:prstGeom prst="rect">
            <a:avLst/>
          </a:prstGeom>
          <a:noFill/>
        </p:spPr>
        <p:txBody>
          <a:bodyPr wrap="square" rtlCol="0">
            <a:spAutoFit/>
          </a:bodyPr>
          <a:lstStyle/>
          <a:p>
            <a:r>
              <a:rPr lang="en-US" b="1" i="0" dirty="0">
                <a:solidFill>
                  <a:schemeClr val="accent1"/>
                </a:solidFill>
                <a:effectLst/>
                <a:latin typeface="source-serif-pro"/>
              </a:rPr>
              <a:t>Insight</a:t>
            </a:r>
            <a:r>
              <a:rPr lang="en-US" b="0" i="0" dirty="0">
                <a:solidFill>
                  <a:schemeClr val="accent1"/>
                </a:solidFill>
                <a:effectLst/>
                <a:latin typeface="source-serif-pro"/>
              </a:rPr>
              <a:t>: Blood pressure appears to be a significant factor, raising premiums by about 2,000. This increase reflects the added risk insurers associate with hypertension, which can lead to more frequent health complications.</a:t>
            </a:r>
            <a:endParaRPr lang="en-IN" dirty="0">
              <a:solidFill>
                <a:schemeClr val="accent1"/>
              </a:solidFill>
            </a:endParaRPr>
          </a:p>
        </p:txBody>
      </p:sp>
    </p:spTree>
    <p:extLst>
      <p:ext uri="{BB962C8B-B14F-4D97-AF65-F5344CB8AC3E}">
        <p14:creationId xmlns:p14="http://schemas.microsoft.com/office/powerpoint/2010/main" val="167833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heel(1)">
                                      <p:cBhvr>
                                        <p:cTn id="23"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21A14-792A-D143-EE41-C91C5E9DE6F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719CF3F-4E1A-F079-B737-C7612080C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BB0689A5-5425-F29D-3185-4D1E785DBCEA}"/>
              </a:ext>
            </a:extLst>
          </p:cNvPr>
          <p:cNvSpPr/>
          <p:nvPr/>
        </p:nvSpPr>
        <p:spPr>
          <a:xfrm>
            <a:off x="0" y="0"/>
            <a:ext cx="12192000" cy="6858000"/>
          </a:xfrm>
          <a:prstGeom prst="rect">
            <a:avLst/>
          </a:prstGeom>
          <a:solidFill>
            <a:schemeClr val="tx2">
              <a:lumMod val="20000"/>
              <a:lumOff val="80000"/>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8C269CD-0D7F-B743-F609-77796E914B08}"/>
              </a:ext>
            </a:extLst>
          </p:cNvPr>
          <p:cNvSpPr txBox="1"/>
          <p:nvPr/>
        </p:nvSpPr>
        <p:spPr>
          <a:xfrm>
            <a:off x="670560" y="944880"/>
            <a:ext cx="2966720" cy="5293757"/>
          </a:xfrm>
          <a:prstGeom prst="rect">
            <a:avLst/>
          </a:prstGeom>
          <a:noFill/>
        </p:spPr>
        <p:txBody>
          <a:bodyPr wrap="square" rtlCol="0">
            <a:spAutoFit/>
          </a:bodyPr>
          <a:lstStyle/>
          <a:p>
            <a:pPr algn="l">
              <a:lnSpc>
                <a:spcPts val="2400"/>
              </a:lnSpc>
            </a:pPr>
            <a:r>
              <a:rPr lang="en-US" b="1" i="0" dirty="0">
                <a:solidFill>
                  <a:schemeClr val="accent1"/>
                </a:solidFill>
                <a:effectLst/>
                <a:latin typeface="source-serif-pro"/>
              </a:rPr>
              <a:t>2. Chronic Diseases</a:t>
            </a:r>
            <a:endParaRPr lang="en-US" b="0" i="0" dirty="0">
              <a:solidFill>
                <a:schemeClr val="accent1"/>
              </a:solidFill>
              <a:effectLst/>
              <a:latin typeface="source-serif-pro"/>
            </a:endParaRPr>
          </a:p>
          <a:p>
            <a:pPr algn="l">
              <a:lnSpc>
                <a:spcPts val="2400"/>
              </a:lnSpc>
              <a:buFont typeface="Arial" panose="020B0604020202020204" pitchFamily="34" charset="0"/>
              <a:buChar char="•"/>
            </a:pPr>
            <a:r>
              <a:rPr lang="en-US" b="1" i="0" dirty="0">
                <a:solidFill>
                  <a:schemeClr val="accent1"/>
                </a:solidFill>
                <a:effectLst/>
                <a:latin typeface="source-serif-pro"/>
              </a:rPr>
              <a:t> No Chronic Diseases</a:t>
            </a:r>
            <a:r>
              <a:rPr lang="en-US" b="0" i="0" dirty="0">
                <a:solidFill>
                  <a:schemeClr val="accent1"/>
                </a:solidFill>
                <a:effectLst/>
                <a:latin typeface="source-serif-pro"/>
              </a:rPr>
              <a:t>: Individuals without chronic diseases have an average premium of 23,725. Their average age is 41.41, with a weight of 77.17 kg and height of 168 cm. This group has 808 members.</a:t>
            </a:r>
          </a:p>
          <a:p>
            <a:pPr algn="l">
              <a:lnSpc>
                <a:spcPts val="2400"/>
              </a:lnSpc>
              <a:buFont typeface="Arial" panose="020B0604020202020204" pitchFamily="34" charset="0"/>
              <a:buChar char="•"/>
            </a:pPr>
            <a:r>
              <a:rPr lang="en-US" b="1" i="0" dirty="0">
                <a:solidFill>
                  <a:schemeClr val="accent1"/>
                </a:solidFill>
                <a:effectLst/>
                <a:latin typeface="source-serif-pro"/>
              </a:rPr>
              <a:t> With Chronic Diseases</a:t>
            </a:r>
            <a:r>
              <a:rPr lang="en-US" b="0" i="0" dirty="0">
                <a:solidFill>
                  <a:schemeClr val="accent1"/>
                </a:solidFill>
                <a:effectLst/>
                <a:latin typeface="source-serif-pro"/>
              </a:rPr>
              <a:t>: Premiums increase to 27,112 for those with chronic conditions, with an average age of 43.26, weight of 76 kg, and height of 169.2 cm. This group has 178 applicants.</a:t>
            </a:r>
          </a:p>
          <a:p>
            <a:endParaRPr lang="en-IN" dirty="0"/>
          </a:p>
        </p:txBody>
      </p:sp>
      <p:pic>
        <p:nvPicPr>
          <p:cNvPr id="3" name="slide5" descr="Any Chronic Bar">
            <a:extLst>
              <a:ext uri="{FF2B5EF4-FFF2-40B4-BE49-F238E27FC236}">
                <a16:creationId xmlns:a16="http://schemas.microsoft.com/office/drawing/2014/main" id="{BB0EEFF5-BA91-1283-7DA7-BDA2C60C979E}"/>
              </a:ext>
            </a:extLst>
          </p:cNvPr>
          <p:cNvPicPr>
            <a:picLocks noChangeAspect="1"/>
          </p:cNvPicPr>
          <p:nvPr/>
        </p:nvPicPr>
        <p:blipFill>
          <a:blip r:embed="rId3">
            <a:extLst>
              <a:ext uri="{28A0092B-C50C-407E-A947-70E740481C1C}">
                <a14:useLocalDpi xmlns:a14="http://schemas.microsoft.com/office/drawing/2010/main" val="0"/>
              </a:ext>
            </a:extLst>
          </a:blip>
          <a:srcRect b="25630"/>
          <a:stretch/>
        </p:blipFill>
        <p:spPr>
          <a:xfrm>
            <a:off x="3957953" y="944880"/>
            <a:ext cx="2966720" cy="5100320"/>
          </a:xfrm>
          <a:prstGeom prst="rect">
            <a:avLst/>
          </a:prstGeom>
          <a:effectLst>
            <a:glow rad="63500">
              <a:schemeClr val="accent1">
                <a:satMod val="175000"/>
                <a:alpha val="40000"/>
              </a:schemeClr>
            </a:glow>
          </a:effectLst>
        </p:spPr>
      </p:pic>
      <p:sp>
        <p:nvSpPr>
          <p:cNvPr id="4" name="TextBox 3">
            <a:extLst>
              <a:ext uri="{FF2B5EF4-FFF2-40B4-BE49-F238E27FC236}">
                <a16:creationId xmlns:a16="http://schemas.microsoft.com/office/drawing/2014/main" id="{848F6B6A-E274-6D93-FA2B-762B748433CD}"/>
              </a:ext>
            </a:extLst>
          </p:cNvPr>
          <p:cNvSpPr txBox="1"/>
          <p:nvPr/>
        </p:nvSpPr>
        <p:spPr>
          <a:xfrm>
            <a:off x="7386320" y="944880"/>
            <a:ext cx="4521200" cy="2308324"/>
          </a:xfrm>
          <a:prstGeom prst="rect">
            <a:avLst/>
          </a:prstGeom>
          <a:noFill/>
        </p:spPr>
        <p:txBody>
          <a:bodyPr wrap="square" rtlCol="0">
            <a:spAutoFit/>
          </a:bodyPr>
          <a:lstStyle/>
          <a:p>
            <a:r>
              <a:rPr lang="en-US" b="1" i="0" dirty="0">
                <a:solidFill>
                  <a:schemeClr val="accent1"/>
                </a:solidFill>
                <a:effectLst/>
                <a:latin typeface="source-serif-pro"/>
              </a:rPr>
              <a:t>Insight</a:t>
            </a:r>
            <a:r>
              <a:rPr lang="en-US" b="0" i="0" dirty="0">
                <a:solidFill>
                  <a:schemeClr val="accent1"/>
                </a:solidFill>
                <a:effectLst/>
                <a:latin typeface="source-serif-pro"/>
              </a:rPr>
              <a:t>: A higher premium for individuals with chronic diseases is expected, given the increased likelihood of requiring medical care. Approximately 80% of applicants do not have chronic diseases, suggesting that chronic illness impacts a smaller portion of the pool but significantly influences their premium costs.</a:t>
            </a:r>
            <a:endParaRPr lang="en-IN" dirty="0">
              <a:solidFill>
                <a:schemeClr val="accent1"/>
              </a:solidFill>
            </a:endParaRPr>
          </a:p>
        </p:txBody>
      </p:sp>
    </p:spTree>
    <p:extLst>
      <p:ext uri="{BB962C8B-B14F-4D97-AF65-F5344CB8AC3E}">
        <p14:creationId xmlns:p14="http://schemas.microsoft.com/office/powerpoint/2010/main" val="2573380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BFA45-9CBA-7763-831F-E99F46C6519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36B9ACD-9A99-0012-A540-4D2C986108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113E9758-C2F2-9B33-9476-1FBCF2B85E0D}"/>
              </a:ext>
            </a:extLst>
          </p:cNvPr>
          <p:cNvSpPr/>
          <p:nvPr/>
        </p:nvSpPr>
        <p:spPr>
          <a:xfrm>
            <a:off x="0" y="0"/>
            <a:ext cx="12192000" cy="6858000"/>
          </a:xfrm>
          <a:prstGeom prst="rect">
            <a:avLst/>
          </a:prstGeom>
          <a:solidFill>
            <a:schemeClr val="tx2">
              <a:lumMod val="20000"/>
              <a:lumOff val="80000"/>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06821E5-FCAD-4CE6-06BC-0620DEDF2AAC}"/>
              </a:ext>
            </a:extLst>
          </p:cNvPr>
          <p:cNvSpPr txBox="1"/>
          <p:nvPr/>
        </p:nvSpPr>
        <p:spPr>
          <a:xfrm>
            <a:off x="792480" y="822960"/>
            <a:ext cx="3598953" cy="4385175"/>
          </a:xfrm>
          <a:prstGeom prst="rect">
            <a:avLst/>
          </a:prstGeom>
          <a:noFill/>
          <a:scene3d>
            <a:camera prst="perspectiveRight"/>
            <a:lightRig rig="threePt" dir="t"/>
          </a:scene3d>
        </p:spPr>
        <p:txBody>
          <a:bodyPr wrap="square" rtlCol="0" anchor="b">
            <a:spAutoFit/>
          </a:bodyPr>
          <a:lstStyle/>
          <a:p>
            <a:pPr algn="l">
              <a:lnSpc>
                <a:spcPts val="2400"/>
              </a:lnSpc>
            </a:pPr>
            <a:r>
              <a:rPr lang="en-US" b="1" i="0" dirty="0">
                <a:solidFill>
                  <a:schemeClr val="accent1"/>
                </a:solidFill>
                <a:effectLst/>
                <a:latin typeface="source-serif-pro"/>
              </a:rPr>
              <a:t>3. Organ Transplants</a:t>
            </a:r>
            <a:endParaRPr lang="en-US" b="0" i="0" dirty="0">
              <a:solidFill>
                <a:schemeClr val="accent1"/>
              </a:solidFill>
              <a:effectLst/>
              <a:latin typeface="source-serif-pro"/>
            </a:endParaRPr>
          </a:p>
          <a:p>
            <a:pPr algn="l">
              <a:lnSpc>
                <a:spcPts val="2400"/>
              </a:lnSpc>
              <a:buFont typeface="Arial" panose="020B0604020202020204" pitchFamily="34" charset="0"/>
              <a:buChar char="•"/>
            </a:pPr>
            <a:r>
              <a:rPr lang="en-US" b="1" i="0" dirty="0">
                <a:solidFill>
                  <a:schemeClr val="accent1"/>
                </a:solidFill>
                <a:effectLst/>
                <a:latin typeface="source-serif-pro"/>
              </a:rPr>
              <a:t>No Transplants</a:t>
            </a:r>
            <a:r>
              <a:rPr lang="en-US" b="0" i="0" dirty="0">
                <a:solidFill>
                  <a:schemeClr val="accent1"/>
                </a:solidFill>
                <a:effectLst/>
                <a:latin typeface="source-serif-pro"/>
              </a:rPr>
              <a:t>: Applicants without a transplant history pay an average premium of 23,898, with an average age of 41.77 years, weight of 76.94 kg, and height of 168.26 cm. This group has 931 individuals.</a:t>
            </a:r>
          </a:p>
          <a:p>
            <a:pPr algn="l">
              <a:lnSpc>
                <a:spcPts val="2400"/>
              </a:lnSpc>
              <a:buFont typeface="Arial" panose="020B0604020202020204" pitchFamily="34" charset="0"/>
              <a:buChar char="•"/>
            </a:pPr>
            <a:r>
              <a:rPr lang="en-US" b="1" i="0" dirty="0">
                <a:solidFill>
                  <a:schemeClr val="accent1"/>
                </a:solidFill>
                <a:effectLst/>
                <a:latin typeface="source-serif-pro"/>
              </a:rPr>
              <a:t>With Transplants</a:t>
            </a:r>
            <a:r>
              <a:rPr lang="en-US" b="0" i="0" dirty="0">
                <a:solidFill>
                  <a:schemeClr val="accent1"/>
                </a:solidFill>
                <a:effectLst/>
                <a:latin typeface="source-serif-pro"/>
              </a:rPr>
              <a:t>: The average premium jumps to 31,764 for those who have undergone a transplant, with an average age of 41.25, weight of 77.07 kg, and height of 166.87 cm. This smaller group comprises 55 applicants.</a:t>
            </a:r>
          </a:p>
        </p:txBody>
      </p:sp>
      <p:pic>
        <p:nvPicPr>
          <p:cNvPr id="2050" name="Picture 2">
            <a:extLst>
              <a:ext uri="{FF2B5EF4-FFF2-40B4-BE49-F238E27FC236}">
                <a16:creationId xmlns:a16="http://schemas.microsoft.com/office/drawing/2014/main" id="{9AA27DF3-B5FA-419D-6188-C6D28F4D6B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182" y="822960"/>
            <a:ext cx="2194356" cy="4612640"/>
          </a:xfrm>
          <a:prstGeom prst="rect">
            <a:avLst/>
          </a:prstGeom>
          <a:noFill/>
          <a:effectLst>
            <a:glow rad="635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354AE6D-2D2D-C257-C834-EAEFFB9C5F83}"/>
              </a:ext>
            </a:extLst>
          </p:cNvPr>
          <p:cNvSpPr txBox="1"/>
          <p:nvPr/>
        </p:nvSpPr>
        <p:spPr>
          <a:xfrm>
            <a:off x="7762240" y="955040"/>
            <a:ext cx="3169920" cy="2031325"/>
          </a:xfrm>
          <a:prstGeom prst="rect">
            <a:avLst/>
          </a:prstGeom>
          <a:noFill/>
          <a:scene3d>
            <a:camera prst="perspectiveLeft"/>
            <a:lightRig rig="threePt" dir="t"/>
          </a:scene3d>
        </p:spPr>
        <p:txBody>
          <a:bodyPr wrap="square" rtlCol="0">
            <a:spAutoFit/>
          </a:bodyPr>
          <a:lstStyle/>
          <a:p>
            <a:r>
              <a:rPr lang="en-US" b="1" i="0" dirty="0">
                <a:solidFill>
                  <a:schemeClr val="accent1"/>
                </a:solidFill>
                <a:effectLst/>
                <a:latin typeface="source-serif-pro"/>
              </a:rPr>
              <a:t>Insight</a:t>
            </a:r>
            <a:r>
              <a:rPr lang="en-US" b="0" i="0" dirty="0">
                <a:solidFill>
                  <a:schemeClr val="accent1"/>
                </a:solidFill>
                <a:effectLst/>
                <a:latin typeface="source-serif-pro"/>
              </a:rPr>
              <a:t>: Transplants increase premiums by a notable margin. The high cost likely reflects the need for ongoing medical monitoring, medication, and higher health risks associated with organ transplants.</a:t>
            </a:r>
            <a:endParaRPr lang="en-IN" dirty="0">
              <a:solidFill>
                <a:schemeClr val="accent1"/>
              </a:solidFill>
            </a:endParaRPr>
          </a:p>
        </p:txBody>
      </p:sp>
    </p:spTree>
    <p:extLst>
      <p:ext uri="{BB962C8B-B14F-4D97-AF65-F5344CB8AC3E}">
        <p14:creationId xmlns:p14="http://schemas.microsoft.com/office/powerpoint/2010/main" val="2152355111"/>
      </p:ext>
    </p:extLst>
  </p:cSld>
  <p:clrMapOvr>
    <a:masterClrMapping/>
  </p:clrMapOvr>
  <mc:AlternateContent xmlns:mc="http://schemas.openxmlformats.org/markup-compatibility/2006" xmlns:p14="http://schemas.microsoft.com/office/powerpoint/2010/main">
    <mc:Choice Requires="p14">
      <p:transition spd="slow" p14:dur="2000" advTm="6454"/>
    </mc:Choice>
    <mc:Fallback xmlns="">
      <p:transition spd="slow" advTm="64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2050"/>
                                        </p:tgtEl>
                                      </p:cBhvr>
                                    </p:animEffect>
                                    <p:animScale>
                                      <p:cBhvr>
                                        <p:cTn id="11" dur="250" autoRev="1" fill="hold"/>
                                        <p:tgtEl>
                                          <p:spTgt spid="2050"/>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2F8BAE4F-3CCA-6592-28AD-0E96D9C5CBE2}"/>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9FA9352-A87C-44E9-6F75-A8696DE6C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81F25E9C-16D3-923D-7F5D-62C38B9BC406}"/>
              </a:ext>
            </a:extLst>
          </p:cNvPr>
          <p:cNvSpPr/>
          <p:nvPr/>
        </p:nvSpPr>
        <p:spPr>
          <a:xfrm>
            <a:off x="0" y="0"/>
            <a:ext cx="12192000" cy="6858000"/>
          </a:xfrm>
          <a:prstGeom prst="rect">
            <a:avLst/>
          </a:prstGeom>
          <a:solidFill>
            <a:schemeClr val="tx2">
              <a:lumMod val="20000"/>
              <a:lumOff val="80000"/>
              <a:alpha val="9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46EFA9AA-3F10-24F6-998D-8B6F2DA79946}"/>
              </a:ext>
            </a:extLst>
          </p:cNvPr>
          <p:cNvSpPr txBox="1"/>
          <p:nvPr/>
        </p:nvSpPr>
        <p:spPr>
          <a:xfrm>
            <a:off x="802640" y="853440"/>
            <a:ext cx="3281680" cy="4985980"/>
          </a:xfrm>
          <a:prstGeom prst="rect">
            <a:avLst/>
          </a:prstGeom>
          <a:noFill/>
          <a:scene3d>
            <a:camera prst="perspectiveRight"/>
            <a:lightRig rig="threePt" dir="t"/>
          </a:scene3d>
        </p:spPr>
        <p:txBody>
          <a:bodyPr wrap="square" rtlCol="0">
            <a:spAutoFit/>
          </a:bodyPr>
          <a:lstStyle/>
          <a:p>
            <a:pPr algn="l">
              <a:lnSpc>
                <a:spcPts val="2400"/>
              </a:lnSpc>
            </a:pPr>
            <a:r>
              <a:rPr lang="en-US" b="1" i="0" dirty="0">
                <a:solidFill>
                  <a:schemeClr val="accent1"/>
                </a:solidFill>
                <a:effectLst/>
                <a:latin typeface="source-serif-pro"/>
              </a:rPr>
              <a:t>4. History of Cancer</a:t>
            </a:r>
            <a:endParaRPr lang="en-US" b="0" i="0" dirty="0">
              <a:solidFill>
                <a:schemeClr val="accent1"/>
              </a:solidFill>
              <a:effectLst/>
              <a:latin typeface="source-serif-pro"/>
            </a:endParaRPr>
          </a:p>
          <a:p>
            <a:pPr algn="l">
              <a:lnSpc>
                <a:spcPts val="2400"/>
              </a:lnSpc>
              <a:buFont typeface="Arial" panose="020B0604020202020204" pitchFamily="34" charset="0"/>
              <a:buChar char="•"/>
            </a:pPr>
            <a:r>
              <a:rPr lang="en-US" b="1" i="0" dirty="0">
                <a:solidFill>
                  <a:schemeClr val="accent1"/>
                </a:solidFill>
                <a:effectLst/>
                <a:latin typeface="source-serif-pro"/>
              </a:rPr>
              <a:t>No Cancer History</a:t>
            </a:r>
            <a:r>
              <a:rPr lang="en-US" b="0" i="0" dirty="0">
                <a:solidFill>
                  <a:schemeClr val="accent1"/>
                </a:solidFill>
                <a:effectLst/>
                <a:latin typeface="source-serif-pro"/>
              </a:rPr>
              <a:t>: The average premium for applicants without cancer history is 24,147, with an average age of 41.88 years, weight of 76.93 kg, and height of 168.14 cm. There are 870 individuals in this category.</a:t>
            </a:r>
          </a:p>
          <a:p>
            <a:pPr algn="l">
              <a:lnSpc>
                <a:spcPts val="2400"/>
              </a:lnSpc>
              <a:buFont typeface="Arial" panose="020B0604020202020204" pitchFamily="34" charset="0"/>
              <a:buChar char="•"/>
            </a:pPr>
            <a:r>
              <a:rPr lang="en-US" b="1" i="0" dirty="0">
                <a:solidFill>
                  <a:schemeClr val="accent1"/>
                </a:solidFill>
                <a:effectLst/>
                <a:latin typeface="source-serif-pro"/>
              </a:rPr>
              <a:t>With Cancer History</a:t>
            </a:r>
            <a:r>
              <a:rPr lang="en-US" b="0" i="0" dirty="0">
                <a:solidFill>
                  <a:schemeClr val="accent1"/>
                </a:solidFill>
                <a:effectLst/>
                <a:latin typeface="source-serif-pro"/>
              </a:rPr>
              <a:t>: Those with a cancer history face a higher premium of 25,759, with an average age of 40.69, weight of 77.08 kg, and height of 168.47 cm. This group includes 116 individuals.</a:t>
            </a:r>
          </a:p>
          <a:p>
            <a:endParaRPr lang="en-IN" dirty="0"/>
          </a:p>
        </p:txBody>
      </p:sp>
      <p:pic>
        <p:nvPicPr>
          <p:cNvPr id="3074" name="Picture 2">
            <a:extLst>
              <a:ext uri="{FF2B5EF4-FFF2-40B4-BE49-F238E27FC236}">
                <a16:creationId xmlns:a16="http://schemas.microsoft.com/office/drawing/2014/main" id="{ABB496B3-CBE2-4FCC-BEC8-67CBDBCAC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2975" y="853441"/>
            <a:ext cx="2686050" cy="4693920"/>
          </a:xfrm>
          <a:prstGeom prst="rect">
            <a:avLst/>
          </a:prstGeom>
          <a:noFill/>
          <a:effectLst>
            <a:glow rad="635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0D5CCD-9BA1-51EF-E278-F6F485233CB3}"/>
              </a:ext>
            </a:extLst>
          </p:cNvPr>
          <p:cNvSpPr txBox="1"/>
          <p:nvPr/>
        </p:nvSpPr>
        <p:spPr>
          <a:xfrm>
            <a:off x="7934960" y="886500"/>
            <a:ext cx="3230880" cy="2031325"/>
          </a:xfrm>
          <a:prstGeom prst="rect">
            <a:avLst/>
          </a:prstGeom>
          <a:noFill/>
          <a:scene3d>
            <a:camera prst="perspectiveLeft"/>
            <a:lightRig rig="threePt" dir="t"/>
          </a:scene3d>
        </p:spPr>
        <p:txBody>
          <a:bodyPr wrap="square" rtlCol="0">
            <a:spAutoFit/>
          </a:bodyPr>
          <a:lstStyle/>
          <a:p>
            <a:r>
              <a:rPr lang="en-US" b="1" i="0" dirty="0">
                <a:solidFill>
                  <a:schemeClr val="accent1"/>
                </a:solidFill>
                <a:effectLst/>
                <a:latin typeface="source-serif-pro"/>
              </a:rPr>
              <a:t>Insight</a:t>
            </a:r>
            <a:r>
              <a:rPr lang="en-US" b="0" i="0" dirty="0">
                <a:solidFill>
                  <a:schemeClr val="accent1"/>
                </a:solidFill>
                <a:effectLst/>
                <a:latin typeface="source-serif-pro"/>
              </a:rPr>
              <a:t>: Cancer history increases premiums, though not as dramatically as other factors. With approximately 87% of applicants without a history of cancer, it remains a lower risk across the pool.</a:t>
            </a:r>
            <a:endParaRPr lang="en-IN" dirty="0">
              <a:solidFill>
                <a:schemeClr val="accent1"/>
              </a:solidFill>
            </a:endParaRPr>
          </a:p>
        </p:txBody>
      </p:sp>
    </p:spTree>
    <p:extLst>
      <p:ext uri="{BB962C8B-B14F-4D97-AF65-F5344CB8AC3E}">
        <p14:creationId xmlns:p14="http://schemas.microsoft.com/office/powerpoint/2010/main" val="39032995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5"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2000"/>
                                        <p:tgtEl>
                                          <p:spTgt spid="3074"/>
                                        </p:tgtEl>
                                      </p:cBhvr>
                                    </p:animEffect>
                                    <p:anim calcmode="lin" valueType="num">
                                      <p:cBhvr>
                                        <p:cTn id="12" dur="2000" fill="hold"/>
                                        <p:tgtEl>
                                          <p:spTgt spid="3074"/>
                                        </p:tgtEl>
                                        <p:attrNameLst>
                                          <p:attrName>ppt_w</p:attrName>
                                        </p:attrNameLst>
                                      </p:cBhvr>
                                      <p:tavLst>
                                        <p:tav tm="0" fmla="#ppt_w*sin(2.5*pi*$)">
                                          <p:val>
                                            <p:fltVal val="0"/>
                                          </p:val>
                                        </p:tav>
                                        <p:tav tm="100000">
                                          <p:val>
                                            <p:fltVal val="1"/>
                                          </p:val>
                                        </p:tav>
                                      </p:tavLst>
                                    </p:anim>
                                    <p:anim calcmode="lin" valueType="num">
                                      <p:cBhvr>
                                        <p:cTn id="13" dur="2000" fill="hold"/>
                                        <p:tgtEl>
                                          <p:spTgt spid="3074"/>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80">
                                          <p:stCondLst>
                                            <p:cond delay="0"/>
                                          </p:stCondLst>
                                        </p:cTn>
                                        <p:tgtEl>
                                          <p:spTgt spid="3"/>
                                        </p:tgtEl>
                                      </p:cBhvr>
                                    </p:animEffect>
                                    <p:anim calcmode="lin" valueType="num">
                                      <p:cBhvr>
                                        <p:cTn id="19"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4" dur="26">
                                          <p:stCondLst>
                                            <p:cond delay="650"/>
                                          </p:stCondLst>
                                        </p:cTn>
                                        <p:tgtEl>
                                          <p:spTgt spid="3"/>
                                        </p:tgtEl>
                                      </p:cBhvr>
                                      <p:to x="100000" y="60000"/>
                                    </p:animScale>
                                    <p:animScale>
                                      <p:cBhvr>
                                        <p:cTn id="25" dur="166" decel="50000">
                                          <p:stCondLst>
                                            <p:cond delay="676"/>
                                          </p:stCondLst>
                                        </p:cTn>
                                        <p:tgtEl>
                                          <p:spTgt spid="3"/>
                                        </p:tgtEl>
                                      </p:cBhvr>
                                      <p:to x="100000" y="100000"/>
                                    </p:animScale>
                                    <p:animScale>
                                      <p:cBhvr>
                                        <p:cTn id="26" dur="26">
                                          <p:stCondLst>
                                            <p:cond delay="1312"/>
                                          </p:stCondLst>
                                        </p:cTn>
                                        <p:tgtEl>
                                          <p:spTgt spid="3"/>
                                        </p:tgtEl>
                                      </p:cBhvr>
                                      <p:to x="100000" y="80000"/>
                                    </p:animScale>
                                    <p:animScale>
                                      <p:cBhvr>
                                        <p:cTn id="27" dur="166" decel="50000">
                                          <p:stCondLst>
                                            <p:cond delay="1338"/>
                                          </p:stCondLst>
                                        </p:cTn>
                                        <p:tgtEl>
                                          <p:spTgt spid="3"/>
                                        </p:tgtEl>
                                      </p:cBhvr>
                                      <p:to x="100000" y="100000"/>
                                    </p:animScale>
                                    <p:animScale>
                                      <p:cBhvr>
                                        <p:cTn id="28" dur="26">
                                          <p:stCondLst>
                                            <p:cond delay="1642"/>
                                          </p:stCondLst>
                                        </p:cTn>
                                        <p:tgtEl>
                                          <p:spTgt spid="3"/>
                                        </p:tgtEl>
                                      </p:cBhvr>
                                      <p:to x="100000" y="90000"/>
                                    </p:animScale>
                                    <p:animScale>
                                      <p:cBhvr>
                                        <p:cTn id="29" dur="166" decel="50000">
                                          <p:stCondLst>
                                            <p:cond delay="1668"/>
                                          </p:stCondLst>
                                        </p:cTn>
                                        <p:tgtEl>
                                          <p:spTgt spid="3"/>
                                        </p:tgtEl>
                                      </p:cBhvr>
                                      <p:to x="100000" y="100000"/>
                                    </p:animScale>
                                    <p:animScale>
                                      <p:cBhvr>
                                        <p:cTn id="30" dur="26">
                                          <p:stCondLst>
                                            <p:cond delay="1808"/>
                                          </p:stCondLst>
                                        </p:cTn>
                                        <p:tgtEl>
                                          <p:spTgt spid="3"/>
                                        </p:tgtEl>
                                      </p:cBhvr>
                                      <p:to x="100000" y="95000"/>
                                    </p:animScale>
                                    <p:animScale>
                                      <p:cBhvr>
                                        <p:cTn id="31"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CD447-E5DD-D5AE-FBC1-F0E97478855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CF77E233-ABD6-1BAC-7C3C-6DB1936A8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26C8599A-4811-5116-240B-E9C9859E62D5}"/>
              </a:ext>
            </a:extLst>
          </p:cNvPr>
          <p:cNvSpPr/>
          <p:nvPr/>
        </p:nvSpPr>
        <p:spPr>
          <a:xfrm>
            <a:off x="0" y="0"/>
            <a:ext cx="12192000" cy="6858000"/>
          </a:xfrm>
          <a:prstGeom prst="rect">
            <a:avLst/>
          </a:prstGeom>
          <a:solidFill>
            <a:schemeClr val="tx2">
              <a:lumMod val="20000"/>
              <a:lumOff val="80000"/>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014F2B7-E390-2E3F-C9B9-288B96346641}"/>
              </a:ext>
            </a:extLst>
          </p:cNvPr>
          <p:cNvSpPr txBox="1"/>
          <p:nvPr/>
        </p:nvSpPr>
        <p:spPr>
          <a:xfrm>
            <a:off x="660399" y="833120"/>
            <a:ext cx="3312160" cy="4370427"/>
          </a:xfrm>
          <a:prstGeom prst="rect">
            <a:avLst/>
          </a:prstGeom>
          <a:noFill/>
          <a:scene3d>
            <a:camera prst="perspectiveRight"/>
            <a:lightRig rig="threePt" dir="t"/>
          </a:scene3d>
        </p:spPr>
        <p:txBody>
          <a:bodyPr wrap="square" rtlCol="0">
            <a:spAutoFit/>
          </a:bodyPr>
          <a:lstStyle/>
          <a:p>
            <a:pPr algn="l">
              <a:lnSpc>
                <a:spcPts val="2400"/>
              </a:lnSpc>
            </a:pPr>
            <a:r>
              <a:rPr lang="en-US" b="1" i="0" dirty="0">
                <a:solidFill>
                  <a:schemeClr val="accent1"/>
                </a:solidFill>
                <a:effectLst/>
                <a:latin typeface="source-serif-pro"/>
              </a:rPr>
              <a:t>5. Known Allergies</a:t>
            </a:r>
            <a:endParaRPr lang="en-US" b="0" i="0" dirty="0">
              <a:solidFill>
                <a:schemeClr val="accent1"/>
              </a:solidFill>
              <a:effectLst/>
              <a:latin typeface="source-serif-pro"/>
            </a:endParaRPr>
          </a:p>
          <a:p>
            <a:pPr algn="l">
              <a:lnSpc>
                <a:spcPts val="2400"/>
              </a:lnSpc>
              <a:buFont typeface="Arial" panose="020B0604020202020204" pitchFamily="34" charset="0"/>
              <a:buChar char="•"/>
            </a:pPr>
            <a:r>
              <a:rPr lang="en-US" b="1" i="0" dirty="0">
                <a:solidFill>
                  <a:schemeClr val="accent1"/>
                </a:solidFill>
                <a:effectLst/>
                <a:latin typeface="source-serif-pro"/>
              </a:rPr>
              <a:t>Without Known Allergies</a:t>
            </a:r>
            <a:r>
              <a:rPr lang="en-US" b="0" i="0" dirty="0">
                <a:solidFill>
                  <a:schemeClr val="accent1"/>
                </a:solidFill>
                <a:effectLst/>
                <a:latin typeface="source-serif-pro"/>
              </a:rPr>
              <a:t>: This group has an average premium of 24,297, with an average age of 41.92, weight of 76.67 kg, and height of 168.23 cm, totaling 774 individuals.</a:t>
            </a:r>
          </a:p>
          <a:p>
            <a:pPr algn="l">
              <a:lnSpc>
                <a:spcPts val="2400"/>
              </a:lnSpc>
              <a:buFont typeface="Arial" panose="020B0604020202020204" pitchFamily="34" charset="0"/>
              <a:buChar char="•"/>
            </a:pPr>
            <a:r>
              <a:rPr lang="en-US" b="1" i="0" dirty="0">
                <a:solidFill>
                  <a:schemeClr val="accent1"/>
                </a:solidFill>
                <a:effectLst/>
                <a:latin typeface="source-serif-pro"/>
              </a:rPr>
              <a:t>With Known Allergies</a:t>
            </a:r>
            <a:r>
              <a:rPr lang="en-US" b="0" i="0" dirty="0">
                <a:solidFill>
                  <a:schemeClr val="accent1"/>
                </a:solidFill>
                <a:effectLst/>
                <a:latin typeface="source-serif-pro"/>
              </a:rPr>
              <a:t>: Premiums rise slightly to 24,481 for applicants with allergies, with an average age of 41.09, weight of 78 kg, and height of 168 cm. This group has 212 individuals.</a:t>
            </a:r>
          </a:p>
          <a:p>
            <a:endParaRPr lang="en-IN" dirty="0"/>
          </a:p>
        </p:txBody>
      </p:sp>
      <p:pic>
        <p:nvPicPr>
          <p:cNvPr id="4098" name="Picture 2">
            <a:extLst>
              <a:ext uri="{FF2B5EF4-FFF2-40B4-BE49-F238E27FC236}">
                <a16:creationId xmlns:a16="http://schemas.microsoft.com/office/drawing/2014/main" id="{3E48CA7D-2932-BA35-7DBE-34F8421B7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2958" y="884237"/>
            <a:ext cx="2257425" cy="4033203"/>
          </a:xfrm>
          <a:prstGeom prst="rect">
            <a:avLst/>
          </a:prstGeom>
          <a:noFill/>
          <a:effectLst>
            <a:glow rad="635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73BCF6D-2ECA-2BD8-14E1-DE22690A058D}"/>
              </a:ext>
            </a:extLst>
          </p:cNvPr>
          <p:cNvSpPr txBox="1"/>
          <p:nvPr/>
        </p:nvSpPr>
        <p:spPr>
          <a:xfrm>
            <a:off x="7640320" y="1107440"/>
            <a:ext cx="3657600" cy="1200329"/>
          </a:xfrm>
          <a:prstGeom prst="rect">
            <a:avLst/>
          </a:prstGeom>
          <a:noFill/>
          <a:scene3d>
            <a:camera prst="perspectiveLeft"/>
            <a:lightRig rig="threePt" dir="t"/>
          </a:scene3d>
        </p:spPr>
        <p:txBody>
          <a:bodyPr wrap="square" rtlCol="0">
            <a:spAutoFit/>
          </a:bodyPr>
          <a:lstStyle/>
          <a:p>
            <a:r>
              <a:rPr lang="en-US" b="1" i="0" dirty="0">
                <a:solidFill>
                  <a:schemeClr val="accent1"/>
                </a:solidFill>
                <a:effectLst/>
                <a:latin typeface="source-serif-pro"/>
              </a:rPr>
              <a:t>Insight</a:t>
            </a:r>
            <a:r>
              <a:rPr lang="en-US" b="0" i="0" dirty="0">
                <a:solidFill>
                  <a:schemeClr val="accent1"/>
                </a:solidFill>
                <a:effectLst/>
                <a:latin typeface="source-serif-pro"/>
              </a:rPr>
              <a:t>: Allergies contribute minimally to premium increases, reflecting a relatively low risk to insurers.</a:t>
            </a:r>
            <a:endParaRPr lang="en-IN" dirty="0">
              <a:solidFill>
                <a:schemeClr val="accent1"/>
              </a:solidFill>
            </a:endParaRPr>
          </a:p>
        </p:txBody>
      </p:sp>
    </p:spTree>
    <p:extLst>
      <p:ext uri="{BB962C8B-B14F-4D97-AF65-F5344CB8AC3E}">
        <p14:creationId xmlns:p14="http://schemas.microsoft.com/office/powerpoint/2010/main" val="348236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4098"/>
                                        </p:tgtEl>
                                      </p:cBhvr>
                                    </p:animEffect>
                                    <p:animScale>
                                      <p:cBhvr>
                                        <p:cTn id="12" dur="250" autoRev="1" fill="hold"/>
                                        <p:tgtEl>
                                          <p:spTgt spid="4098"/>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BE77D-7714-470F-FD8E-17754E43876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D4E4242-2A04-0B65-A5F9-2B4B68E7C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ECCAAE6C-8561-83A6-8BD1-07D799DEEB5D}"/>
              </a:ext>
            </a:extLst>
          </p:cNvPr>
          <p:cNvSpPr/>
          <p:nvPr/>
        </p:nvSpPr>
        <p:spPr>
          <a:xfrm>
            <a:off x="0" y="0"/>
            <a:ext cx="12192000" cy="6858000"/>
          </a:xfrm>
          <a:prstGeom prst="rect">
            <a:avLst/>
          </a:prstGeom>
          <a:solidFill>
            <a:schemeClr val="tx2">
              <a:lumMod val="20000"/>
              <a:lumOff val="80000"/>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575A624-8AA4-C3EF-C5DA-E487D9810E40}"/>
              </a:ext>
            </a:extLst>
          </p:cNvPr>
          <p:cNvSpPr txBox="1"/>
          <p:nvPr/>
        </p:nvSpPr>
        <p:spPr>
          <a:xfrm>
            <a:off x="609600" y="822960"/>
            <a:ext cx="4531360" cy="4154984"/>
          </a:xfrm>
          <a:prstGeom prst="rect">
            <a:avLst/>
          </a:prstGeom>
          <a:noFill/>
          <a:effectLst>
            <a:softEdge rad="12700"/>
          </a:effectLst>
        </p:spPr>
        <p:txBody>
          <a:bodyPr wrap="square" rtlCol="0">
            <a:spAutoFit/>
          </a:bodyPr>
          <a:lstStyle/>
          <a:p>
            <a:r>
              <a:rPr lang="en-US" b="1" i="0" dirty="0">
                <a:solidFill>
                  <a:schemeClr val="accent1"/>
                </a:solidFill>
                <a:effectLst/>
                <a:latin typeface="source-serif-pro"/>
              </a:rPr>
              <a:t>Number of Major Surgeries: </a:t>
            </a:r>
            <a:r>
              <a:rPr lang="en-US" b="0" i="0" dirty="0">
                <a:solidFill>
                  <a:schemeClr val="accent1"/>
                </a:solidFill>
                <a:effectLst/>
                <a:latin typeface="source-serif-pro"/>
              </a:rPr>
              <a:t>As the number of surgery increases the number of people purchasing the premium also decreases. The premium purchased by people without any surgery is ₹22,969 as the number of surgery increases the average premium of the insurance being purchased increases.</a:t>
            </a:r>
          </a:p>
          <a:p>
            <a:pPr algn="l">
              <a:lnSpc>
                <a:spcPts val="2400"/>
              </a:lnSpc>
              <a:buFont typeface="Arial" panose="020B0604020202020204" pitchFamily="34" charset="0"/>
              <a:buChar char="•"/>
            </a:pPr>
            <a:r>
              <a:rPr lang="en-US" b="0" i="0" dirty="0">
                <a:solidFill>
                  <a:schemeClr val="accent1"/>
                </a:solidFill>
                <a:effectLst/>
                <a:latin typeface="source-serif-pro"/>
              </a:rPr>
              <a:t>As the number of surgeries increases, the premium rises as well. For example:</a:t>
            </a:r>
          </a:p>
          <a:p>
            <a:pPr algn="l">
              <a:lnSpc>
                <a:spcPts val="2400"/>
              </a:lnSpc>
              <a:buFont typeface="Arial" panose="020B0604020202020204" pitchFamily="34" charset="0"/>
              <a:buChar char="•"/>
            </a:pPr>
            <a:r>
              <a:rPr lang="en-US" b="0" i="0" dirty="0">
                <a:solidFill>
                  <a:schemeClr val="accent1"/>
                </a:solidFill>
                <a:effectLst/>
                <a:latin typeface="source-serif-pro"/>
              </a:rPr>
              <a:t>No surgeries: 22,969</a:t>
            </a:r>
          </a:p>
          <a:p>
            <a:pPr algn="l">
              <a:lnSpc>
                <a:spcPts val="2400"/>
              </a:lnSpc>
              <a:buFont typeface="Arial" panose="020B0604020202020204" pitchFamily="34" charset="0"/>
              <a:buChar char="•"/>
            </a:pPr>
            <a:r>
              <a:rPr lang="en-US" b="0" i="0" dirty="0">
                <a:solidFill>
                  <a:schemeClr val="accent1"/>
                </a:solidFill>
                <a:effectLst/>
                <a:latin typeface="source-serif-pro"/>
              </a:rPr>
              <a:t>One surgery: 24,742</a:t>
            </a:r>
          </a:p>
          <a:p>
            <a:pPr algn="l">
              <a:lnSpc>
                <a:spcPts val="2400"/>
              </a:lnSpc>
              <a:buFont typeface="Arial" panose="020B0604020202020204" pitchFamily="34" charset="0"/>
              <a:buChar char="•"/>
            </a:pPr>
            <a:r>
              <a:rPr lang="en-US" b="0" i="0" dirty="0">
                <a:solidFill>
                  <a:schemeClr val="accent1"/>
                </a:solidFill>
                <a:effectLst/>
                <a:latin typeface="source-serif-pro"/>
              </a:rPr>
              <a:t>Two surgeries: 28,084</a:t>
            </a:r>
          </a:p>
          <a:p>
            <a:pPr algn="l">
              <a:lnSpc>
                <a:spcPts val="2400"/>
              </a:lnSpc>
              <a:buFont typeface="Arial" panose="020B0604020202020204" pitchFamily="34" charset="0"/>
              <a:buChar char="•"/>
            </a:pPr>
            <a:r>
              <a:rPr lang="en-US" b="0" i="0" dirty="0">
                <a:solidFill>
                  <a:schemeClr val="accent1"/>
                </a:solidFill>
                <a:effectLst/>
                <a:latin typeface="source-serif-pro"/>
              </a:rPr>
              <a:t>Three surgeries: 28,000</a:t>
            </a:r>
          </a:p>
          <a:p>
            <a:endParaRPr lang="en-IN" dirty="0"/>
          </a:p>
        </p:txBody>
      </p:sp>
      <p:pic>
        <p:nvPicPr>
          <p:cNvPr id="5122" name="Picture 2">
            <a:extLst>
              <a:ext uri="{FF2B5EF4-FFF2-40B4-BE49-F238E27FC236}">
                <a16:creationId xmlns:a16="http://schemas.microsoft.com/office/drawing/2014/main" id="{74943219-34AC-C411-821A-E58DDB39A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1980" y="822960"/>
            <a:ext cx="4284980" cy="4362489"/>
          </a:xfrm>
          <a:prstGeom prst="rect">
            <a:avLst/>
          </a:prstGeom>
          <a:noFill/>
          <a:effectLst>
            <a:glow rad="635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638A25-7BC2-0EE9-BCCD-1F64C0FB26BD}"/>
              </a:ext>
            </a:extLst>
          </p:cNvPr>
          <p:cNvSpPr txBox="1"/>
          <p:nvPr/>
        </p:nvSpPr>
        <p:spPr>
          <a:xfrm>
            <a:off x="721360" y="5638800"/>
            <a:ext cx="10749280" cy="646331"/>
          </a:xfrm>
          <a:prstGeom prst="rect">
            <a:avLst/>
          </a:prstGeom>
          <a:noFill/>
        </p:spPr>
        <p:txBody>
          <a:bodyPr wrap="square" rtlCol="0">
            <a:spAutoFit/>
          </a:bodyPr>
          <a:lstStyle/>
          <a:p>
            <a:r>
              <a:rPr lang="en-US" b="1" i="0" dirty="0">
                <a:solidFill>
                  <a:schemeClr val="accent1"/>
                </a:solidFill>
                <a:effectLst/>
                <a:latin typeface="source-serif-pro"/>
              </a:rPr>
              <a:t>Insight</a:t>
            </a:r>
            <a:r>
              <a:rPr lang="en-US" b="0" i="0" dirty="0">
                <a:solidFill>
                  <a:schemeClr val="accent1"/>
                </a:solidFill>
                <a:effectLst/>
                <a:latin typeface="source-serif-pro"/>
              </a:rPr>
              <a:t>: The correlation between surgeries and premium cost reflects insurers’ view of surgical history as an indicator of higher risk.</a:t>
            </a:r>
            <a:endParaRPr lang="en-IN" dirty="0">
              <a:solidFill>
                <a:schemeClr val="accent1"/>
              </a:solidFill>
            </a:endParaRPr>
          </a:p>
        </p:txBody>
      </p:sp>
    </p:spTree>
    <p:extLst>
      <p:ext uri="{BB962C8B-B14F-4D97-AF65-F5344CB8AC3E}">
        <p14:creationId xmlns:p14="http://schemas.microsoft.com/office/powerpoint/2010/main" val="125539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7" presetClass="emph" presetSubtype="2" fill="hold" nodeType="clickEffect">
                                  <p:stCondLst>
                                    <p:cond delay="0"/>
                                  </p:stCondLst>
                                  <p:childTnLst>
                                    <p:animClr clrSpc="rgb" dir="cw">
                                      <p:cBhvr>
                                        <p:cTn id="10" dur="2000" fill="hold"/>
                                        <p:tgtEl>
                                          <p:spTgt spid="5122"/>
                                        </p:tgtEl>
                                        <p:attrNameLst>
                                          <p:attrName>stroke.color</p:attrName>
                                        </p:attrNameLst>
                                      </p:cBhvr>
                                      <p:to>
                                        <a:schemeClr val="accent2"/>
                                      </p:to>
                                    </p:animClr>
                                    <p:set>
                                      <p:cBhvr>
                                        <p:cTn id="11" dur="2000" fill="hold"/>
                                        <p:tgtEl>
                                          <p:spTgt spid="5122"/>
                                        </p:tgtEl>
                                        <p:attrNameLst>
                                          <p:attrName>stroke.on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5.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358</TotalTime>
  <Words>2679</Words>
  <Application>Microsoft Office PowerPoint</Application>
  <PresentationFormat>Widescreen</PresentationFormat>
  <Paragraphs>182</Paragraphs>
  <Slides>31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-apple-system</vt:lpstr>
      <vt:lpstr>Arial</vt:lpstr>
      <vt:lpstr>Calibri</vt:lpstr>
      <vt:lpstr>Calibri Light</vt:lpstr>
      <vt:lpstr>sohne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Raghavan Arivalagan</dc:creator>
  <cp:lastModifiedBy>Raghavan Arivalagan</cp:lastModifiedBy>
  <cp:revision>11</cp:revision>
  <dcterms:created xsi:type="dcterms:W3CDTF">2024-11-10T05:30:32Z</dcterms:created>
  <dcterms:modified xsi:type="dcterms:W3CDTF">2024-11-10T13:26:43Z</dcterms:modified>
</cp:coreProperties>
</file>