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4F37"/>
    <a:srgbClr val="F6F7EB"/>
    <a:srgbClr val="393E41"/>
    <a:srgbClr val="3D8C95"/>
    <a:srgbClr val="225675"/>
    <a:srgbClr val="E6873C"/>
    <a:srgbClr val="00246B"/>
    <a:srgbClr val="F5F5F5"/>
    <a:srgbClr val="8B0000"/>
    <a:srgbClr val="1877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601D-C9D6-86E7-7746-702316661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9E56C0-1211-FD95-5C66-78110627E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E2D9CE-2BD9-BD01-A7E3-10565F7507FC}"/>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5" name="Footer Placeholder 4">
            <a:extLst>
              <a:ext uri="{FF2B5EF4-FFF2-40B4-BE49-F238E27FC236}">
                <a16:creationId xmlns:a16="http://schemas.microsoft.com/office/drawing/2014/main" id="{1A69E5A4-DABA-2B96-8C67-1D03462CE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78CC2-A2BF-6FA0-F14C-6A59BB660615}"/>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339247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4435-6D62-121A-8590-3DC92984B5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7D3A7-D37F-A77F-1656-483EF9DEB4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45BF2-47E9-58C2-F26C-6EC719550B16}"/>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5" name="Footer Placeholder 4">
            <a:extLst>
              <a:ext uri="{FF2B5EF4-FFF2-40B4-BE49-F238E27FC236}">
                <a16:creationId xmlns:a16="http://schemas.microsoft.com/office/drawing/2014/main" id="{AFE49B32-CF6A-6FE3-77CB-11AF2B6D5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8AC2D-3F4B-6BC8-FD97-FFCBF02C94B3}"/>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520625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CBDB2-C895-EBC4-45FD-C6B52E959E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BAB757-BF91-16E0-47BA-7F8AEEB72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1C01A-D571-0AAB-9F3B-ADE277786747}"/>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5" name="Footer Placeholder 4">
            <a:extLst>
              <a:ext uri="{FF2B5EF4-FFF2-40B4-BE49-F238E27FC236}">
                <a16:creationId xmlns:a16="http://schemas.microsoft.com/office/drawing/2014/main" id="{9C5F0635-5B36-9CA7-9510-9CE36F860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A716A-0D86-A3F8-F0A5-E50A6A0318EA}"/>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394544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B92A-B5D0-F437-B6E0-8FE980F92A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4A14EF-C199-ED22-F425-7BBEE99F79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4BA62-0056-45EA-F824-93DB2A148BC6}"/>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5" name="Footer Placeholder 4">
            <a:extLst>
              <a:ext uri="{FF2B5EF4-FFF2-40B4-BE49-F238E27FC236}">
                <a16:creationId xmlns:a16="http://schemas.microsoft.com/office/drawing/2014/main" id="{BF9A95D1-BCCE-7C58-E3B6-CB576E4B9B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6062C-D84F-76CA-5A71-54008836CF7E}"/>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363082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1B01-0583-5B71-2889-046F1C3E5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54A673-9B4C-3450-EB71-8242BC6E6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FED63-1C1B-0238-F266-85499B32CC06}"/>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5" name="Footer Placeholder 4">
            <a:extLst>
              <a:ext uri="{FF2B5EF4-FFF2-40B4-BE49-F238E27FC236}">
                <a16:creationId xmlns:a16="http://schemas.microsoft.com/office/drawing/2014/main" id="{778509BB-EB6C-E175-3C00-99CAA9C12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B5662E-3C1F-450A-1C9D-168B5CDE3134}"/>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102184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AE19-5D68-7552-7DA1-7D1639F25A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1F001-8079-C61B-3556-58E91592D8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6F8618-ACE6-80EB-B61C-09B609FBE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4BC3AB-B07B-FA0A-8AE4-14F5A7092469}"/>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6" name="Footer Placeholder 5">
            <a:extLst>
              <a:ext uri="{FF2B5EF4-FFF2-40B4-BE49-F238E27FC236}">
                <a16:creationId xmlns:a16="http://schemas.microsoft.com/office/drawing/2014/main" id="{24506A53-B83D-F6A0-1544-F37BA9A56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9FDF3-7E34-981E-CB52-6C19894C133F}"/>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257975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D1DF-B676-FF78-14D8-728CCF5C22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71E801-FE56-ED05-E2A1-8BD27C728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3ACD1C-7473-8931-55F8-3BC4F1A16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BE127A-AAF4-CC73-D028-75139E107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8446E-03FB-4515-2B2A-AD210DD376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5D185E-4B2F-1773-290C-0BDB6B38C722}"/>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8" name="Footer Placeholder 7">
            <a:extLst>
              <a:ext uri="{FF2B5EF4-FFF2-40B4-BE49-F238E27FC236}">
                <a16:creationId xmlns:a16="http://schemas.microsoft.com/office/drawing/2014/main" id="{34684027-B5A4-18A6-C89C-4A86A816B6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2A795D-C4F6-E97C-8EF2-CA7FF0480576}"/>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186175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464F-E2BB-1133-7170-5ECF9098AA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282859-B7E5-FFBE-9239-AFDB48E13344}"/>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4" name="Footer Placeholder 3">
            <a:extLst>
              <a:ext uri="{FF2B5EF4-FFF2-40B4-BE49-F238E27FC236}">
                <a16:creationId xmlns:a16="http://schemas.microsoft.com/office/drawing/2014/main" id="{A941EB88-0E9A-4EDE-6D48-B05A60AE73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4D6778-27D1-6B33-A878-820D845F1726}"/>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8067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5CC6A4-C20E-59DD-55AB-1718CDE77F55}"/>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3" name="Footer Placeholder 2">
            <a:extLst>
              <a:ext uri="{FF2B5EF4-FFF2-40B4-BE49-F238E27FC236}">
                <a16:creationId xmlns:a16="http://schemas.microsoft.com/office/drawing/2014/main" id="{5061C3C9-FA3A-46BF-DA70-86999A6260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DAE589-F4EB-8C71-BFB3-E44B438D47B2}"/>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2059094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A5E1-C6A4-30D3-2304-C842A57B9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9D6365-9168-AAD0-056B-0EFDFEF8E4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D0BA12-B3F0-DEBC-14B1-4BFE4634C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515DA-FA3A-15D0-46F0-E4D16FCC9171}"/>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6" name="Footer Placeholder 5">
            <a:extLst>
              <a:ext uri="{FF2B5EF4-FFF2-40B4-BE49-F238E27FC236}">
                <a16:creationId xmlns:a16="http://schemas.microsoft.com/office/drawing/2014/main" id="{BDE3F5E7-A4E3-E4EF-95F4-5BA82E8E0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F725F1-8D74-D851-4F3F-DCFDC018D19A}"/>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131661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F0B40-4C97-2757-8839-440D390D1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DD8E2E-1E60-BE46-29C1-8BA854184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B56351-87D8-9550-CB45-0376BEE8F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01B47-BE7D-B015-6F10-3C8D06F6D938}"/>
              </a:ext>
            </a:extLst>
          </p:cNvPr>
          <p:cNvSpPr>
            <a:spLocks noGrp="1"/>
          </p:cNvSpPr>
          <p:nvPr>
            <p:ph type="dt" sz="half" idx="10"/>
          </p:nvPr>
        </p:nvSpPr>
        <p:spPr/>
        <p:txBody>
          <a:bodyPr/>
          <a:lstStyle/>
          <a:p>
            <a:fld id="{1FDC7875-950A-4B33-B77D-EE03CE3B14E0}" type="datetimeFigureOut">
              <a:rPr lang="en-IN" smtClean="0"/>
              <a:t>06-08-2024</a:t>
            </a:fld>
            <a:endParaRPr lang="en-IN"/>
          </a:p>
        </p:txBody>
      </p:sp>
      <p:sp>
        <p:nvSpPr>
          <p:cNvPr id="6" name="Footer Placeholder 5">
            <a:extLst>
              <a:ext uri="{FF2B5EF4-FFF2-40B4-BE49-F238E27FC236}">
                <a16:creationId xmlns:a16="http://schemas.microsoft.com/office/drawing/2014/main" id="{C11CE594-D4DD-6634-C730-5C7A5E2530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9FBD91-A084-AD8A-B435-CD6C3122E214}"/>
              </a:ext>
            </a:extLst>
          </p:cNvPr>
          <p:cNvSpPr>
            <a:spLocks noGrp="1"/>
          </p:cNvSpPr>
          <p:nvPr>
            <p:ph type="sldNum" sz="quarter" idx="12"/>
          </p:nvPr>
        </p:nvSpPr>
        <p:spPr/>
        <p:txBody>
          <a:bodyPr/>
          <a:lstStyle/>
          <a:p>
            <a:fld id="{5DDC2F4E-35BC-4804-A62D-D7D05246F0EA}" type="slidenum">
              <a:rPr lang="en-IN" smtClean="0"/>
              <a:t>‹#›</a:t>
            </a:fld>
            <a:endParaRPr lang="en-IN"/>
          </a:p>
        </p:txBody>
      </p:sp>
    </p:spTree>
    <p:extLst>
      <p:ext uri="{BB962C8B-B14F-4D97-AF65-F5344CB8AC3E}">
        <p14:creationId xmlns:p14="http://schemas.microsoft.com/office/powerpoint/2010/main" val="908412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3F7896-5514-327E-CD9A-FA86E6DF8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D42AA6-402A-2537-6A38-7A580B33D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906E4E-E8B2-9130-4355-B94134215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C7875-950A-4B33-B77D-EE03CE3B14E0}" type="datetimeFigureOut">
              <a:rPr lang="en-IN" smtClean="0"/>
              <a:t>06-08-2024</a:t>
            </a:fld>
            <a:endParaRPr lang="en-IN"/>
          </a:p>
        </p:txBody>
      </p:sp>
      <p:sp>
        <p:nvSpPr>
          <p:cNvPr id="5" name="Footer Placeholder 4">
            <a:extLst>
              <a:ext uri="{FF2B5EF4-FFF2-40B4-BE49-F238E27FC236}">
                <a16:creationId xmlns:a16="http://schemas.microsoft.com/office/drawing/2014/main" id="{EB8E9D81-F7B0-DE59-F95E-93B4B34E8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7DEF3B-0A8C-D313-4C78-21050022F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C2F4E-35BC-4804-A62D-D7D05246F0EA}" type="slidenum">
              <a:rPr lang="en-IN" smtClean="0"/>
              <a:t>‹#›</a:t>
            </a:fld>
            <a:endParaRPr lang="en-IN"/>
          </a:p>
        </p:txBody>
      </p:sp>
    </p:spTree>
    <p:extLst>
      <p:ext uri="{BB962C8B-B14F-4D97-AF65-F5344CB8AC3E}">
        <p14:creationId xmlns:p14="http://schemas.microsoft.com/office/powerpoint/2010/main" val="3238084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F71402-B22D-C7E9-4089-7575D630CD20}"/>
              </a:ext>
            </a:extLst>
          </p:cNvPr>
          <p:cNvSpPr txBox="1"/>
          <p:nvPr/>
        </p:nvSpPr>
        <p:spPr>
          <a:xfrm>
            <a:off x="9696638" y="5182078"/>
            <a:ext cx="2589956" cy="1117294"/>
          </a:xfrm>
          <a:prstGeom prst="rect">
            <a:avLst/>
          </a:prstGeom>
          <a:noFill/>
        </p:spPr>
        <p:txBody>
          <a:bodyPr wrap="square" rtlCol="0">
            <a:spAutoFit/>
          </a:bodyPr>
          <a:lstStyle/>
          <a:p>
            <a:pPr marL="0" algn="ctr">
              <a:lnSpc>
                <a:spcPct val="114166"/>
              </a:lnSpc>
              <a:tabLst>
                <a:tab pos="1216514" algn="l"/>
              </a:tabLst>
            </a:pPr>
            <a:r>
              <a:rPr lang="pt-BR" altLang="zh-CN" sz="2000" dirty="0">
                <a:solidFill>
                  <a:schemeClr val="bg1"/>
                </a:solidFill>
                <a:latin typeface="Arial" panose="020B0604020202020204" pitchFamily="34" charset="0"/>
                <a:cs typeface="Arial" panose="020B0604020202020204" pitchFamily="34" charset="0"/>
              </a:rPr>
              <a:t>By</a:t>
            </a:r>
          </a:p>
          <a:p>
            <a:pPr marL="0" algn="ctr">
              <a:lnSpc>
                <a:spcPct val="114166"/>
              </a:lnSpc>
              <a:tabLst>
                <a:tab pos="1216514" algn="l"/>
              </a:tabLst>
            </a:pPr>
            <a:r>
              <a:rPr lang="pt-BR" altLang="zh-CN" sz="2000" dirty="0">
                <a:solidFill>
                  <a:schemeClr val="bg1"/>
                </a:solidFill>
                <a:latin typeface="Arial" panose="020B0604020202020204" pitchFamily="34" charset="0"/>
                <a:cs typeface="Arial" panose="020B0604020202020204" pitchFamily="34" charset="0"/>
              </a:rPr>
              <a:t>G.Arivazhagan</a:t>
            </a:r>
          </a:p>
          <a:p>
            <a:pPr marL="0" algn="ctr">
              <a:lnSpc>
                <a:spcPct val="114166"/>
              </a:lnSpc>
              <a:tabLst>
                <a:tab pos="1216514" algn="l"/>
              </a:tabLst>
            </a:pPr>
            <a:r>
              <a:rPr lang="pt-BR" altLang="zh-CN" sz="2000" dirty="0">
                <a:solidFill>
                  <a:schemeClr val="bg1"/>
                </a:solidFill>
                <a:latin typeface="Arial" panose="020B0604020202020204" pitchFamily="34" charset="0"/>
                <a:cs typeface="Arial" panose="020B0604020202020204" pitchFamily="34" charset="0"/>
              </a:rPr>
              <a:t>MBT7</a:t>
            </a:r>
            <a:endParaRPr lang="en-US" altLang="zh-CN" sz="20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E151B65-DB29-6521-EFF0-D99DB49AA485}"/>
              </a:ext>
            </a:extLst>
          </p:cNvPr>
          <p:cNvSpPr txBox="1"/>
          <p:nvPr/>
        </p:nvSpPr>
        <p:spPr>
          <a:xfrm>
            <a:off x="89762" y="2228672"/>
            <a:ext cx="12012477" cy="2400657"/>
          </a:xfrm>
          <a:prstGeom prst="rect">
            <a:avLst/>
          </a:prstGeom>
          <a:noFill/>
        </p:spPr>
        <p:txBody>
          <a:bodyPr wrap="square" rtlCol="0">
            <a:spAutoFit/>
          </a:bodyPr>
          <a:lstStyle/>
          <a:p>
            <a:pPr algn="ctr"/>
            <a:r>
              <a:rPr lang="en-IN" sz="7500" b="0" i="0" dirty="0">
                <a:solidFill>
                  <a:srgbClr val="E94F37"/>
                </a:solidFill>
                <a:effectLst/>
                <a:latin typeface="Arial" panose="020B0604020202020204" pitchFamily="34" charset="0"/>
                <a:cs typeface="Arial" panose="020B0604020202020204" pitchFamily="34" charset="0"/>
              </a:rPr>
              <a:t>Customer Lead </a:t>
            </a:r>
          </a:p>
          <a:p>
            <a:pPr algn="ctr"/>
            <a:r>
              <a:rPr lang="en-IN" sz="7500" b="0" i="0" dirty="0">
                <a:solidFill>
                  <a:srgbClr val="E94F37"/>
                </a:solidFill>
                <a:effectLst/>
                <a:latin typeface="Arial" panose="020B0604020202020204" pitchFamily="34" charset="0"/>
                <a:cs typeface="Arial" panose="020B0604020202020204" pitchFamily="34" charset="0"/>
              </a:rPr>
              <a:t>Prediction</a:t>
            </a:r>
            <a:endParaRPr lang="en-IN" sz="7500" dirty="0">
              <a:solidFill>
                <a:srgbClr val="E94F3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519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F3170-7794-08A6-7DF8-C39BB9E12C95}"/>
              </a:ext>
            </a:extLst>
          </p:cNvPr>
          <p:cNvSpPr txBox="1"/>
          <p:nvPr/>
        </p:nvSpPr>
        <p:spPr>
          <a:xfrm>
            <a:off x="89762" y="0"/>
            <a:ext cx="12012477" cy="630942"/>
          </a:xfrm>
          <a:prstGeom prst="rect">
            <a:avLst/>
          </a:prstGeom>
          <a:noFill/>
        </p:spPr>
        <p:txBody>
          <a:bodyPr wrap="square" rtlCol="0">
            <a:spAutoFit/>
          </a:bodyPr>
          <a:lstStyle/>
          <a:p>
            <a:pPr algn="ctr"/>
            <a:r>
              <a:rPr lang="en-US" sz="3500" b="0" i="0" dirty="0">
                <a:solidFill>
                  <a:srgbClr val="E94F37"/>
                </a:solidFill>
                <a:effectLst/>
                <a:latin typeface="Arial" panose="020B0604020202020204" pitchFamily="34" charset="0"/>
                <a:cs typeface="Arial" panose="020B0604020202020204" pitchFamily="34" charset="0"/>
              </a:rPr>
              <a:t>Country by Prospect ID and </a:t>
            </a:r>
            <a:r>
              <a:rPr lang="en-US" sz="3500" b="0" i="0" dirty="0" err="1">
                <a:solidFill>
                  <a:srgbClr val="E94F37"/>
                </a:solidFill>
                <a:effectLst/>
                <a:latin typeface="Arial" panose="020B0604020202020204" pitchFamily="34" charset="0"/>
                <a:cs typeface="Arial" panose="020B0604020202020204" pitchFamily="34" charset="0"/>
              </a:rPr>
              <a:t>Convertion</a:t>
            </a:r>
            <a:endParaRPr lang="en-IN" sz="3500" dirty="0">
              <a:solidFill>
                <a:srgbClr val="E94F37"/>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95076A2-4C4E-C5FF-458D-1D497C9E9FC1}"/>
              </a:ext>
            </a:extLst>
          </p:cNvPr>
          <p:cNvPicPr>
            <a:picLocks noChangeAspect="1"/>
          </p:cNvPicPr>
          <p:nvPr/>
        </p:nvPicPr>
        <p:blipFill>
          <a:blip r:embed="rId2"/>
          <a:stretch>
            <a:fillRect/>
          </a:stretch>
        </p:blipFill>
        <p:spPr>
          <a:xfrm>
            <a:off x="713559" y="2908171"/>
            <a:ext cx="4160881" cy="2972058"/>
          </a:xfrm>
          <a:prstGeom prst="rect">
            <a:avLst/>
          </a:prstGeom>
        </p:spPr>
      </p:pic>
      <p:sp>
        <p:nvSpPr>
          <p:cNvPr id="6" name="TextBox 5">
            <a:extLst>
              <a:ext uri="{FF2B5EF4-FFF2-40B4-BE49-F238E27FC236}">
                <a16:creationId xmlns:a16="http://schemas.microsoft.com/office/drawing/2014/main" id="{3BD1790E-1B28-F097-70C5-E8517097DF2A}"/>
              </a:ext>
            </a:extLst>
          </p:cNvPr>
          <p:cNvSpPr txBox="1"/>
          <p:nvPr/>
        </p:nvSpPr>
        <p:spPr>
          <a:xfrm>
            <a:off x="5381091" y="1202140"/>
            <a:ext cx="6446828" cy="4453720"/>
          </a:xfrm>
          <a:prstGeom prst="rect">
            <a:avLst/>
          </a:prstGeom>
          <a:noFill/>
        </p:spPr>
        <p:txBody>
          <a:bodyPr wrap="square" rtlCol="0">
            <a:spAutoFit/>
          </a:bodyPr>
          <a:lstStyle/>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This chart shows that </a:t>
            </a:r>
            <a:r>
              <a:rPr lang="en-US" sz="1600" dirty="0">
                <a:solidFill>
                  <a:srgbClr val="E94F37"/>
                </a:solidFill>
                <a:latin typeface="Arial" panose="020B0604020202020204" pitchFamily="34" charset="0"/>
                <a:cs typeface="Arial" panose="020B0604020202020204" pitchFamily="34" charset="0"/>
              </a:rPr>
              <a:t>India</a:t>
            </a:r>
            <a:r>
              <a:rPr lang="en-US" sz="1600" dirty="0">
                <a:solidFill>
                  <a:schemeClr val="bg1"/>
                </a:solidFill>
                <a:latin typeface="Arial" panose="020B0604020202020204" pitchFamily="34" charset="0"/>
                <a:cs typeface="Arial" panose="020B0604020202020204" pitchFamily="34" charset="0"/>
              </a:rPr>
              <a:t> is the </a:t>
            </a:r>
            <a:r>
              <a:rPr lang="en-US" sz="1600" dirty="0">
                <a:solidFill>
                  <a:srgbClr val="E94F37"/>
                </a:solidFill>
                <a:latin typeface="Arial" panose="020B0604020202020204" pitchFamily="34" charset="0"/>
                <a:cs typeface="Arial" panose="020B0604020202020204" pitchFamily="34" charset="0"/>
              </a:rPr>
              <a:t>primary target</a:t>
            </a:r>
            <a:r>
              <a:rPr lang="en-US" sz="1600" dirty="0">
                <a:solidFill>
                  <a:schemeClr val="bg1"/>
                </a:solidFill>
                <a:latin typeface="Arial" panose="020B0604020202020204" pitchFamily="34" charset="0"/>
                <a:cs typeface="Arial" panose="020B0604020202020204" pitchFamily="34" charset="0"/>
              </a:rPr>
              <a:t> for the company.</a:t>
            </a:r>
          </a:p>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Since </a:t>
            </a:r>
            <a:r>
              <a:rPr lang="en-US" sz="1600" dirty="0">
                <a:solidFill>
                  <a:srgbClr val="E94F37"/>
                </a:solidFill>
                <a:latin typeface="Arial" panose="020B0604020202020204" pitchFamily="34" charset="0"/>
                <a:cs typeface="Arial" panose="020B0604020202020204" pitchFamily="34" charset="0"/>
              </a:rPr>
              <a:t>India</a:t>
            </a:r>
            <a:r>
              <a:rPr lang="en-US" sz="1600" dirty="0">
                <a:solidFill>
                  <a:schemeClr val="bg1"/>
                </a:solidFill>
                <a:latin typeface="Arial" panose="020B0604020202020204" pitchFamily="34" charset="0"/>
                <a:cs typeface="Arial" panose="020B0604020202020204" pitchFamily="34" charset="0"/>
              </a:rPr>
              <a:t> is a </a:t>
            </a:r>
            <a:r>
              <a:rPr lang="en-US" sz="1600" dirty="0">
                <a:solidFill>
                  <a:srgbClr val="E94F37"/>
                </a:solidFill>
                <a:latin typeface="Arial" panose="020B0604020202020204" pitchFamily="34" charset="0"/>
                <a:cs typeface="Arial" panose="020B0604020202020204" pitchFamily="34" charset="0"/>
              </a:rPr>
              <a:t>diverse country</a:t>
            </a:r>
            <a:r>
              <a:rPr lang="en-US" sz="1600" dirty="0">
                <a:solidFill>
                  <a:schemeClr val="bg1"/>
                </a:solidFill>
                <a:latin typeface="Arial" panose="020B0604020202020204" pitchFamily="34" charset="0"/>
                <a:cs typeface="Arial" panose="020B0604020202020204" pitchFamily="34" charset="0"/>
              </a:rPr>
              <a:t>, we can use </a:t>
            </a:r>
            <a:r>
              <a:rPr lang="en-US" sz="1600" dirty="0">
                <a:solidFill>
                  <a:srgbClr val="E94F37"/>
                </a:solidFill>
                <a:latin typeface="Arial" panose="020B0604020202020204" pitchFamily="34" charset="0"/>
                <a:cs typeface="Arial" panose="020B0604020202020204" pitchFamily="34" charset="0"/>
              </a:rPr>
              <a:t>vernacular languages </a:t>
            </a:r>
            <a:r>
              <a:rPr lang="en-US" sz="1600" dirty="0">
                <a:solidFill>
                  <a:schemeClr val="bg1"/>
                </a:solidFill>
                <a:latin typeface="Arial" panose="020B0604020202020204" pitchFamily="34" charset="0"/>
                <a:cs typeface="Arial" panose="020B0604020202020204" pitchFamily="34" charset="0"/>
              </a:rPr>
              <a:t>to attract and better connect with the local audience. </a:t>
            </a:r>
            <a:r>
              <a:rPr lang="en-US" sz="1600" dirty="0">
                <a:solidFill>
                  <a:srgbClr val="E94F37"/>
                </a:solidFill>
                <a:latin typeface="Arial" panose="020B0604020202020204" pitchFamily="34" charset="0"/>
                <a:cs typeface="Arial" panose="020B0604020202020204" pitchFamily="34" charset="0"/>
              </a:rPr>
              <a:t>India</a:t>
            </a:r>
            <a:r>
              <a:rPr lang="en-US" sz="1600" dirty="0">
                <a:solidFill>
                  <a:schemeClr val="bg1"/>
                </a:solidFill>
                <a:latin typeface="Arial" panose="020B0604020202020204" pitchFamily="34" charset="0"/>
                <a:cs typeface="Arial" panose="020B0604020202020204" pitchFamily="34" charset="0"/>
              </a:rPr>
              <a:t> has a </a:t>
            </a:r>
            <a:r>
              <a:rPr lang="en-US" sz="1600" dirty="0">
                <a:solidFill>
                  <a:srgbClr val="E94F37"/>
                </a:solidFill>
                <a:latin typeface="Arial" panose="020B0604020202020204" pitchFamily="34" charset="0"/>
                <a:cs typeface="Arial" panose="020B0604020202020204" pitchFamily="34" charset="0"/>
              </a:rPr>
              <a:t>conversion</a:t>
            </a:r>
            <a:r>
              <a:rPr lang="en-US" sz="1600" dirty="0">
                <a:solidFill>
                  <a:schemeClr val="bg1"/>
                </a:solidFill>
                <a:latin typeface="Arial" panose="020B0604020202020204" pitchFamily="34" charset="0"/>
                <a:cs typeface="Arial" panose="020B0604020202020204" pitchFamily="34" charset="0"/>
              </a:rPr>
              <a:t> rate of </a:t>
            </a:r>
            <a:r>
              <a:rPr lang="en-US" sz="1600" dirty="0">
                <a:solidFill>
                  <a:srgbClr val="E94F37"/>
                </a:solidFill>
                <a:latin typeface="Arial" panose="020B0604020202020204" pitchFamily="34" charset="0"/>
                <a:cs typeface="Arial" panose="020B0604020202020204" pitchFamily="34" charset="0"/>
              </a:rPr>
              <a:t>36.93%.</a:t>
            </a:r>
          </a:p>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Although our </a:t>
            </a:r>
            <a:r>
              <a:rPr lang="en-US" sz="1600" dirty="0">
                <a:solidFill>
                  <a:srgbClr val="E94F37"/>
                </a:solidFill>
                <a:latin typeface="Arial" panose="020B0604020202020204" pitchFamily="34" charset="0"/>
                <a:cs typeface="Arial" panose="020B0604020202020204" pitchFamily="34" charset="0"/>
              </a:rPr>
              <a:t>Edu-Tech</a:t>
            </a:r>
            <a:r>
              <a:rPr lang="en-US" sz="1600" dirty="0">
                <a:solidFill>
                  <a:schemeClr val="bg1"/>
                </a:solidFill>
                <a:latin typeface="Arial" panose="020B0604020202020204" pitchFamily="34" charset="0"/>
                <a:cs typeface="Arial" panose="020B0604020202020204" pitchFamily="34" charset="0"/>
              </a:rPr>
              <a:t> services can be </a:t>
            </a:r>
            <a:r>
              <a:rPr lang="en-US" sz="1600" dirty="0">
                <a:solidFill>
                  <a:srgbClr val="E94F37"/>
                </a:solidFill>
                <a:latin typeface="Arial" panose="020B0604020202020204" pitchFamily="34" charset="0"/>
                <a:cs typeface="Arial" panose="020B0604020202020204" pitchFamily="34" charset="0"/>
              </a:rPr>
              <a:t>expanded</a:t>
            </a:r>
            <a:r>
              <a:rPr lang="en-US" sz="1600" dirty="0">
                <a:solidFill>
                  <a:schemeClr val="bg1"/>
                </a:solidFill>
                <a:latin typeface="Arial" panose="020B0604020202020204" pitchFamily="34" charset="0"/>
                <a:cs typeface="Arial" panose="020B0604020202020204" pitchFamily="34" charset="0"/>
              </a:rPr>
              <a:t> to </a:t>
            </a:r>
            <a:r>
              <a:rPr lang="en-US" sz="1600" dirty="0">
                <a:solidFill>
                  <a:srgbClr val="E94F37"/>
                </a:solidFill>
                <a:latin typeface="Arial" panose="020B0604020202020204" pitchFamily="34" charset="0"/>
                <a:cs typeface="Arial" panose="020B0604020202020204" pitchFamily="34" charset="0"/>
              </a:rPr>
              <a:t>other</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E94F37"/>
                </a:solidFill>
                <a:latin typeface="Arial" panose="020B0604020202020204" pitchFamily="34" charset="0"/>
                <a:cs typeface="Arial" panose="020B0604020202020204" pitchFamily="34" charset="0"/>
              </a:rPr>
              <a:t>countries</a:t>
            </a:r>
            <a:r>
              <a:rPr lang="en-US" sz="1600" dirty="0">
                <a:solidFill>
                  <a:schemeClr val="bg1"/>
                </a:solidFill>
                <a:latin typeface="Arial" panose="020B0604020202020204" pitchFamily="34" charset="0"/>
                <a:cs typeface="Arial" panose="020B0604020202020204" pitchFamily="34" charset="0"/>
              </a:rPr>
              <a:t>, focusing on and improving the </a:t>
            </a:r>
            <a:r>
              <a:rPr lang="en-US" sz="1600" dirty="0">
                <a:solidFill>
                  <a:srgbClr val="E94F37"/>
                </a:solidFill>
                <a:latin typeface="Arial" panose="020B0604020202020204" pitchFamily="34" charset="0"/>
                <a:cs typeface="Arial" panose="020B0604020202020204" pitchFamily="34" charset="0"/>
              </a:rPr>
              <a:t>conversion</a:t>
            </a:r>
            <a:r>
              <a:rPr lang="en-US" sz="1600" dirty="0">
                <a:solidFill>
                  <a:schemeClr val="bg1"/>
                </a:solidFill>
                <a:latin typeface="Arial" panose="020B0604020202020204" pitchFamily="34" charset="0"/>
                <a:cs typeface="Arial" panose="020B0604020202020204" pitchFamily="34" charset="0"/>
              </a:rPr>
              <a:t> rate in </a:t>
            </a:r>
            <a:r>
              <a:rPr lang="en-US" sz="1600" dirty="0">
                <a:solidFill>
                  <a:srgbClr val="E94F37"/>
                </a:solidFill>
                <a:latin typeface="Arial" panose="020B0604020202020204" pitchFamily="34" charset="0"/>
                <a:cs typeface="Arial" panose="020B0604020202020204" pitchFamily="34" charset="0"/>
              </a:rPr>
              <a:t>India</a:t>
            </a:r>
            <a:r>
              <a:rPr lang="en-US" sz="1600" dirty="0">
                <a:solidFill>
                  <a:schemeClr val="bg1"/>
                </a:solidFill>
                <a:latin typeface="Arial" panose="020B0604020202020204" pitchFamily="34" charset="0"/>
                <a:cs typeface="Arial" panose="020B0604020202020204" pitchFamily="34" charset="0"/>
              </a:rPr>
              <a:t> will provide a </a:t>
            </a:r>
            <a:r>
              <a:rPr lang="en-US" sz="1600" dirty="0">
                <a:solidFill>
                  <a:srgbClr val="E94F37"/>
                </a:solidFill>
                <a:latin typeface="Arial" panose="020B0604020202020204" pitchFamily="34" charset="0"/>
                <a:cs typeface="Arial" panose="020B0604020202020204" pitchFamily="34" charset="0"/>
              </a:rPr>
              <a:t>significant</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E94F37"/>
                </a:solidFill>
                <a:latin typeface="Arial" panose="020B0604020202020204" pitchFamily="34" charset="0"/>
                <a:cs typeface="Arial" panose="020B0604020202020204" pitchFamily="34" charset="0"/>
              </a:rPr>
              <a:t>advantage</a:t>
            </a:r>
            <a:r>
              <a:rPr lang="en-US" sz="1600" dirty="0">
                <a:solidFill>
                  <a:schemeClr val="bg1"/>
                </a:solidFill>
                <a:latin typeface="Arial" panose="020B0604020202020204" pitchFamily="34" charset="0"/>
                <a:cs typeface="Arial" panose="020B0604020202020204" pitchFamily="34" charset="0"/>
              </a:rPr>
              <a:t>. </a:t>
            </a:r>
          </a:p>
          <a:p>
            <a:pPr marL="285750" indent="-285750">
              <a:lnSpc>
                <a:spcPct val="20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Additionally</a:t>
            </a:r>
            <a:r>
              <a:rPr lang="en-US" sz="1600" dirty="0">
                <a:solidFill>
                  <a:schemeClr val="bg1"/>
                </a:solidFill>
                <a:latin typeface="Arial" panose="020B0604020202020204" pitchFamily="34" charset="0"/>
                <a:cs typeface="Arial" panose="020B0604020202020204" pitchFamily="34" charset="0"/>
              </a:rPr>
              <a:t>, the </a:t>
            </a:r>
            <a:r>
              <a:rPr lang="en-US" sz="1600" dirty="0">
                <a:solidFill>
                  <a:srgbClr val="E94F37"/>
                </a:solidFill>
                <a:latin typeface="Arial" panose="020B0604020202020204" pitchFamily="34" charset="0"/>
                <a:cs typeface="Arial" panose="020B0604020202020204" pitchFamily="34" charset="0"/>
              </a:rPr>
              <a:t>cost of acquiring </a:t>
            </a:r>
            <a:r>
              <a:rPr lang="en-US" sz="1600" dirty="0">
                <a:solidFill>
                  <a:schemeClr val="bg1"/>
                </a:solidFill>
                <a:latin typeface="Arial" panose="020B0604020202020204" pitchFamily="34" charset="0"/>
                <a:cs typeface="Arial" panose="020B0604020202020204" pitchFamily="34" charset="0"/>
              </a:rPr>
              <a:t>leads in </a:t>
            </a:r>
            <a:r>
              <a:rPr lang="en-US" sz="1600" dirty="0">
                <a:solidFill>
                  <a:srgbClr val="E94F37"/>
                </a:solidFill>
                <a:latin typeface="Arial" panose="020B0604020202020204" pitchFamily="34" charset="0"/>
                <a:cs typeface="Arial" panose="020B0604020202020204" pitchFamily="34" charset="0"/>
              </a:rPr>
              <a:t>India</a:t>
            </a:r>
            <a:r>
              <a:rPr lang="en-US" sz="1600" dirty="0">
                <a:solidFill>
                  <a:schemeClr val="bg1"/>
                </a:solidFill>
                <a:latin typeface="Arial" panose="020B0604020202020204" pitchFamily="34" charset="0"/>
                <a:cs typeface="Arial" panose="020B0604020202020204" pitchFamily="34" charset="0"/>
              </a:rPr>
              <a:t> is </a:t>
            </a:r>
            <a:r>
              <a:rPr lang="en-US" sz="1600" dirty="0">
                <a:solidFill>
                  <a:srgbClr val="E94F37"/>
                </a:solidFill>
                <a:latin typeface="Arial" panose="020B0604020202020204" pitchFamily="34" charset="0"/>
                <a:cs typeface="Arial" panose="020B0604020202020204" pitchFamily="34" charset="0"/>
              </a:rPr>
              <a:t>lower compared </a:t>
            </a:r>
            <a:r>
              <a:rPr lang="en-US" sz="1600" dirty="0">
                <a:solidFill>
                  <a:schemeClr val="bg1"/>
                </a:solidFill>
                <a:latin typeface="Arial" panose="020B0604020202020204" pitchFamily="34" charset="0"/>
                <a:cs typeface="Arial" panose="020B0604020202020204" pitchFamily="34" charset="0"/>
              </a:rPr>
              <a:t>to </a:t>
            </a:r>
            <a:r>
              <a:rPr lang="en-US" sz="1600" dirty="0">
                <a:solidFill>
                  <a:srgbClr val="E94F37"/>
                </a:solidFill>
                <a:latin typeface="Arial" panose="020B0604020202020204" pitchFamily="34" charset="0"/>
                <a:cs typeface="Arial" panose="020B0604020202020204" pitchFamily="34" charset="0"/>
              </a:rPr>
              <a:t>other countries</a:t>
            </a:r>
            <a:r>
              <a:rPr lang="en-US" sz="1600" dirty="0">
                <a:solidFill>
                  <a:schemeClr val="bg1"/>
                </a:solidFill>
                <a:latin typeface="Arial" panose="020B0604020202020204" pitchFamily="34" charset="0"/>
                <a:cs typeface="Arial" panose="020B0604020202020204" pitchFamily="34" charset="0"/>
              </a:rPr>
              <a:t>, making it a </a:t>
            </a:r>
            <a:r>
              <a:rPr lang="en-US" sz="1600" dirty="0">
                <a:solidFill>
                  <a:srgbClr val="E94F37"/>
                </a:solidFill>
                <a:latin typeface="Arial" panose="020B0604020202020204" pitchFamily="34" charset="0"/>
                <a:cs typeface="Arial" panose="020B0604020202020204" pitchFamily="34" charset="0"/>
              </a:rPr>
              <a:t>strategic</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E94F37"/>
                </a:solidFill>
                <a:latin typeface="Arial" panose="020B0604020202020204" pitchFamily="34" charset="0"/>
                <a:cs typeface="Arial" panose="020B0604020202020204" pitchFamily="34" charset="0"/>
              </a:rPr>
              <a:t>area</a:t>
            </a:r>
            <a:r>
              <a:rPr lang="en-US" sz="1600" dirty="0">
                <a:solidFill>
                  <a:schemeClr val="bg1"/>
                </a:solidFill>
                <a:latin typeface="Arial" panose="020B0604020202020204" pitchFamily="34" charset="0"/>
                <a:cs typeface="Arial" panose="020B0604020202020204" pitchFamily="34" charset="0"/>
              </a:rPr>
              <a:t> for </a:t>
            </a:r>
            <a:r>
              <a:rPr lang="en-US" sz="1600" dirty="0">
                <a:solidFill>
                  <a:srgbClr val="E94F37"/>
                </a:solidFill>
                <a:latin typeface="Arial" panose="020B0604020202020204" pitchFamily="34" charset="0"/>
                <a:cs typeface="Arial" panose="020B0604020202020204" pitchFamily="34" charset="0"/>
              </a:rPr>
              <a:t>growth</a:t>
            </a:r>
            <a:r>
              <a:rPr lang="en-US" sz="1600" dirty="0">
                <a:solidFill>
                  <a:schemeClr val="bg1"/>
                </a:solidFill>
                <a:latin typeface="Arial" panose="020B0604020202020204" pitchFamily="34" charset="0"/>
                <a:cs typeface="Arial" panose="020B0604020202020204" pitchFamily="34" charset="0"/>
              </a:rPr>
              <a:t>.</a:t>
            </a:r>
            <a:endParaRPr lang="en-US" altLang="zh-CN" sz="1600" dirty="0">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5005E81-3291-9693-9E02-0FBE7E3B87D7}"/>
              </a:ext>
            </a:extLst>
          </p:cNvPr>
          <p:cNvSpPr txBox="1"/>
          <p:nvPr/>
        </p:nvSpPr>
        <p:spPr>
          <a:xfrm>
            <a:off x="201521" y="1195240"/>
            <a:ext cx="5017010" cy="1119537"/>
          </a:xfrm>
          <a:prstGeom prst="rect">
            <a:avLst/>
          </a:prstGeom>
          <a:noFill/>
        </p:spPr>
        <p:txBody>
          <a:bodyPr wrap="square">
            <a:spAutoFit/>
          </a:bodyPr>
          <a:lstStyle/>
          <a:p>
            <a:pPr>
              <a:lnSpc>
                <a:spcPct val="200000"/>
              </a:lnSpc>
            </a:pPr>
            <a:r>
              <a:rPr lang="en-US" sz="1800" dirty="0">
                <a:solidFill>
                  <a:srgbClr val="E94F37"/>
                </a:solidFill>
                <a:latin typeface="Roboto" panose="02000000000000000000" pitchFamily="2" charset="0"/>
              </a:rPr>
              <a:t>What marketing and sales strategies can be tailored to specific lead segments?</a:t>
            </a:r>
          </a:p>
        </p:txBody>
      </p:sp>
    </p:spTree>
    <p:extLst>
      <p:ext uri="{BB962C8B-B14F-4D97-AF65-F5344CB8AC3E}">
        <p14:creationId xmlns:p14="http://schemas.microsoft.com/office/powerpoint/2010/main" val="89164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F3170-7794-08A6-7DF8-C39BB9E12C95}"/>
              </a:ext>
            </a:extLst>
          </p:cNvPr>
          <p:cNvSpPr txBox="1"/>
          <p:nvPr/>
        </p:nvSpPr>
        <p:spPr>
          <a:xfrm>
            <a:off x="89762" y="0"/>
            <a:ext cx="12012477" cy="1169551"/>
          </a:xfrm>
          <a:prstGeom prst="rect">
            <a:avLst/>
          </a:prstGeom>
          <a:noFill/>
        </p:spPr>
        <p:txBody>
          <a:bodyPr wrap="square" rtlCol="0">
            <a:spAutoFit/>
          </a:bodyPr>
          <a:lstStyle/>
          <a:p>
            <a:pPr algn="ctr"/>
            <a:r>
              <a:rPr lang="en-US" sz="3500" b="0" i="0" dirty="0">
                <a:solidFill>
                  <a:srgbClr val="E94F37"/>
                </a:solidFill>
                <a:effectLst/>
                <a:latin typeface="Arial" panose="020B0604020202020204" pitchFamily="34" charset="0"/>
                <a:cs typeface="Arial" panose="020B0604020202020204" pitchFamily="34" charset="0"/>
              </a:rPr>
              <a:t>Count of Prospect ID and Conversion Rate by Tags and </a:t>
            </a:r>
            <a:r>
              <a:rPr lang="en-US" sz="3500" b="0" i="0" dirty="0" err="1">
                <a:solidFill>
                  <a:srgbClr val="E94F37"/>
                </a:solidFill>
                <a:effectLst/>
                <a:latin typeface="Arial" panose="020B0604020202020204" pitchFamily="34" charset="0"/>
                <a:cs typeface="Arial" panose="020B0604020202020204" pitchFamily="34" charset="0"/>
              </a:rPr>
              <a:t>Convertion</a:t>
            </a:r>
            <a:endParaRPr lang="en-IN" sz="3500" dirty="0">
              <a:solidFill>
                <a:srgbClr val="E94F37"/>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2DA3BEE-437F-74A0-A733-9F865AF561CB}"/>
              </a:ext>
            </a:extLst>
          </p:cNvPr>
          <p:cNvPicPr>
            <a:picLocks noChangeAspect="1"/>
          </p:cNvPicPr>
          <p:nvPr/>
        </p:nvPicPr>
        <p:blipFill>
          <a:blip r:embed="rId2"/>
          <a:stretch>
            <a:fillRect/>
          </a:stretch>
        </p:blipFill>
        <p:spPr>
          <a:xfrm>
            <a:off x="387200" y="1194355"/>
            <a:ext cx="4209122" cy="4469289"/>
          </a:xfrm>
          <a:prstGeom prst="rect">
            <a:avLst/>
          </a:prstGeom>
        </p:spPr>
      </p:pic>
      <p:sp>
        <p:nvSpPr>
          <p:cNvPr id="5" name="TextBox 4">
            <a:extLst>
              <a:ext uri="{FF2B5EF4-FFF2-40B4-BE49-F238E27FC236}">
                <a16:creationId xmlns:a16="http://schemas.microsoft.com/office/drawing/2014/main" id="{25001BFA-A00B-5B35-9C66-6860D71CB0AE}"/>
              </a:ext>
            </a:extLst>
          </p:cNvPr>
          <p:cNvSpPr txBox="1"/>
          <p:nvPr/>
        </p:nvSpPr>
        <p:spPr>
          <a:xfrm>
            <a:off x="5025491" y="1697499"/>
            <a:ext cx="6446828" cy="3462999"/>
          </a:xfrm>
          <a:prstGeom prst="rect">
            <a:avLst/>
          </a:prstGeom>
          <a:noFill/>
        </p:spPr>
        <p:txBody>
          <a:bodyPr wrap="square" rtlCol="0">
            <a:spAutoFit/>
          </a:bodyPr>
          <a:lstStyle/>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This chart explains </a:t>
            </a:r>
            <a:r>
              <a:rPr lang="en-US" sz="1600" dirty="0">
                <a:solidFill>
                  <a:srgbClr val="E94F37"/>
                </a:solidFill>
                <a:latin typeface="Arial" panose="020B0604020202020204" pitchFamily="34" charset="0"/>
                <a:cs typeface="Arial" panose="020B0604020202020204" pitchFamily="34" charset="0"/>
              </a:rPr>
              <a:t>customer behavior</a:t>
            </a:r>
            <a:r>
              <a:rPr lang="en-US" sz="1600" dirty="0">
                <a:solidFill>
                  <a:schemeClr val="bg1"/>
                </a:solidFill>
                <a:latin typeface="Arial" panose="020B0604020202020204" pitchFamily="34" charset="0"/>
                <a:cs typeface="Arial" panose="020B0604020202020204" pitchFamily="34" charset="0"/>
              </a:rPr>
              <a:t>. We can see that leads who indicate they will "</a:t>
            </a:r>
            <a:r>
              <a:rPr lang="en-US" sz="1600" dirty="0">
                <a:solidFill>
                  <a:srgbClr val="E94F37"/>
                </a:solidFill>
                <a:latin typeface="Arial" panose="020B0604020202020204" pitchFamily="34" charset="0"/>
                <a:cs typeface="Arial" panose="020B0604020202020204" pitchFamily="34" charset="0"/>
              </a:rPr>
              <a:t>Will revert after reading the email</a:t>
            </a:r>
            <a:r>
              <a:rPr lang="en-US" sz="1600" dirty="0">
                <a:solidFill>
                  <a:schemeClr val="bg1"/>
                </a:solidFill>
                <a:latin typeface="Arial" panose="020B0604020202020204" pitchFamily="34" charset="0"/>
                <a:cs typeface="Arial" panose="020B0604020202020204" pitchFamily="34" charset="0"/>
              </a:rPr>
              <a:t>" are </a:t>
            </a:r>
            <a:r>
              <a:rPr lang="en-US" sz="1600" dirty="0">
                <a:solidFill>
                  <a:srgbClr val="E94F37"/>
                </a:solidFill>
                <a:latin typeface="Arial" panose="020B0604020202020204" pitchFamily="34" charset="0"/>
                <a:cs typeface="Arial" panose="020B0604020202020204" pitchFamily="34" charset="0"/>
              </a:rPr>
              <a:t>converted</a:t>
            </a:r>
            <a:r>
              <a:rPr lang="en-US" sz="1600" dirty="0">
                <a:solidFill>
                  <a:schemeClr val="bg1"/>
                </a:solidFill>
                <a:latin typeface="Arial" panose="020B0604020202020204" pitchFamily="34" charset="0"/>
                <a:cs typeface="Arial" panose="020B0604020202020204" pitchFamily="34" charset="0"/>
              </a:rPr>
              <a:t> at a </a:t>
            </a:r>
            <a:r>
              <a:rPr lang="en-US" sz="1600" dirty="0">
                <a:solidFill>
                  <a:srgbClr val="E94F37"/>
                </a:solidFill>
                <a:latin typeface="Arial" panose="020B0604020202020204" pitchFamily="34" charset="0"/>
                <a:cs typeface="Arial" panose="020B0604020202020204" pitchFamily="34" charset="0"/>
              </a:rPr>
              <a:t>higher rate compared to others</a:t>
            </a:r>
            <a:r>
              <a:rPr lang="en-US" sz="1600" dirty="0">
                <a:solidFill>
                  <a:schemeClr val="bg1"/>
                </a:solidFill>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Specifically, the "</a:t>
            </a:r>
            <a:r>
              <a:rPr lang="en-US" sz="1600" dirty="0">
                <a:solidFill>
                  <a:srgbClr val="E94F37"/>
                </a:solidFill>
                <a:latin typeface="Arial" panose="020B0604020202020204" pitchFamily="34" charset="0"/>
                <a:cs typeface="Arial" panose="020B0604020202020204" pitchFamily="34" charset="0"/>
              </a:rPr>
              <a:t>Will revert after reading the email</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E94F37"/>
                </a:solidFill>
                <a:latin typeface="Arial" panose="020B0604020202020204" pitchFamily="34" charset="0"/>
                <a:cs typeface="Arial" panose="020B0604020202020204" pitchFamily="34" charset="0"/>
              </a:rPr>
              <a:t>tag</a:t>
            </a:r>
            <a:r>
              <a:rPr lang="en-US" sz="1600" dirty="0">
                <a:solidFill>
                  <a:schemeClr val="bg1"/>
                </a:solidFill>
                <a:latin typeface="Arial" panose="020B0604020202020204" pitchFamily="34" charset="0"/>
                <a:cs typeface="Arial" panose="020B0604020202020204" pitchFamily="34" charset="0"/>
              </a:rPr>
              <a:t> has an approximate conversion rate of </a:t>
            </a:r>
            <a:r>
              <a:rPr lang="en-US" sz="1600" dirty="0">
                <a:solidFill>
                  <a:srgbClr val="E94F37"/>
                </a:solidFill>
                <a:latin typeface="Arial" panose="020B0604020202020204" pitchFamily="34" charset="0"/>
                <a:cs typeface="Arial" panose="020B0604020202020204" pitchFamily="34" charset="0"/>
              </a:rPr>
              <a:t>96.86%</a:t>
            </a:r>
          </a:p>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Additionally, the "</a:t>
            </a:r>
            <a:r>
              <a:rPr lang="en-US" sz="1600" dirty="0">
                <a:solidFill>
                  <a:srgbClr val="E94F37"/>
                </a:solidFill>
                <a:latin typeface="Arial" panose="020B0604020202020204" pitchFamily="34" charset="0"/>
                <a:cs typeface="Arial" panose="020B0604020202020204" pitchFamily="34" charset="0"/>
              </a:rPr>
              <a:t>Closed by Horizon</a:t>
            </a:r>
            <a:r>
              <a:rPr lang="en-US" sz="1600" dirty="0">
                <a:solidFill>
                  <a:schemeClr val="bg1"/>
                </a:solidFill>
                <a:latin typeface="Arial" panose="020B0604020202020204" pitchFamily="34" charset="0"/>
                <a:cs typeface="Arial" panose="020B0604020202020204" pitchFamily="34" charset="0"/>
              </a:rPr>
              <a:t>" tag also shows a high </a:t>
            </a:r>
            <a:r>
              <a:rPr lang="en-US" sz="1600" dirty="0">
                <a:solidFill>
                  <a:srgbClr val="E94F37"/>
                </a:solidFill>
                <a:latin typeface="Arial" panose="020B0604020202020204" pitchFamily="34" charset="0"/>
                <a:cs typeface="Arial" panose="020B0604020202020204" pitchFamily="34" charset="0"/>
              </a:rPr>
              <a:t>conversion rate. </a:t>
            </a:r>
          </a:p>
        </p:txBody>
      </p:sp>
    </p:spTree>
    <p:extLst>
      <p:ext uri="{BB962C8B-B14F-4D97-AF65-F5344CB8AC3E}">
        <p14:creationId xmlns:p14="http://schemas.microsoft.com/office/powerpoint/2010/main" val="70788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F3170-7794-08A6-7DF8-C39BB9E12C95}"/>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Signs for potential leads</a:t>
            </a:r>
            <a:endParaRPr lang="en-IN" sz="3500" dirty="0">
              <a:solidFill>
                <a:srgbClr val="E94F3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ED3D7BB-32D8-3AF5-90D6-6605796CF1F5}"/>
              </a:ext>
            </a:extLst>
          </p:cNvPr>
          <p:cNvSpPr txBox="1"/>
          <p:nvPr/>
        </p:nvSpPr>
        <p:spPr>
          <a:xfrm>
            <a:off x="233680" y="671975"/>
            <a:ext cx="11736479" cy="5925212"/>
          </a:xfrm>
          <a:prstGeom prst="rect">
            <a:avLst/>
          </a:prstGeom>
          <a:noFill/>
        </p:spPr>
        <p:txBody>
          <a:bodyPr wrap="square" rtlCol="0">
            <a:spAutoFit/>
          </a:bodyPr>
          <a:lstStyle>
            <a:defPPr>
              <a:defRPr lang="en-US"/>
            </a:defPPr>
            <a:lvl1pPr marL="285750" indent="-285750">
              <a:lnSpc>
                <a:spcPct val="150000"/>
              </a:lnSpc>
              <a:buFont typeface="Arial" panose="020B0604020202020204" pitchFamily="34" charset="0"/>
              <a:buChar char="•"/>
              <a:tabLst>
                <a:tab pos="1216514" algn="l"/>
              </a:tabLst>
              <a:defRPr sz="1600">
                <a:solidFill>
                  <a:schemeClr val="bg1"/>
                </a:solidFill>
                <a:latin typeface="Arial" panose="020B0604020202020204" pitchFamily="34" charset="0"/>
                <a:cs typeface="Arial" panose="020B0604020202020204" pitchFamily="34" charset="0"/>
              </a:defRPr>
            </a:lvl1pPr>
          </a:lstStyle>
          <a:p>
            <a:pPr marL="0" indent="0">
              <a:lnSpc>
                <a:spcPct val="200000"/>
              </a:lnSpc>
              <a:buNone/>
            </a:pPr>
            <a:r>
              <a:rPr lang="en-US" sz="1600" b="1" dirty="0">
                <a:solidFill>
                  <a:srgbClr val="E94F37"/>
                </a:solidFill>
                <a:latin typeface="Roboto" panose="02000000000000000000" pitchFamily="2" charset="0"/>
              </a:rPr>
              <a:t>Which leads are most likely to convert into paying customers?</a:t>
            </a:r>
            <a:endParaRPr lang="en-US" b="1" dirty="0">
              <a:solidFill>
                <a:srgbClr val="E94F37"/>
              </a:solidFill>
            </a:endParaRPr>
          </a:p>
          <a:p>
            <a:pPr marL="0" indent="0">
              <a:lnSpc>
                <a:spcPct val="200000"/>
              </a:lnSpc>
              <a:buNone/>
            </a:pPr>
            <a:r>
              <a:rPr lang="en-US" dirty="0"/>
              <a:t>Based on the our previous, here are the key high-performing scenarios to highlight:</a:t>
            </a:r>
          </a:p>
          <a:p>
            <a:pPr marL="0" indent="0">
              <a:lnSpc>
                <a:spcPct val="200000"/>
              </a:lnSpc>
              <a:buNone/>
            </a:pPr>
            <a:r>
              <a:rPr lang="en-US" b="1" dirty="0"/>
              <a:t>1. </a:t>
            </a:r>
            <a:r>
              <a:rPr lang="en-IN" b="1" dirty="0"/>
              <a:t>Top Performing Ad Source</a:t>
            </a:r>
          </a:p>
          <a:p>
            <a:pPr>
              <a:lnSpc>
                <a:spcPct val="200000"/>
              </a:lnSpc>
            </a:pPr>
            <a:r>
              <a:rPr lang="en-US" dirty="0">
                <a:solidFill>
                  <a:srgbClr val="E94F37"/>
                </a:solidFill>
              </a:rPr>
              <a:t>Google: </a:t>
            </a:r>
            <a:r>
              <a:rPr lang="en-US" dirty="0"/>
              <a:t>Generated </a:t>
            </a:r>
            <a:r>
              <a:rPr lang="en-US" dirty="0">
                <a:solidFill>
                  <a:srgbClr val="E94F37"/>
                </a:solidFill>
              </a:rPr>
              <a:t>2.87K</a:t>
            </a:r>
            <a:r>
              <a:rPr lang="en-US" dirty="0"/>
              <a:t> leads with a conversion rate of approximately </a:t>
            </a:r>
            <a:r>
              <a:rPr lang="en-US" dirty="0">
                <a:solidFill>
                  <a:srgbClr val="E94F37"/>
                </a:solidFill>
              </a:rPr>
              <a:t>38.33%.</a:t>
            </a:r>
          </a:p>
          <a:p>
            <a:pPr>
              <a:lnSpc>
                <a:spcPct val="200000"/>
              </a:lnSpc>
            </a:pPr>
            <a:r>
              <a:rPr lang="en-US" dirty="0">
                <a:solidFill>
                  <a:srgbClr val="E94F37"/>
                </a:solidFill>
              </a:rPr>
              <a:t>Direct Traffic: </a:t>
            </a:r>
            <a:r>
              <a:rPr lang="en-US" dirty="0"/>
              <a:t>Generated </a:t>
            </a:r>
            <a:r>
              <a:rPr lang="en-US" dirty="0">
                <a:solidFill>
                  <a:srgbClr val="E94F37"/>
                </a:solidFill>
              </a:rPr>
              <a:t>2.54K</a:t>
            </a:r>
            <a:r>
              <a:rPr lang="en-US" dirty="0"/>
              <a:t> leads with a conversion rate of approximately </a:t>
            </a:r>
            <a:r>
              <a:rPr lang="en-US" dirty="0">
                <a:solidFill>
                  <a:srgbClr val="E94F37"/>
                </a:solidFill>
              </a:rPr>
              <a:t>31.50%.</a:t>
            </a:r>
          </a:p>
          <a:p>
            <a:pPr>
              <a:lnSpc>
                <a:spcPct val="200000"/>
              </a:lnSpc>
            </a:pPr>
            <a:r>
              <a:rPr lang="en-US" dirty="0">
                <a:solidFill>
                  <a:srgbClr val="E94F37"/>
                </a:solidFill>
              </a:rPr>
              <a:t>Reference Traffic: </a:t>
            </a:r>
            <a:r>
              <a:rPr lang="en-US" dirty="0"/>
              <a:t>Although it generated only </a:t>
            </a:r>
            <a:r>
              <a:rPr lang="en-US" dirty="0">
                <a:solidFill>
                  <a:srgbClr val="E94F37"/>
                </a:solidFill>
              </a:rPr>
              <a:t>0.53K</a:t>
            </a:r>
            <a:r>
              <a:rPr lang="en-US" dirty="0"/>
              <a:t> leads, it had the highest conversion rate of approximately </a:t>
            </a:r>
            <a:r>
              <a:rPr lang="en-US" dirty="0">
                <a:solidFill>
                  <a:srgbClr val="E94F37"/>
                </a:solidFill>
              </a:rPr>
              <a:t>94.34%.</a:t>
            </a:r>
          </a:p>
          <a:p>
            <a:pPr marL="0" indent="0">
              <a:lnSpc>
                <a:spcPct val="200000"/>
              </a:lnSpc>
              <a:buNone/>
            </a:pPr>
            <a:r>
              <a:rPr lang="en-US" b="1" dirty="0"/>
              <a:t>2. Top Lead Origin</a:t>
            </a:r>
          </a:p>
          <a:p>
            <a:pPr>
              <a:lnSpc>
                <a:spcPct val="200000"/>
              </a:lnSpc>
            </a:pPr>
            <a:r>
              <a:rPr lang="en-US" dirty="0">
                <a:solidFill>
                  <a:srgbClr val="E94F37"/>
                </a:solidFill>
              </a:rPr>
              <a:t>Lead Add Form: </a:t>
            </a:r>
            <a:r>
              <a:rPr lang="en-US" dirty="0"/>
              <a:t>Generated </a:t>
            </a:r>
            <a:r>
              <a:rPr lang="en-US" dirty="0">
                <a:solidFill>
                  <a:srgbClr val="E94F37"/>
                </a:solidFill>
              </a:rPr>
              <a:t>718</a:t>
            </a:r>
            <a:r>
              <a:rPr lang="en-US" dirty="0"/>
              <a:t> leads, with </a:t>
            </a:r>
            <a:r>
              <a:rPr lang="en-US" dirty="0">
                <a:solidFill>
                  <a:srgbClr val="E94F37"/>
                </a:solidFill>
              </a:rPr>
              <a:t>664</a:t>
            </a:r>
            <a:r>
              <a:rPr lang="en-US" dirty="0"/>
              <a:t> converted, resulting in a conversion rate of approximately </a:t>
            </a:r>
            <a:r>
              <a:rPr lang="en-US" dirty="0">
                <a:solidFill>
                  <a:srgbClr val="E94F37"/>
                </a:solidFill>
              </a:rPr>
              <a:t>92.48%.</a:t>
            </a:r>
          </a:p>
          <a:p>
            <a:pPr>
              <a:lnSpc>
                <a:spcPct val="200000"/>
              </a:lnSpc>
            </a:pPr>
            <a:r>
              <a:rPr lang="en-US" dirty="0">
                <a:solidFill>
                  <a:srgbClr val="E94F37"/>
                </a:solidFill>
              </a:rPr>
              <a:t>API: </a:t>
            </a:r>
            <a:r>
              <a:rPr lang="en-US" dirty="0"/>
              <a:t>Generated </a:t>
            </a:r>
            <a:r>
              <a:rPr lang="en-US" dirty="0">
                <a:solidFill>
                  <a:srgbClr val="E94F37"/>
                </a:solidFill>
              </a:rPr>
              <a:t>3580</a:t>
            </a:r>
            <a:r>
              <a:rPr lang="en-US" dirty="0"/>
              <a:t> leads with an approximate conversion rate of </a:t>
            </a:r>
            <a:r>
              <a:rPr lang="en-US" dirty="0">
                <a:solidFill>
                  <a:srgbClr val="E94F37"/>
                </a:solidFill>
              </a:rPr>
              <a:t>31.15%</a:t>
            </a:r>
            <a:r>
              <a:rPr lang="en-US" dirty="0"/>
              <a:t>, resulting in </a:t>
            </a:r>
            <a:r>
              <a:rPr lang="en-US" dirty="0">
                <a:solidFill>
                  <a:srgbClr val="E94F37"/>
                </a:solidFill>
              </a:rPr>
              <a:t>1115</a:t>
            </a:r>
            <a:r>
              <a:rPr lang="en-US" dirty="0"/>
              <a:t> conversions.</a:t>
            </a:r>
          </a:p>
          <a:p>
            <a:pPr marL="0" indent="0">
              <a:lnSpc>
                <a:spcPct val="200000"/>
              </a:lnSpc>
              <a:buNone/>
            </a:pPr>
            <a:r>
              <a:rPr lang="en-US" b="1" dirty="0"/>
              <a:t>3. Last Activity</a:t>
            </a:r>
          </a:p>
          <a:p>
            <a:pPr>
              <a:lnSpc>
                <a:spcPct val="200000"/>
              </a:lnSpc>
            </a:pPr>
            <a:r>
              <a:rPr lang="en-US" dirty="0">
                <a:solidFill>
                  <a:srgbClr val="E94F37"/>
                </a:solidFill>
              </a:rPr>
              <a:t>SMS Sent: </a:t>
            </a:r>
            <a:r>
              <a:rPr lang="en-US" dirty="0"/>
              <a:t>Generated a total of </a:t>
            </a:r>
            <a:r>
              <a:rPr lang="en-US" dirty="0">
                <a:solidFill>
                  <a:srgbClr val="E94F37"/>
                </a:solidFill>
              </a:rPr>
              <a:t>2745</a:t>
            </a:r>
            <a:r>
              <a:rPr lang="en-US" dirty="0"/>
              <a:t> leads with an approximate conversion rate of </a:t>
            </a:r>
            <a:r>
              <a:rPr lang="en-US" dirty="0">
                <a:solidFill>
                  <a:srgbClr val="E94F37"/>
                </a:solidFill>
              </a:rPr>
              <a:t>68.78%.</a:t>
            </a:r>
          </a:p>
          <a:p>
            <a:pPr>
              <a:lnSpc>
                <a:spcPct val="200000"/>
              </a:lnSpc>
            </a:pPr>
            <a:r>
              <a:rPr lang="en-US" dirty="0">
                <a:solidFill>
                  <a:srgbClr val="E94F37"/>
                </a:solidFill>
              </a:rPr>
              <a:t>Email Opened: </a:t>
            </a:r>
            <a:r>
              <a:rPr lang="en-US" dirty="0"/>
              <a:t>Generated </a:t>
            </a:r>
            <a:r>
              <a:rPr lang="en-US" dirty="0">
                <a:solidFill>
                  <a:srgbClr val="E94F37"/>
                </a:solidFill>
              </a:rPr>
              <a:t>3437</a:t>
            </a:r>
            <a:r>
              <a:rPr lang="en-US" dirty="0"/>
              <a:t> leads, with </a:t>
            </a:r>
            <a:r>
              <a:rPr lang="en-US" dirty="0">
                <a:solidFill>
                  <a:srgbClr val="E94F37"/>
                </a:solidFill>
              </a:rPr>
              <a:t>1253</a:t>
            </a:r>
            <a:r>
              <a:rPr lang="en-US" dirty="0"/>
              <a:t> converted, resulting in an approximate conversion rate of </a:t>
            </a:r>
            <a:r>
              <a:rPr lang="en-US" dirty="0">
                <a:solidFill>
                  <a:srgbClr val="E94F37"/>
                </a:solidFill>
              </a:rPr>
              <a:t>36.46%.</a:t>
            </a:r>
          </a:p>
        </p:txBody>
      </p:sp>
    </p:spTree>
    <p:extLst>
      <p:ext uri="{BB962C8B-B14F-4D97-AF65-F5344CB8AC3E}">
        <p14:creationId xmlns:p14="http://schemas.microsoft.com/office/powerpoint/2010/main" val="353259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F3170-7794-08A6-7DF8-C39BB9E12C95}"/>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Signs for potential leads</a:t>
            </a:r>
            <a:endParaRPr lang="en-IN" sz="3500" dirty="0">
              <a:solidFill>
                <a:srgbClr val="E94F3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ED3D7BB-32D8-3AF5-90D6-6605796CF1F5}"/>
              </a:ext>
            </a:extLst>
          </p:cNvPr>
          <p:cNvSpPr txBox="1"/>
          <p:nvPr/>
        </p:nvSpPr>
        <p:spPr>
          <a:xfrm>
            <a:off x="227760" y="958836"/>
            <a:ext cx="11736479" cy="4940327"/>
          </a:xfrm>
          <a:prstGeom prst="rect">
            <a:avLst/>
          </a:prstGeom>
          <a:noFill/>
        </p:spPr>
        <p:txBody>
          <a:bodyPr wrap="square" rtlCol="0">
            <a:spAutoFit/>
          </a:bodyPr>
          <a:lstStyle>
            <a:defPPr>
              <a:defRPr lang="en-US"/>
            </a:defPPr>
            <a:lvl1pPr indent="0">
              <a:lnSpc>
                <a:spcPct val="200000"/>
              </a:lnSpc>
              <a:buFont typeface="Arial" panose="020B0604020202020204" pitchFamily="34" charset="0"/>
              <a:buNone/>
              <a:tabLst>
                <a:tab pos="1216514" algn="l"/>
              </a:tabLst>
              <a:defRPr sz="1600">
                <a:solidFill>
                  <a:schemeClr val="bg1"/>
                </a:solidFill>
                <a:latin typeface="Arial" panose="020B0604020202020204" pitchFamily="34" charset="0"/>
                <a:cs typeface="Arial" panose="020B0604020202020204" pitchFamily="34" charset="0"/>
              </a:defRPr>
            </a:lvl1pPr>
          </a:lstStyle>
          <a:p>
            <a:r>
              <a:rPr lang="en-US" b="1" dirty="0"/>
              <a:t>4. Lead Profile by Prospect ID</a:t>
            </a:r>
          </a:p>
          <a:p>
            <a:pPr marL="285750" indent="-285750">
              <a:buFont typeface="Arial" panose="020B0604020202020204" pitchFamily="34" charset="0"/>
              <a:buChar char="•"/>
            </a:pPr>
            <a:r>
              <a:rPr lang="en-US" dirty="0">
                <a:solidFill>
                  <a:srgbClr val="E94F37"/>
                </a:solidFill>
              </a:rPr>
              <a:t>Potential Leads: </a:t>
            </a:r>
            <a:r>
              <a:rPr lang="en-US" dirty="0"/>
              <a:t>Focus on these leads resulted in a strong conversion rate of </a:t>
            </a:r>
            <a:r>
              <a:rPr lang="en-US" dirty="0">
                <a:solidFill>
                  <a:srgbClr val="E94F37"/>
                </a:solidFill>
              </a:rPr>
              <a:t>78.55%.</a:t>
            </a:r>
          </a:p>
          <a:p>
            <a:pPr marL="285750" indent="-285750">
              <a:buFont typeface="Arial" panose="020B0604020202020204" pitchFamily="34" charset="0"/>
              <a:buChar char="•"/>
            </a:pPr>
            <a:r>
              <a:rPr lang="en-US" dirty="0">
                <a:solidFill>
                  <a:srgbClr val="E94F37"/>
                </a:solidFill>
              </a:rPr>
              <a:t>High Potential Leads: </a:t>
            </a:r>
            <a:r>
              <a:rPr lang="en-US" dirty="0"/>
              <a:t>Received </a:t>
            </a:r>
            <a:r>
              <a:rPr lang="en-US" dirty="0">
                <a:solidFill>
                  <a:srgbClr val="E94F37"/>
                </a:solidFill>
              </a:rPr>
              <a:t>1158</a:t>
            </a:r>
            <a:r>
              <a:rPr lang="en-US" dirty="0"/>
              <a:t> leads, with 1045 converted, resulting in a conversion rate of approximately </a:t>
            </a:r>
            <a:r>
              <a:rPr lang="en-US" dirty="0">
                <a:solidFill>
                  <a:srgbClr val="E94F37"/>
                </a:solidFill>
              </a:rPr>
              <a:t>90.24%.</a:t>
            </a:r>
          </a:p>
          <a:p>
            <a:r>
              <a:rPr lang="en-US" b="1" dirty="0"/>
              <a:t>5. Country by Prospect ID and Conversion</a:t>
            </a:r>
          </a:p>
          <a:p>
            <a:pPr marL="285750" indent="-285750">
              <a:buFont typeface="Arial" panose="020B0604020202020204" pitchFamily="34" charset="0"/>
              <a:buChar char="•"/>
            </a:pPr>
            <a:r>
              <a:rPr lang="en-US" dirty="0">
                <a:solidFill>
                  <a:srgbClr val="E94F37"/>
                </a:solidFill>
              </a:rPr>
              <a:t>India: </a:t>
            </a:r>
            <a:r>
              <a:rPr lang="en-US" dirty="0"/>
              <a:t>Primary target for the company with a conversion rate of </a:t>
            </a:r>
            <a:r>
              <a:rPr lang="en-US" dirty="0">
                <a:solidFill>
                  <a:srgbClr val="E94F37"/>
                </a:solidFill>
              </a:rPr>
              <a:t>36.93%.</a:t>
            </a:r>
            <a:r>
              <a:rPr lang="en-US" dirty="0"/>
              <a:t> The cost of acquiring leads in India is lower, making it a strategic area for growth.</a:t>
            </a:r>
          </a:p>
          <a:p>
            <a:r>
              <a:rPr lang="en-US" b="1" dirty="0"/>
              <a:t>6. Tags and Conversion</a:t>
            </a:r>
          </a:p>
          <a:p>
            <a:pPr marL="285750" indent="-285750">
              <a:buFont typeface="Arial" panose="020B0604020202020204" pitchFamily="34" charset="0"/>
              <a:buChar char="•"/>
            </a:pPr>
            <a:r>
              <a:rPr lang="en-US" dirty="0">
                <a:solidFill>
                  <a:srgbClr val="E94F37"/>
                </a:solidFill>
              </a:rPr>
              <a:t>Will Revert After Reading the Email: </a:t>
            </a:r>
            <a:r>
              <a:rPr lang="en-US" dirty="0"/>
              <a:t>This tag has an approximate conversion rate of </a:t>
            </a:r>
            <a:r>
              <a:rPr lang="en-US" dirty="0">
                <a:solidFill>
                  <a:srgbClr val="E94F37"/>
                </a:solidFill>
              </a:rPr>
              <a:t>96.86%.</a:t>
            </a:r>
          </a:p>
          <a:p>
            <a:pPr marL="285750" indent="-285750">
              <a:buFont typeface="Arial" panose="020B0604020202020204" pitchFamily="34" charset="0"/>
              <a:buChar char="•"/>
            </a:pPr>
            <a:r>
              <a:rPr lang="en-US" dirty="0">
                <a:solidFill>
                  <a:srgbClr val="E94F37"/>
                </a:solidFill>
              </a:rPr>
              <a:t>Closed by Horizon: </a:t>
            </a:r>
            <a:r>
              <a:rPr lang="en-US" dirty="0"/>
              <a:t>This tag also shows a high conversion rate.</a:t>
            </a:r>
          </a:p>
          <a:p>
            <a:pPr marL="285750" indent="-285750">
              <a:buFont typeface="Arial" panose="020B0604020202020204" pitchFamily="34" charset="0"/>
              <a:buChar char="•"/>
            </a:pPr>
            <a:r>
              <a:rPr lang="en-US" dirty="0"/>
              <a:t>These insights highlight the areas where the company is performing well and where to focus efforts for further improvement.</a:t>
            </a:r>
          </a:p>
        </p:txBody>
      </p:sp>
    </p:spTree>
    <p:extLst>
      <p:ext uri="{BB962C8B-B14F-4D97-AF65-F5344CB8AC3E}">
        <p14:creationId xmlns:p14="http://schemas.microsoft.com/office/powerpoint/2010/main" val="4275753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6B76724-D15F-F57D-E95C-A93BC64A700C}"/>
              </a:ext>
            </a:extLst>
          </p:cNvPr>
          <p:cNvGrpSpPr/>
          <p:nvPr/>
        </p:nvGrpSpPr>
        <p:grpSpPr>
          <a:xfrm>
            <a:off x="89762" y="2087287"/>
            <a:ext cx="12012477" cy="2683426"/>
            <a:chOff x="89762" y="2439113"/>
            <a:chExt cx="12012477" cy="2683426"/>
          </a:xfrm>
        </p:grpSpPr>
        <p:sp>
          <p:nvSpPr>
            <p:cNvPr id="3" name="TextBox 2">
              <a:extLst>
                <a:ext uri="{FF2B5EF4-FFF2-40B4-BE49-F238E27FC236}">
                  <a16:creationId xmlns:a16="http://schemas.microsoft.com/office/drawing/2014/main" id="{3DC30727-C40D-D445-EC5A-58DACA2D0207}"/>
                </a:ext>
              </a:extLst>
            </p:cNvPr>
            <p:cNvSpPr txBox="1"/>
            <p:nvPr/>
          </p:nvSpPr>
          <p:spPr>
            <a:xfrm>
              <a:off x="89762" y="2439113"/>
              <a:ext cx="12012477" cy="2400657"/>
            </a:xfrm>
            <a:prstGeom prst="rect">
              <a:avLst/>
            </a:prstGeom>
            <a:noFill/>
          </p:spPr>
          <p:txBody>
            <a:bodyPr wrap="square" rtlCol="0">
              <a:spAutoFit/>
            </a:bodyPr>
            <a:lstStyle/>
            <a:p>
              <a:pPr algn="ctr"/>
              <a:r>
                <a:rPr lang="en-IN" sz="7500" b="0" i="0" dirty="0">
                  <a:solidFill>
                    <a:srgbClr val="E94F37"/>
                  </a:solidFill>
                  <a:effectLst/>
                  <a:latin typeface="Arial" panose="020B0604020202020204" pitchFamily="34" charset="0"/>
                  <a:cs typeface="Arial" panose="020B0604020202020204" pitchFamily="34" charset="0"/>
                </a:rPr>
                <a:t>How can we avoid human error</a:t>
              </a:r>
              <a:endParaRPr lang="en-IN" sz="7500" dirty="0">
                <a:solidFill>
                  <a:srgbClr val="E94F37"/>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1D0E04A-2401-0008-F8C6-AA56EBDE2CF6}"/>
                </a:ext>
              </a:extLst>
            </p:cNvPr>
            <p:cNvSpPr txBox="1"/>
            <p:nvPr/>
          </p:nvSpPr>
          <p:spPr>
            <a:xfrm>
              <a:off x="1965960" y="4557000"/>
              <a:ext cx="8686800" cy="565539"/>
            </a:xfrm>
            <a:prstGeom prst="rect">
              <a:avLst/>
            </a:prstGeom>
            <a:noFill/>
          </p:spPr>
          <p:txBody>
            <a:bodyPr wrap="square">
              <a:spAutoFit/>
            </a:bodyPr>
            <a:lstStyle/>
            <a:p>
              <a:pPr>
                <a:lnSpc>
                  <a:spcPct val="200000"/>
                </a:lnSpc>
              </a:pPr>
              <a:r>
                <a:rPr lang="en-US" sz="1800" b="1" dirty="0">
                  <a:solidFill>
                    <a:srgbClr val="F6F7EB"/>
                  </a:solidFill>
                  <a:latin typeface="Roboto" panose="02000000000000000000" pitchFamily="2" charset="0"/>
                </a:rPr>
                <a:t>How can the lead management process be streamlined and made more effective?</a:t>
              </a:r>
            </a:p>
          </p:txBody>
        </p:sp>
      </p:grpSp>
    </p:spTree>
    <p:extLst>
      <p:ext uri="{BB962C8B-B14F-4D97-AF65-F5344CB8AC3E}">
        <p14:creationId xmlns:p14="http://schemas.microsoft.com/office/powerpoint/2010/main" val="12764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D9F75B-98F4-B433-0B79-E38E815D3A4D}"/>
              </a:ext>
            </a:extLst>
          </p:cNvPr>
          <p:cNvSpPr txBox="1"/>
          <p:nvPr/>
        </p:nvSpPr>
        <p:spPr>
          <a:xfrm>
            <a:off x="365759" y="471156"/>
            <a:ext cx="11736479" cy="6119432"/>
          </a:xfrm>
          <a:prstGeom prst="rect">
            <a:avLst/>
          </a:prstGeom>
          <a:noFill/>
        </p:spPr>
        <p:txBody>
          <a:bodyPr wrap="square" rtlCol="0">
            <a:spAutoFit/>
          </a:bodyPr>
          <a:lstStyle>
            <a:defPPr>
              <a:defRPr lang="en-US"/>
            </a:defPPr>
            <a:lvl1pPr indent="0">
              <a:lnSpc>
                <a:spcPct val="200000"/>
              </a:lnSpc>
              <a:buFont typeface="Arial" panose="020B0604020202020204" pitchFamily="34" charset="0"/>
              <a:buNone/>
              <a:tabLst>
                <a:tab pos="1216514" algn="l"/>
              </a:tabLst>
              <a:defRPr sz="1600">
                <a:solidFill>
                  <a:schemeClr val="bg1"/>
                </a:solidFill>
                <a:latin typeface="Arial" panose="020B0604020202020204" pitchFamily="34" charset="0"/>
                <a:cs typeface="Arial" panose="020B0604020202020204" pitchFamily="34" charset="0"/>
              </a:defRPr>
            </a:lvl1pPr>
          </a:lstStyle>
          <a:p>
            <a:r>
              <a:rPr lang="en-US" b="1" dirty="0"/>
              <a:t>Why ML model</a:t>
            </a:r>
          </a:p>
          <a:p>
            <a:pPr marL="285750" indent="-285750">
              <a:buFont typeface="Arial" panose="020B0604020202020204" pitchFamily="34" charset="0"/>
              <a:buChar char="•"/>
            </a:pPr>
            <a:r>
              <a:rPr lang="en-US" dirty="0">
                <a:solidFill>
                  <a:srgbClr val="E94F37"/>
                </a:solidFill>
              </a:rPr>
              <a:t>Building</a:t>
            </a:r>
            <a:r>
              <a:rPr lang="en-US" dirty="0"/>
              <a:t> an </a:t>
            </a:r>
            <a:r>
              <a:rPr lang="en-US" dirty="0">
                <a:solidFill>
                  <a:srgbClr val="E94F37"/>
                </a:solidFill>
              </a:rPr>
              <a:t>ML model </a:t>
            </a:r>
            <a:r>
              <a:rPr lang="en-US" dirty="0"/>
              <a:t>with this </a:t>
            </a:r>
            <a:r>
              <a:rPr lang="en-US" dirty="0">
                <a:solidFill>
                  <a:srgbClr val="E94F37"/>
                </a:solidFill>
              </a:rPr>
              <a:t>data and ranking </a:t>
            </a:r>
            <a:r>
              <a:rPr lang="en-US" dirty="0"/>
              <a:t>the leads will streamline the </a:t>
            </a:r>
            <a:r>
              <a:rPr lang="en-US" dirty="0">
                <a:solidFill>
                  <a:srgbClr val="E94F37"/>
                </a:solidFill>
              </a:rPr>
              <a:t>marketing process</a:t>
            </a:r>
            <a:r>
              <a:rPr lang="en-US" dirty="0"/>
              <a:t>, </a:t>
            </a:r>
            <a:r>
              <a:rPr lang="en-US" dirty="0">
                <a:solidFill>
                  <a:srgbClr val="E94F37"/>
                </a:solidFill>
              </a:rPr>
              <a:t>reduce human error </a:t>
            </a:r>
            <a:r>
              <a:rPr lang="en-US" dirty="0"/>
              <a:t>in </a:t>
            </a:r>
            <a:r>
              <a:rPr lang="en-US" dirty="0">
                <a:solidFill>
                  <a:srgbClr val="E94F37"/>
                </a:solidFill>
              </a:rPr>
              <a:t>assessing lead quality</a:t>
            </a:r>
            <a:r>
              <a:rPr lang="en-US" dirty="0"/>
              <a:t>, and </a:t>
            </a:r>
            <a:r>
              <a:rPr lang="en-US" dirty="0">
                <a:solidFill>
                  <a:srgbClr val="E94F37"/>
                </a:solidFill>
              </a:rPr>
              <a:t>increase</a:t>
            </a:r>
            <a:r>
              <a:rPr lang="en-US" dirty="0"/>
              <a:t> the </a:t>
            </a:r>
            <a:r>
              <a:rPr lang="en-US" dirty="0">
                <a:solidFill>
                  <a:srgbClr val="E94F37"/>
                </a:solidFill>
              </a:rPr>
              <a:t>pursuit of high-quality leads</a:t>
            </a:r>
            <a:r>
              <a:rPr lang="en-US" dirty="0"/>
              <a:t>.</a:t>
            </a:r>
          </a:p>
          <a:p>
            <a:pPr marL="285750" indent="-285750">
              <a:buFont typeface="Arial" panose="020B0604020202020204" pitchFamily="34" charset="0"/>
              <a:buChar char="•"/>
            </a:pPr>
            <a:r>
              <a:rPr lang="en-US" dirty="0"/>
              <a:t>Therefore, </a:t>
            </a:r>
            <a:r>
              <a:rPr lang="en-US" dirty="0">
                <a:solidFill>
                  <a:srgbClr val="E94F37"/>
                </a:solidFill>
              </a:rPr>
              <a:t>we built an ML model </a:t>
            </a:r>
            <a:r>
              <a:rPr lang="en-US" dirty="0"/>
              <a:t>using </a:t>
            </a:r>
            <a:r>
              <a:rPr lang="en-US" dirty="0" err="1">
                <a:solidFill>
                  <a:srgbClr val="E94F37"/>
                </a:solidFill>
              </a:rPr>
              <a:t>Jupyter</a:t>
            </a:r>
            <a:r>
              <a:rPr lang="en-US" dirty="0">
                <a:solidFill>
                  <a:srgbClr val="E94F37"/>
                </a:solidFill>
              </a:rPr>
              <a:t> Notebook.</a:t>
            </a:r>
            <a:endParaRPr lang="en-US" dirty="0"/>
          </a:p>
          <a:p>
            <a:pPr>
              <a:lnSpc>
                <a:spcPct val="150000"/>
              </a:lnSpc>
            </a:pPr>
            <a:r>
              <a:rPr lang="en-US" b="1" dirty="0"/>
              <a:t>There are few </a:t>
            </a:r>
            <a:r>
              <a:rPr lang="en-IN" b="1" dirty="0"/>
              <a:t>rules</a:t>
            </a:r>
            <a:r>
              <a:rPr lang="en-US" b="1" dirty="0"/>
              <a:t> to follow.</a:t>
            </a:r>
          </a:p>
          <a:p>
            <a:pPr marL="742950" lvl="1" indent="-285750">
              <a:lnSpc>
                <a:spcPct val="150000"/>
              </a:lnSpc>
              <a:buFont typeface="Arial" panose="020B0604020202020204" pitchFamily="34" charset="0"/>
              <a:buChar char="•"/>
            </a:pPr>
            <a:r>
              <a:rPr lang="en-US" sz="1600" dirty="0">
                <a:solidFill>
                  <a:srgbClr val="E94F37"/>
                </a:solidFill>
                <a:latin typeface="Arial" panose="020B0604020202020204" pitchFamily="34" charset="0"/>
                <a:cs typeface="Arial" panose="020B0604020202020204" pitchFamily="34" charset="0"/>
              </a:rPr>
              <a:t>The column names in the current data should also be present in the new data. </a:t>
            </a:r>
          </a:p>
          <a:p>
            <a:pPr marL="742950" lvl="1" indent="-285750">
              <a:lnSpc>
                <a:spcPct val="150000"/>
              </a:lnSpc>
              <a:buFont typeface="Arial" panose="020B0604020202020204" pitchFamily="34" charset="0"/>
              <a:buChar char="•"/>
            </a:pPr>
            <a:r>
              <a:rPr lang="en-US" sz="1600" dirty="0">
                <a:solidFill>
                  <a:srgbClr val="E94F37"/>
                </a:solidFill>
                <a:latin typeface="Arial" panose="020B0604020202020204" pitchFamily="34" charset="0"/>
                <a:cs typeface="Arial" panose="020B0604020202020204" pitchFamily="34" charset="0"/>
              </a:rPr>
              <a:t>Ensure that the wording and spelling of the column names are consistent. </a:t>
            </a:r>
          </a:p>
          <a:p>
            <a:pPr marL="742950" lvl="1" indent="-285750">
              <a:lnSpc>
                <a:spcPct val="150000"/>
              </a:lnSpc>
              <a:buFont typeface="Arial" panose="020B0604020202020204" pitchFamily="34" charset="0"/>
              <a:buChar char="•"/>
            </a:pPr>
            <a:r>
              <a:rPr lang="en-US" sz="1600" dirty="0">
                <a:solidFill>
                  <a:srgbClr val="E94F37"/>
                </a:solidFill>
                <a:latin typeface="Arial" panose="020B0604020202020204" pitchFamily="34" charset="0"/>
                <a:cs typeface="Arial" panose="020B0604020202020204" pitchFamily="34" charset="0"/>
              </a:rPr>
              <a:t>Make sure the data is clean and ready to use. </a:t>
            </a:r>
          </a:p>
          <a:p>
            <a:r>
              <a:rPr lang="en-US" b="1" dirty="0"/>
              <a:t>Points to </a:t>
            </a:r>
            <a:r>
              <a:rPr lang="en-IN" b="1" dirty="0"/>
              <a:t>Remember</a:t>
            </a:r>
            <a:endParaRPr lang="en-US" b="1" dirty="0"/>
          </a:p>
          <a:p>
            <a:pPr marL="285750" indent="-285750">
              <a:buFont typeface="Arial" panose="020B0604020202020204" pitchFamily="34" charset="0"/>
              <a:buChar char="•"/>
            </a:pPr>
            <a:r>
              <a:rPr lang="en-US" sz="1400" dirty="0"/>
              <a:t>There is no such thing as </a:t>
            </a:r>
            <a:r>
              <a:rPr lang="en-US" sz="1400" dirty="0">
                <a:solidFill>
                  <a:srgbClr val="E94F37"/>
                </a:solidFill>
              </a:rPr>
              <a:t>100% </a:t>
            </a:r>
            <a:r>
              <a:rPr lang="en-US" sz="1400" dirty="0"/>
              <a:t>convertible leads. </a:t>
            </a:r>
          </a:p>
          <a:p>
            <a:pPr marL="285750" indent="-285750">
              <a:buFont typeface="Arial" panose="020B0604020202020204" pitchFamily="34" charset="0"/>
              <a:buChar char="•"/>
            </a:pPr>
            <a:r>
              <a:rPr lang="en-US" sz="1400" dirty="0"/>
              <a:t>Each lead has a </a:t>
            </a:r>
            <a:r>
              <a:rPr lang="en-US" sz="1400" dirty="0">
                <a:solidFill>
                  <a:srgbClr val="E94F37"/>
                </a:solidFill>
              </a:rPr>
              <a:t>50/50</a:t>
            </a:r>
            <a:r>
              <a:rPr lang="en-US" sz="1400" dirty="0"/>
              <a:t> chance of converting. </a:t>
            </a:r>
          </a:p>
          <a:p>
            <a:pPr marL="285750" indent="-285750">
              <a:buFont typeface="Arial" panose="020B0604020202020204" pitchFamily="34" charset="0"/>
              <a:buChar char="•"/>
            </a:pPr>
            <a:r>
              <a:rPr lang="en-US" sz="1400" dirty="0"/>
              <a:t>By using this ML model, we can improve the odds, refining the prediction from </a:t>
            </a:r>
            <a:r>
              <a:rPr lang="en-US" sz="1400" dirty="0">
                <a:solidFill>
                  <a:srgbClr val="E94F37"/>
                </a:solidFill>
              </a:rPr>
              <a:t>50/50</a:t>
            </a:r>
            <a:r>
              <a:rPr lang="en-US" sz="1400" dirty="0"/>
              <a:t> to </a:t>
            </a:r>
            <a:r>
              <a:rPr lang="en-US" sz="1400" dirty="0">
                <a:solidFill>
                  <a:srgbClr val="E94F37"/>
                </a:solidFill>
              </a:rPr>
              <a:t>60/40</a:t>
            </a:r>
            <a:r>
              <a:rPr lang="en-US" sz="1400" dirty="0"/>
              <a:t> or </a:t>
            </a:r>
            <a:r>
              <a:rPr lang="en-US" sz="1400" dirty="0">
                <a:solidFill>
                  <a:srgbClr val="E94F37"/>
                </a:solidFill>
              </a:rPr>
              <a:t>70/30</a:t>
            </a:r>
            <a:r>
              <a:rPr lang="en-US" sz="1400" dirty="0"/>
              <a:t> depending on the available data. </a:t>
            </a:r>
          </a:p>
          <a:p>
            <a:pPr marL="285750" indent="-285750">
              <a:buFont typeface="Arial" panose="020B0604020202020204" pitchFamily="34" charset="0"/>
              <a:buChar char="•"/>
            </a:pPr>
            <a:r>
              <a:rPr lang="en-US" sz="1400" dirty="0"/>
              <a:t>The accuracy of the model is between </a:t>
            </a:r>
            <a:r>
              <a:rPr lang="en-US" sz="1400" dirty="0">
                <a:solidFill>
                  <a:srgbClr val="E94F37"/>
                </a:solidFill>
              </a:rPr>
              <a:t>70-85%. </a:t>
            </a:r>
          </a:p>
          <a:p>
            <a:pPr marL="285750" indent="-285750">
              <a:buFont typeface="Arial" panose="020B0604020202020204" pitchFamily="34" charset="0"/>
              <a:buChar char="•"/>
            </a:pPr>
            <a:r>
              <a:rPr lang="en-US" sz="1400" dirty="0"/>
              <a:t>The main </a:t>
            </a:r>
            <a:r>
              <a:rPr lang="en-US" sz="1400" dirty="0">
                <a:solidFill>
                  <a:srgbClr val="E94F37"/>
                </a:solidFill>
              </a:rPr>
              <a:t>focus</a:t>
            </a:r>
            <a:r>
              <a:rPr lang="en-US" sz="1400" dirty="0"/>
              <a:t> is to </a:t>
            </a:r>
            <a:r>
              <a:rPr lang="en-US" sz="1400" dirty="0">
                <a:solidFill>
                  <a:srgbClr val="E94F37"/>
                </a:solidFill>
              </a:rPr>
              <a:t>reduce human errors </a:t>
            </a:r>
            <a:r>
              <a:rPr lang="en-US" sz="1400" dirty="0"/>
              <a:t>as much as possible.</a:t>
            </a:r>
            <a:endParaRPr lang="en-US"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403AA27-FDF9-7157-B4E9-6EA3A1B23A7F}"/>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ML model</a:t>
            </a:r>
            <a:endParaRPr lang="en-IN" sz="3500" dirty="0">
              <a:solidFill>
                <a:srgbClr val="E94F3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491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F71402-B22D-C7E9-4089-7575D630CD20}"/>
              </a:ext>
            </a:extLst>
          </p:cNvPr>
          <p:cNvSpPr txBox="1"/>
          <p:nvPr/>
        </p:nvSpPr>
        <p:spPr>
          <a:xfrm>
            <a:off x="9696638" y="5182078"/>
            <a:ext cx="2589956" cy="1117294"/>
          </a:xfrm>
          <a:prstGeom prst="rect">
            <a:avLst/>
          </a:prstGeom>
          <a:noFill/>
        </p:spPr>
        <p:txBody>
          <a:bodyPr wrap="square" rtlCol="0">
            <a:spAutoFit/>
          </a:bodyPr>
          <a:lstStyle/>
          <a:p>
            <a:pPr marL="0" algn="ctr">
              <a:lnSpc>
                <a:spcPct val="114166"/>
              </a:lnSpc>
              <a:tabLst>
                <a:tab pos="1216514" algn="l"/>
              </a:tabLst>
            </a:pPr>
            <a:r>
              <a:rPr lang="pt-BR" altLang="zh-CN" sz="2000" dirty="0">
                <a:solidFill>
                  <a:schemeClr val="bg1"/>
                </a:solidFill>
                <a:latin typeface="Arial" panose="020B0604020202020204" pitchFamily="34" charset="0"/>
                <a:cs typeface="Arial" panose="020B0604020202020204" pitchFamily="34" charset="0"/>
              </a:rPr>
              <a:t>By</a:t>
            </a:r>
          </a:p>
          <a:p>
            <a:pPr marL="0" algn="ctr">
              <a:lnSpc>
                <a:spcPct val="114166"/>
              </a:lnSpc>
              <a:tabLst>
                <a:tab pos="1216514" algn="l"/>
              </a:tabLst>
            </a:pPr>
            <a:r>
              <a:rPr lang="pt-BR" altLang="zh-CN" sz="2000" dirty="0">
                <a:solidFill>
                  <a:schemeClr val="bg1"/>
                </a:solidFill>
                <a:latin typeface="Arial" panose="020B0604020202020204" pitchFamily="34" charset="0"/>
                <a:cs typeface="Arial" panose="020B0604020202020204" pitchFamily="34" charset="0"/>
              </a:rPr>
              <a:t>G.Arivazhagan</a:t>
            </a:r>
          </a:p>
          <a:p>
            <a:pPr marL="0" algn="ctr">
              <a:lnSpc>
                <a:spcPct val="114166"/>
              </a:lnSpc>
              <a:tabLst>
                <a:tab pos="1216514" algn="l"/>
              </a:tabLst>
            </a:pPr>
            <a:r>
              <a:rPr lang="pt-BR" altLang="zh-CN" sz="2000" dirty="0">
                <a:solidFill>
                  <a:schemeClr val="bg1"/>
                </a:solidFill>
                <a:latin typeface="Arial" panose="020B0604020202020204" pitchFamily="34" charset="0"/>
                <a:cs typeface="Arial" panose="020B0604020202020204" pitchFamily="34" charset="0"/>
              </a:rPr>
              <a:t>MBT7</a:t>
            </a:r>
            <a:endParaRPr lang="en-US" altLang="zh-CN" sz="20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E151B65-DB29-6521-EFF0-D99DB49AA485}"/>
              </a:ext>
            </a:extLst>
          </p:cNvPr>
          <p:cNvSpPr txBox="1"/>
          <p:nvPr/>
        </p:nvSpPr>
        <p:spPr>
          <a:xfrm>
            <a:off x="89762" y="2228672"/>
            <a:ext cx="12012477" cy="1246495"/>
          </a:xfrm>
          <a:prstGeom prst="rect">
            <a:avLst/>
          </a:prstGeom>
          <a:noFill/>
        </p:spPr>
        <p:txBody>
          <a:bodyPr wrap="square" rtlCol="0">
            <a:spAutoFit/>
          </a:bodyPr>
          <a:lstStyle/>
          <a:p>
            <a:pPr algn="ctr"/>
            <a:r>
              <a:rPr lang="en-IN" sz="7500" b="0" i="0" dirty="0">
                <a:solidFill>
                  <a:srgbClr val="E94F37"/>
                </a:solidFill>
                <a:effectLst/>
                <a:latin typeface="Arial" panose="020B0604020202020204" pitchFamily="34" charset="0"/>
                <a:cs typeface="Arial" panose="020B0604020202020204" pitchFamily="34" charset="0"/>
              </a:rPr>
              <a:t>Thank You</a:t>
            </a:r>
            <a:endParaRPr lang="en-IN" sz="7500" dirty="0">
              <a:solidFill>
                <a:srgbClr val="E94F3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5969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E25297-F501-8247-630B-CAA9BD8BF730}"/>
              </a:ext>
            </a:extLst>
          </p:cNvPr>
          <p:cNvSpPr txBox="1"/>
          <p:nvPr/>
        </p:nvSpPr>
        <p:spPr>
          <a:xfrm>
            <a:off x="1107440" y="1134795"/>
            <a:ext cx="10170160" cy="4452501"/>
          </a:xfrm>
          <a:prstGeom prst="rect">
            <a:avLst/>
          </a:prstGeom>
          <a:noFill/>
        </p:spPr>
        <p:txBody>
          <a:bodyPr wrap="square">
            <a:spAutoFit/>
          </a:bodyPr>
          <a:lstStyle/>
          <a:p>
            <a:pPr>
              <a:lnSpc>
                <a:spcPct val="200000"/>
              </a:lnSpc>
            </a:pPr>
            <a:r>
              <a:rPr lang="en-IN" sz="1600" dirty="0">
                <a:solidFill>
                  <a:srgbClr val="F6F7EB"/>
                </a:solidFill>
                <a:latin typeface="Roboto" panose="02000000000000000000" pitchFamily="2" charset="0"/>
              </a:rPr>
              <a:t>Domain:</a:t>
            </a:r>
          </a:p>
          <a:p>
            <a:pPr marL="285750" indent="-285750">
              <a:lnSpc>
                <a:spcPct val="200000"/>
              </a:lnSpc>
              <a:buFont typeface="Arial" panose="020B0604020202020204" pitchFamily="34" charset="0"/>
              <a:buChar char="•"/>
            </a:pPr>
            <a:r>
              <a:rPr lang="en-IN" sz="1600" dirty="0">
                <a:solidFill>
                  <a:srgbClr val="F6F7EB"/>
                </a:solidFill>
                <a:latin typeface="Roboto" panose="02000000000000000000" pitchFamily="2" charset="0"/>
              </a:rPr>
              <a:t>Ed-Tech (Education Technology)</a:t>
            </a:r>
          </a:p>
          <a:p>
            <a:pPr>
              <a:lnSpc>
                <a:spcPct val="200000"/>
              </a:lnSpc>
            </a:pPr>
            <a:endParaRPr lang="en-IN" sz="1600" dirty="0">
              <a:solidFill>
                <a:srgbClr val="F6F7EB"/>
              </a:solidFill>
              <a:latin typeface="Roboto" panose="02000000000000000000" pitchFamily="2" charset="0"/>
            </a:endParaRPr>
          </a:p>
          <a:p>
            <a:pPr>
              <a:lnSpc>
                <a:spcPct val="200000"/>
              </a:lnSpc>
            </a:pPr>
            <a:r>
              <a:rPr lang="en-US" sz="1600" dirty="0">
                <a:solidFill>
                  <a:srgbClr val="F6F7EB"/>
                </a:solidFill>
                <a:latin typeface="Roboto" panose="02000000000000000000" pitchFamily="2" charset="0"/>
              </a:rPr>
              <a:t>Problem to be Answered:</a:t>
            </a:r>
          </a:p>
          <a:p>
            <a:pPr marL="285750" indent="-285750">
              <a:lnSpc>
                <a:spcPct val="200000"/>
              </a:lnSpc>
              <a:buFont typeface="Arial" panose="020B0604020202020204" pitchFamily="34" charset="0"/>
              <a:buChar char="•"/>
            </a:pPr>
            <a:r>
              <a:rPr lang="en-US" sz="1600" dirty="0">
                <a:solidFill>
                  <a:srgbClr val="F6F7EB"/>
                </a:solidFill>
                <a:latin typeface="Roboto" panose="02000000000000000000" pitchFamily="2" charset="0"/>
              </a:rPr>
              <a:t>Which leads are most likely to convert into paying customers?</a:t>
            </a:r>
          </a:p>
          <a:p>
            <a:pPr marL="285750" indent="-285750">
              <a:lnSpc>
                <a:spcPct val="200000"/>
              </a:lnSpc>
              <a:buFont typeface="Arial" panose="020B0604020202020204" pitchFamily="34" charset="0"/>
              <a:buChar char="•"/>
            </a:pPr>
            <a:r>
              <a:rPr lang="en-US" sz="1600" dirty="0">
                <a:solidFill>
                  <a:srgbClr val="F6F7EB"/>
                </a:solidFill>
                <a:latin typeface="Roboto" panose="02000000000000000000" pitchFamily="2" charset="0"/>
              </a:rPr>
              <a:t>How can the platform prioritize and allocate resources to leads with the highest conversion potential?</a:t>
            </a:r>
          </a:p>
          <a:p>
            <a:pPr marL="285750" indent="-285750">
              <a:lnSpc>
                <a:spcPct val="200000"/>
              </a:lnSpc>
              <a:buFont typeface="Arial" panose="020B0604020202020204" pitchFamily="34" charset="0"/>
              <a:buChar char="•"/>
            </a:pPr>
            <a:r>
              <a:rPr lang="en-US" sz="1600" dirty="0">
                <a:solidFill>
                  <a:srgbClr val="F6F7EB"/>
                </a:solidFill>
                <a:latin typeface="Roboto" panose="02000000000000000000" pitchFamily="2" charset="0"/>
              </a:rPr>
              <a:t>What marketing and sales strategies can be tailored to specific lead segments?</a:t>
            </a:r>
          </a:p>
          <a:p>
            <a:pPr marL="285750" indent="-285750">
              <a:lnSpc>
                <a:spcPct val="200000"/>
              </a:lnSpc>
              <a:buFont typeface="Arial" panose="020B0604020202020204" pitchFamily="34" charset="0"/>
              <a:buChar char="•"/>
            </a:pPr>
            <a:r>
              <a:rPr lang="en-US" sz="1600" dirty="0">
                <a:solidFill>
                  <a:srgbClr val="F6F7EB"/>
                </a:solidFill>
                <a:latin typeface="Roboto" panose="02000000000000000000" pitchFamily="2" charset="0"/>
              </a:rPr>
              <a:t>How can the lead management process be streamlined and made more effective?</a:t>
            </a:r>
          </a:p>
          <a:p>
            <a:pPr>
              <a:lnSpc>
                <a:spcPct val="200000"/>
              </a:lnSpc>
              <a:buFont typeface="Arial" panose="020B0604020202020204" pitchFamily="34" charset="0"/>
              <a:buChar char="•"/>
            </a:pPr>
            <a:endParaRPr lang="en-IN" sz="1600" dirty="0">
              <a:solidFill>
                <a:srgbClr val="F6F7EB"/>
              </a:solidFill>
              <a:latin typeface="Roboto" panose="02000000000000000000" pitchFamily="2" charset="0"/>
            </a:endParaRPr>
          </a:p>
        </p:txBody>
      </p:sp>
      <p:sp>
        <p:nvSpPr>
          <p:cNvPr id="5" name="TextBox 4">
            <a:extLst>
              <a:ext uri="{FF2B5EF4-FFF2-40B4-BE49-F238E27FC236}">
                <a16:creationId xmlns:a16="http://schemas.microsoft.com/office/drawing/2014/main" id="{1C45605C-D3A3-520D-A180-7E8FBF33B6CA}"/>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Over View </a:t>
            </a:r>
            <a:r>
              <a:rPr lang="en-IN" sz="3500" dirty="0">
                <a:solidFill>
                  <a:srgbClr val="E94F37"/>
                </a:solidFill>
                <a:latin typeface="Arial" panose="020B0604020202020204" pitchFamily="34" charset="0"/>
                <a:cs typeface="Arial" panose="020B0604020202020204" pitchFamily="34" charset="0"/>
              </a:rPr>
              <a:t>of the Project</a:t>
            </a:r>
          </a:p>
        </p:txBody>
      </p:sp>
    </p:spTree>
    <p:extLst>
      <p:ext uri="{BB962C8B-B14F-4D97-AF65-F5344CB8AC3E}">
        <p14:creationId xmlns:p14="http://schemas.microsoft.com/office/powerpoint/2010/main" val="435578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F71402-B22D-C7E9-4089-7575D630CD20}"/>
              </a:ext>
            </a:extLst>
          </p:cNvPr>
          <p:cNvSpPr txBox="1"/>
          <p:nvPr/>
        </p:nvSpPr>
        <p:spPr>
          <a:xfrm>
            <a:off x="6443262" y="1194587"/>
            <a:ext cx="5354177" cy="5223161"/>
          </a:xfrm>
          <a:prstGeom prst="rect">
            <a:avLst/>
          </a:prstGeom>
          <a:noFill/>
        </p:spPr>
        <p:txBody>
          <a:bodyPr wrap="square" rtlCol="0">
            <a:spAutoFit/>
          </a:bodyPr>
          <a:lstStyle/>
          <a:p>
            <a:pPr marL="285750" indent="-285750">
              <a:lnSpc>
                <a:spcPct val="150000"/>
              </a:lnSpc>
              <a:buFont typeface="Arial" panose="020B0604020202020204" pitchFamily="34" charset="0"/>
              <a:buChar char="•"/>
              <a:tabLst>
                <a:tab pos="1216514" algn="l"/>
              </a:tabLst>
            </a:pPr>
            <a:r>
              <a:rPr lang="pt-BR" altLang="zh-CN" sz="1600" dirty="0">
                <a:solidFill>
                  <a:schemeClr val="bg1"/>
                </a:solidFill>
                <a:latin typeface="Arial" panose="020B0604020202020204" pitchFamily="34" charset="0"/>
                <a:cs typeface="Arial" panose="020B0604020202020204" pitchFamily="34" charset="0"/>
              </a:rPr>
              <a:t>Here we can see we got out most of our </a:t>
            </a:r>
            <a:r>
              <a:rPr lang="pt-BR" altLang="zh-CN" sz="1600" b="1" dirty="0">
                <a:solidFill>
                  <a:srgbClr val="E94F37"/>
                </a:solidFill>
                <a:latin typeface="Arial" panose="020B0604020202020204" pitchFamily="34" charset="0"/>
                <a:cs typeface="Arial" panose="020B0604020202020204" pitchFamily="34" charset="0"/>
              </a:rPr>
              <a:t>trafic</a:t>
            </a:r>
            <a:r>
              <a:rPr lang="pt-BR" altLang="zh-CN" sz="1600" dirty="0">
                <a:solidFill>
                  <a:schemeClr val="bg1"/>
                </a:solidFill>
                <a:latin typeface="Arial" panose="020B0604020202020204" pitchFamily="34" charset="0"/>
                <a:cs typeface="Arial" panose="020B0604020202020204" pitchFamily="34" charset="0"/>
              </a:rPr>
              <a:t> by </a:t>
            </a:r>
            <a:r>
              <a:rPr lang="pt-BR" altLang="zh-CN" sz="1600" b="1" dirty="0">
                <a:solidFill>
                  <a:srgbClr val="E94F37"/>
                </a:solidFill>
                <a:latin typeface="Arial" panose="020B0604020202020204" pitchFamily="34" charset="0"/>
                <a:cs typeface="Arial" panose="020B0604020202020204" pitchFamily="34" charset="0"/>
              </a:rPr>
              <a:t>Google</a:t>
            </a:r>
          </a:p>
          <a:p>
            <a:pPr marL="285750" indent="-285750">
              <a:lnSpc>
                <a:spcPct val="150000"/>
              </a:lnSpc>
              <a:buFont typeface="Arial" panose="020B0604020202020204" pitchFamily="34" charset="0"/>
              <a:buChar char="•"/>
              <a:tabLst>
                <a:tab pos="1216514" algn="l"/>
              </a:tabLst>
            </a:pPr>
            <a:r>
              <a:rPr lang="en-US" altLang="zh-CN" sz="1600" dirty="0">
                <a:solidFill>
                  <a:schemeClr val="bg1"/>
                </a:solidFill>
                <a:latin typeface="Arial" panose="020B0604020202020204" pitchFamily="34" charset="0"/>
                <a:cs typeface="Arial" panose="020B0604020202020204" pitchFamily="34" charset="0"/>
              </a:rPr>
              <a:t>In </a:t>
            </a:r>
            <a:r>
              <a:rPr lang="en-US" altLang="zh-CN" sz="1600" b="1" dirty="0">
                <a:solidFill>
                  <a:srgbClr val="E94F37"/>
                </a:solidFill>
                <a:latin typeface="Arial" panose="020B0604020202020204" pitchFamily="34" charset="0"/>
                <a:cs typeface="Arial" panose="020B0604020202020204" pitchFamily="34" charset="0"/>
              </a:rPr>
              <a:t>Google</a:t>
            </a:r>
            <a:r>
              <a:rPr lang="en-US" altLang="zh-CN" sz="1600" dirty="0">
                <a:solidFill>
                  <a:schemeClr val="bg1"/>
                </a:solidFill>
                <a:latin typeface="Arial" panose="020B0604020202020204" pitchFamily="34" charset="0"/>
                <a:cs typeface="Arial" panose="020B0604020202020204" pitchFamily="34" charset="0"/>
              </a:rPr>
              <a:t> we </a:t>
            </a:r>
            <a:r>
              <a:rPr lang="en-US" altLang="zh-CN" sz="1600" b="1" dirty="0">
                <a:solidFill>
                  <a:srgbClr val="E94F37"/>
                </a:solidFill>
                <a:latin typeface="Arial" panose="020B0604020202020204" pitchFamily="34" charset="0"/>
                <a:cs typeface="Arial" panose="020B0604020202020204" pitchFamily="34" charset="0"/>
              </a:rPr>
              <a:t>2.87K</a:t>
            </a:r>
            <a:r>
              <a:rPr lang="en-US" altLang="zh-CN" sz="1600" dirty="0">
                <a:solidFill>
                  <a:schemeClr val="bg1"/>
                </a:solidFill>
                <a:latin typeface="Arial" panose="020B0604020202020204" pitchFamily="34" charset="0"/>
                <a:cs typeface="Arial" panose="020B0604020202020204" pitchFamily="34" charset="0"/>
              </a:rPr>
              <a:t> in traffic and </a:t>
            </a:r>
            <a:r>
              <a:rPr lang="en-US" altLang="zh-CN" sz="1600" b="1" dirty="0">
                <a:solidFill>
                  <a:srgbClr val="E94F37"/>
                </a:solidFill>
                <a:latin typeface="Arial" panose="020B0604020202020204" pitchFamily="34" charset="0"/>
                <a:cs typeface="Arial" panose="020B0604020202020204" pitchFamily="34" charset="0"/>
              </a:rPr>
              <a:t>1.1K</a:t>
            </a:r>
            <a:r>
              <a:rPr lang="en-US" altLang="zh-CN" sz="1600" dirty="0">
                <a:solidFill>
                  <a:schemeClr val="bg1"/>
                </a:solidFill>
                <a:latin typeface="Arial" panose="020B0604020202020204" pitchFamily="34" charset="0"/>
                <a:cs typeface="Arial" panose="020B0604020202020204" pitchFamily="34" charset="0"/>
              </a:rPr>
              <a:t> has bee in </a:t>
            </a:r>
            <a:r>
              <a:rPr lang="en-IN" sz="1600" b="0" i="0" dirty="0">
                <a:solidFill>
                  <a:srgbClr val="F6F7EB"/>
                </a:solidFill>
                <a:effectLst/>
                <a:latin typeface="Roboto" panose="02000000000000000000" pitchFamily="2" charset="0"/>
              </a:rPr>
              <a:t>converted. which </a:t>
            </a:r>
            <a:r>
              <a:rPr lang="en-IN" sz="1600" dirty="0">
                <a:solidFill>
                  <a:srgbClr val="F6F7EB"/>
                </a:solidFill>
                <a:latin typeface="Roboto" panose="02000000000000000000" pitchFamily="2" charset="0"/>
              </a:rPr>
              <a:t>approximately</a:t>
            </a:r>
            <a:r>
              <a:rPr lang="en-IN" sz="1600" dirty="0"/>
              <a:t> </a:t>
            </a:r>
            <a:r>
              <a:rPr lang="en-IN" sz="1600" b="1" i="0" dirty="0">
                <a:solidFill>
                  <a:srgbClr val="E94F37"/>
                </a:solidFill>
                <a:effectLst/>
                <a:latin typeface="Roboto" panose="02000000000000000000" pitchFamily="2" charset="0"/>
              </a:rPr>
              <a:t>38.33% </a:t>
            </a:r>
            <a:r>
              <a:rPr lang="en-IN" sz="1600" b="0" i="0" dirty="0">
                <a:solidFill>
                  <a:srgbClr val="F6F7EB"/>
                </a:solidFill>
                <a:effectLst/>
                <a:latin typeface="Roboto" panose="02000000000000000000" pitchFamily="2" charset="0"/>
              </a:rPr>
              <a:t>conversion rate</a:t>
            </a:r>
          </a:p>
          <a:p>
            <a:pPr marL="285750" indent="-285750">
              <a:lnSpc>
                <a:spcPct val="150000"/>
              </a:lnSpc>
              <a:buFont typeface="Arial" panose="020B0604020202020204" pitchFamily="34" charset="0"/>
              <a:buChar char="•"/>
              <a:tabLst>
                <a:tab pos="1216514" algn="l"/>
              </a:tabLst>
            </a:pPr>
            <a:r>
              <a:rPr lang="en-IN" sz="1600" b="0" i="0" dirty="0">
                <a:solidFill>
                  <a:srgbClr val="F6F7EB"/>
                </a:solidFill>
                <a:effectLst/>
                <a:latin typeface="Roboto" panose="02000000000000000000" pitchFamily="2" charset="0"/>
              </a:rPr>
              <a:t>Followed by </a:t>
            </a:r>
            <a:r>
              <a:rPr lang="en-IN" sz="1600" b="1" dirty="0">
                <a:solidFill>
                  <a:srgbClr val="E94F37"/>
                </a:solidFill>
                <a:latin typeface="Roboto" panose="02000000000000000000" pitchFamily="2" charset="0"/>
              </a:rPr>
              <a:t>Direct traffic</a:t>
            </a:r>
            <a:r>
              <a:rPr lang="en-IN" sz="1600" dirty="0">
                <a:solidFill>
                  <a:srgbClr val="F6F7EB"/>
                </a:solidFill>
                <a:latin typeface="Roboto" panose="02000000000000000000" pitchFamily="2" charset="0"/>
              </a:rPr>
              <a:t>, </a:t>
            </a:r>
            <a:r>
              <a:rPr lang="en-IN" sz="1600" b="1" dirty="0">
                <a:solidFill>
                  <a:srgbClr val="E94F37"/>
                </a:solidFill>
                <a:latin typeface="Roboto" panose="02000000000000000000" pitchFamily="2" charset="0"/>
              </a:rPr>
              <a:t>2.54K</a:t>
            </a:r>
            <a:r>
              <a:rPr lang="en-IN" sz="1600" dirty="0">
                <a:solidFill>
                  <a:srgbClr val="F6F7EB"/>
                </a:solidFill>
                <a:latin typeface="Roboto" panose="02000000000000000000" pitchFamily="2" charset="0"/>
              </a:rPr>
              <a:t> in traffic and an the </a:t>
            </a:r>
            <a:r>
              <a:rPr lang="en-IN" sz="1600" b="0" i="0" dirty="0">
                <a:solidFill>
                  <a:srgbClr val="F6F7EB"/>
                </a:solidFill>
                <a:effectLst/>
                <a:latin typeface="Roboto" panose="02000000000000000000" pitchFamily="2" charset="0"/>
              </a:rPr>
              <a:t>conversion</a:t>
            </a:r>
            <a:r>
              <a:rPr lang="en-IN" sz="1600" dirty="0">
                <a:solidFill>
                  <a:srgbClr val="F6F7EB"/>
                </a:solidFill>
                <a:latin typeface="Roboto" panose="02000000000000000000" pitchFamily="2" charset="0"/>
              </a:rPr>
              <a:t> rate is approximately </a:t>
            </a:r>
            <a:r>
              <a:rPr lang="en-IN" sz="1600" b="1" dirty="0">
                <a:solidFill>
                  <a:srgbClr val="E94F37"/>
                </a:solidFill>
                <a:latin typeface="Roboto" panose="02000000000000000000" pitchFamily="2" charset="0"/>
              </a:rPr>
              <a:t>31.50%</a:t>
            </a:r>
          </a:p>
          <a:p>
            <a:pPr marL="285750" indent="-285750">
              <a:lnSpc>
                <a:spcPct val="150000"/>
              </a:lnSpc>
              <a:buFont typeface="Arial" panose="020B0604020202020204" pitchFamily="34" charset="0"/>
              <a:buChar char="•"/>
              <a:tabLst>
                <a:tab pos="1216514" algn="l"/>
              </a:tabLst>
            </a:pPr>
            <a:r>
              <a:rPr lang="en-US" altLang="zh-CN" sz="1600" dirty="0">
                <a:solidFill>
                  <a:srgbClr val="F6F7EB"/>
                </a:solidFill>
                <a:latin typeface="Arial" panose="020B0604020202020204" pitchFamily="34" charset="0"/>
                <a:cs typeface="Arial" panose="020B0604020202020204" pitchFamily="34" charset="0"/>
              </a:rPr>
              <a:t>An </a:t>
            </a:r>
            <a:r>
              <a:rPr lang="en-US" altLang="zh-CN" sz="1600" b="1" dirty="0">
                <a:solidFill>
                  <a:srgbClr val="E94F37"/>
                </a:solidFill>
                <a:latin typeface="Arial" panose="020B0604020202020204" pitchFamily="34" charset="0"/>
                <a:cs typeface="Arial" panose="020B0604020202020204" pitchFamily="34" charset="0"/>
              </a:rPr>
              <a:t>Important point </a:t>
            </a:r>
            <a:r>
              <a:rPr lang="en-US" altLang="zh-CN" sz="1600" dirty="0">
                <a:solidFill>
                  <a:srgbClr val="F6F7EB"/>
                </a:solidFill>
                <a:latin typeface="Arial" panose="020B0604020202020204" pitchFamily="34" charset="0"/>
                <a:cs typeface="Arial" panose="020B0604020202020204" pitchFamily="34" charset="0"/>
              </a:rPr>
              <a:t>to note is </a:t>
            </a:r>
            <a:r>
              <a:rPr lang="en-US" altLang="zh-CN" sz="1600" b="1" dirty="0">
                <a:solidFill>
                  <a:srgbClr val="E94F37"/>
                </a:solidFill>
                <a:latin typeface="Arial" panose="020B0604020202020204" pitchFamily="34" charset="0"/>
                <a:cs typeface="Arial" panose="020B0604020202020204" pitchFamily="34" charset="0"/>
              </a:rPr>
              <a:t>Reference</a:t>
            </a:r>
            <a:r>
              <a:rPr lang="en-US" altLang="zh-CN" sz="1600" dirty="0">
                <a:solidFill>
                  <a:srgbClr val="F6F7EB"/>
                </a:solidFill>
                <a:latin typeface="Arial" panose="020B0604020202020204" pitchFamily="34" charset="0"/>
                <a:cs typeface="Arial" panose="020B0604020202020204" pitchFamily="34" charset="0"/>
              </a:rPr>
              <a:t> traffics with an </a:t>
            </a:r>
            <a:r>
              <a:rPr lang="en-US" altLang="zh-CN" sz="1600" dirty="0">
                <a:solidFill>
                  <a:srgbClr val="E94F37"/>
                </a:solidFill>
                <a:latin typeface="Arial" panose="020B0604020202020204" pitchFamily="34" charset="0"/>
                <a:cs typeface="Arial" panose="020B0604020202020204" pitchFamily="34" charset="0"/>
              </a:rPr>
              <a:t>0.53K </a:t>
            </a:r>
            <a:r>
              <a:rPr lang="en-US" altLang="zh-CN" sz="1600" dirty="0">
                <a:solidFill>
                  <a:srgbClr val="F6F7EB"/>
                </a:solidFill>
                <a:latin typeface="Arial" panose="020B0604020202020204" pitchFamily="34" charset="0"/>
                <a:cs typeface="Arial" panose="020B0604020202020204" pitchFamily="34" charset="0"/>
              </a:rPr>
              <a:t>but with an highest conversion rate of </a:t>
            </a:r>
            <a:r>
              <a:rPr lang="en-US" altLang="zh-CN" sz="1600" dirty="0">
                <a:solidFill>
                  <a:srgbClr val="E94F37"/>
                </a:solidFill>
                <a:latin typeface="Arial" panose="020B0604020202020204" pitchFamily="34" charset="0"/>
                <a:cs typeface="Arial" panose="020B0604020202020204" pitchFamily="34" charset="0"/>
              </a:rPr>
              <a:t>0.5K</a:t>
            </a:r>
            <a:r>
              <a:rPr lang="en-US" altLang="zh-CN" sz="1600" dirty="0">
                <a:solidFill>
                  <a:srgbClr val="F6F7EB"/>
                </a:solidFill>
                <a:latin typeface="Arial" panose="020B0604020202020204" pitchFamily="34" charset="0"/>
                <a:cs typeface="Arial" panose="020B0604020202020204" pitchFamily="34" charset="0"/>
              </a:rPr>
              <a:t> which led to an </a:t>
            </a:r>
            <a:r>
              <a:rPr lang="en-US" altLang="zh-CN" sz="1600" dirty="0">
                <a:solidFill>
                  <a:srgbClr val="E94F37"/>
                </a:solidFill>
                <a:latin typeface="Arial" panose="020B0604020202020204" pitchFamily="34" charset="0"/>
                <a:cs typeface="Arial" panose="020B0604020202020204" pitchFamily="34" charset="0"/>
              </a:rPr>
              <a:t>conversion rate of 94.34%</a:t>
            </a:r>
          </a:p>
          <a:p>
            <a:pPr marL="285750" indent="-285750">
              <a:lnSpc>
                <a:spcPct val="15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The high conversion rate in Reference suggests that our customers are highly satisfied with our Edu-Tech services and are enthusiastic about referring others to our company or the benefits could be good too</a:t>
            </a:r>
            <a:r>
              <a:rPr lang="en-US" sz="1600" dirty="0">
                <a:solidFill>
                  <a:srgbClr val="E94F37"/>
                </a:solidFill>
              </a:rPr>
              <a:t>.</a:t>
            </a:r>
            <a:endParaRPr lang="en-US" altLang="zh-CN" sz="1600" dirty="0">
              <a:solidFill>
                <a:srgbClr val="E94F37"/>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1703104-FC6C-E5D7-AC67-387636754CB8}"/>
              </a:ext>
            </a:extLst>
          </p:cNvPr>
          <p:cNvPicPr>
            <a:picLocks noChangeAspect="1"/>
          </p:cNvPicPr>
          <p:nvPr/>
        </p:nvPicPr>
        <p:blipFill>
          <a:blip r:embed="rId2"/>
          <a:stretch>
            <a:fillRect/>
          </a:stretch>
        </p:blipFill>
        <p:spPr>
          <a:xfrm>
            <a:off x="195248" y="2467537"/>
            <a:ext cx="6040041" cy="3237028"/>
          </a:xfrm>
          <a:prstGeom prst="rect">
            <a:avLst/>
          </a:prstGeom>
        </p:spPr>
      </p:pic>
      <p:sp>
        <p:nvSpPr>
          <p:cNvPr id="5" name="TextBox 4">
            <a:extLst>
              <a:ext uri="{FF2B5EF4-FFF2-40B4-BE49-F238E27FC236}">
                <a16:creationId xmlns:a16="http://schemas.microsoft.com/office/drawing/2014/main" id="{1A8087E7-C0E3-E98C-B506-A3C86EC38EE7}"/>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Top Performing ad Source</a:t>
            </a:r>
            <a:endParaRPr lang="en-IN" sz="3500" dirty="0">
              <a:solidFill>
                <a:srgbClr val="E94F37"/>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2261EFE-9B53-736D-B605-2EDB0B8587B0}"/>
              </a:ext>
            </a:extLst>
          </p:cNvPr>
          <p:cNvSpPr txBox="1"/>
          <p:nvPr/>
        </p:nvSpPr>
        <p:spPr>
          <a:xfrm>
            <a:off x="243276" y="1194587"/>
            <a:ext cx="6096000" cy="877163"/>
          </a:xfrm>
          <a:prstGeom prst="rect">
            <a:avLst/>
          </a:prstGeom>
          <a:noFill/>
        </p:spPr>
        <p:txBody>
          <a:bodyPr wrap="square">
            <a:spAutoFit/>
          </a:bodyPr>
          <a:lstStyle/>
          <a:p>
            <a:pPr>
              <a:lnSpc>
                <a:spcPct val="150000"/>
              </a:lnSpc>
            </a:pPr>
            <a:r>
              <a:rPr lang="en-US" sz="1800" dirty="0">
                <a:solidFill>
                  <a:srgbClr val="E94F37"/>
                </a:solidFill>
                <a:latin typeface="Roboto" panose="02000000000000000000" pitchFamily="2" charset="0"/>
              </a:rPr>
              <a:t>How can the platform prioritize and allocate resources to leads with the highest conversion potential?</a:t>
            </a:r>
          </a:p>
        </p:txBody>
      </p:sp>
    </p:spTree>
    <p:extLst>
      <p:ext uri="{BB962C8B-B14F-4D97-AF65-F5344CB8AC3E}">
        <p14:creationId xmlns:p14="http://schemas.microsoft.com/office/powerpoint/2010/main" val="328689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BEE34-7607-52D8-2217-78981108ADB2}"/>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Top Performing ad Source</a:t>
            </a:r>
            <a:endParaRPr lang="en-IN" sz="3500" dirty="0">
              <a:solidFill>
                <a:srgbClr val="E94F37"/>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C6A57CF-7C04-733D-6382-1D6C47244B91}"/>
              </a:ext>
            </a:extLst>
          </p:cNvPr>
          <p:cNvPicPr>
            <a:picLocks noChangeAspect="1"/>
          </p:cNvPicPr>
          <p:nvPr/>
        </p:nvPicPr>
        <p:blipFill>
          <a:blip r:embed="rId2"/>
          <a:stretch>
            <a:fillRect/>
          </a:stretch>
        </p:blipFill>
        <p:spPr>
          <a:xfrm>
            <a:off x="247078" y="1056936"/>
            <a:ext cx="4788343" cy="2669490"/>
          </a:xfrm>
          <a:prstGeom prst="rect">
            <a:avLst/>
          </a:prstGeom>
        </p:spPr>
      </p:pic>
      <p:sp>
        <p:nvSpPr>
          <p:cNvPr id="5" name="TextBox 4">
            <a:extLst>
              <a:ext uri="{FF2B5EF4-FFF2-40B4-BE49-F238E27FC236}">
                <a16:creationId xmlns:a16="http://schemas.microsoft.com/office/drawing/2014/main" id="{45364C3C-9553-6EE9-4216-0C6DE8E76B97}"/>
              </a:ext>
            </a:extLst>
          </p:cNvPr>
          <p:cNvSpPr txBox="1"/>
          <p:nvPr/>
        </p:nvSpPr>
        <p:spPr>
          <a:xfrm>
            <a:off x="5655411" y="900831"/>
            <a:ext cx="6446828" cy="5955989"/>
          </a:xfrm>
          <a:prstGeom prst="rect">
            <a:avLst/>
          </a:prstGeom>
          <a:noFill/>
        </p:spPr>
        <p:txBody>
          <a:bodyPr wrap="square" rtlCol="0">
            <a:spAutoFit/>
          </a:bodyPr>
          <a:lstStyle/>
          <a:p>
            <a:pPr marL="285750" indent="-285750">
              <a:lnSpc>
                <a:spcPct val="150000"/>
              </a:lnSpc>
              <a:buFont typeface="Arial" panose="020B0604020202020204" pitchFamily="34" charset="0"/>
              <a:buChar char="•"/>
              <a:tabLst>
                <a:tab pos="1216514" algn="l"/>
              </a:tabLst>
            </a:pPr>
            <a:r>
              <a:rPr lang="en-US" altLang="zh-CN" sz="1600" dirty="0">
                <a:solidFill>
                  <a:schemeClr val="bg1"/>
                </a:solidFill>
                <a:latin typeface="Arial" panose="020B0604020202020204" pitchFamily="34" charset="0"/>
                <a:cs typeface="Arial" panose="020B0604020202020204" pitchFamily="34" charset="0"/>
              </a:rPr>
              <a:t>Here we can </a:t>
            </a:r>
            <a:r>
              <a:rPr lang="en-US" altLang="zh-CN" sz="1600" dirty="0">
                <a:solidFill>
                  <a:srgbClr val="E94F37"/>
                </a:solidFill>
                <a:latin typeface="Arial" panose="020B0604020202020204" pitchFamily="34" charset="0"/>
                <a:cs typeface="Arial" panose="020B0604020202020204" pitchFamily="34" charset="0"/>
              </a:rPr>
              <a:t>Working Professional </a:t>
            </a:r>
            <a:r>
              <a:rPr lang="en-US" altLang="zh-CN" sz="1600" dirty="0">
                <a:solidFill>
                  <a:schemeClr val="bg1"/>
                </a:solidFill>
                <a:latin typeface="Arial" panose="020B0604020202020204" pitchFamily="34" charset="0"/>
                <a:cs typeface="Arial" panose="020B0604020202020204" pitchFamily="34" charset="0"/>
              </a:rPr>
              <a:t>a are Showing more inters towards these course.</a:t>
            </a:r>
          </a:p>
          <a:p>
            <a:pPr marL="285750" indent="-285750">
              <a:lnSpc>
                <a:spcPct val="150000"/>
              </a:lnSpc>
              <a:buFont typeface="Arial" panose="020B0604020202020204" pitchFamily="34" charset="0"/>
              <a:buChar char="•"/>
              <a:tabLst>
                <a:tab pos="1216514" algn="l"/>
              </a:tabLst>
            </a:pPr>
            <a:r>
              <a:rPr lang="en-US" altLang="zh-CN" sz="1600" dirty="0">
                <a:solidFill>
                  <a:schemeClr val="bg1"/>
                </a:solidFill>
                <a:latin typeface="Arial" panose="020B0604020202020204" pitchFamily="34" charset="0"/>
                <a:cs typeface="Arial" panose="020B0604020202020204" pitchFamily="34" charset="0"/>
              </a:rPr>
              <a:t>And out of </a:t>
            </a:r>
            <a:r>
              <a:rPr lang="en-US" altLang="zh-CN" sz="1600" dirty="0">
                <a:solidFill>
                  <a:srgbClr val="E94F37"/>
                </a:solidFill>
                <a:latin typeface="Arial" panose="020B0604020202020204" pitchFamily="34" charset="0"/>
                <a:cs typeface="Arial" panose="020B0604020202020204" pitchFamily="34" charset="0"/>
              </a:rPr>
              <a:t>706</a:t>
            </a:r>
            <a:r>
              <a:rPr lang="en-US" altLang="zh-CN" sz="1600" dirty="0">
                <a:solidFill>
                  <a:schemeClr val="bg1"/>
                </a:solidFill>
                <a:latin typeface="Arial" panose="020B0604020202020204" pitchFamily="34" charset="0"/>
                <a:cs typeface="Arial" panose="020B0604020202020204" pitchFamily="34" charset="0"/>
              </a:rPr>
              <a:t> Leads </a:t>
            </a:r>
            <a:r>
              <a:rPr lang="en-US" altLang="zh-CN" sz="1600" dirty="0">
                <a:solidFill>
                  <a:srgbClr val="E94F37"/>
                </a:solidFill>
                <a:latin typeface="Arial" panose="020B0604020202020204" pitchFamily="34" charset="0"/>
                <a:cs typeface="Arial" panose="020B0604020202020204" pitchFamily="34" charset="0"/>
              </a:rPr>
              <a:t>647</a:t>
            </a:r>
            <a:r>
              <a:rPr lang="en-US" altLang="zh-CN" sz="1600" dirty="0">
                <a:solidFill>
                  <a:schemeClr val="bg1"/>
                </a:solidFill>
                <a:latin typeface="Arial" panose="020B0604020202020204" pitchFamily="34" charset="0"/>
                <a:cs typeface="Arial" panose="020B0604020202020204" pitchFamily="34" charset="0"/>
              </a:rPr>
              <a:t> of them have been converted which is approximately </a:t>
            </a:r>
            <a:r>
              <a:rPr lang="en-US" altLang="zh-CN" sz="1600" dirty="0">
                <a:solidFill>
                  <a:srgbClr val="E94F37"/>
                </a:solidFill>
                <a:latin typeface="Arial" panose="020B0604020202020204" pitchFamily="34" charset="0"/>
                <a:cs typeface="Arial" panose="020B0604020202020204" pitchFamily="34" charset="0"/>
              </a:rPr>
              <a:t>91.64%</a:t>
            </a:r>
          </a:p>
          <a:p>
            <a:pPr marL="285750" indent="-285750">
              <a:lnSpc>
                <a:spcPct val="150000"/>
              </a:lnSpc>
              <a:buFont typeface="Arial" panose="020B0604020202020204" pitchFamily="34" charset="0"/>
              <a:buChar char="•"/>
              <a:tabLst>
                <a:tab pos="1216514" algn="l"/>
              </a:tabLst>
            </a:pPr>
            <a:r>
              <a:rPr lang="en-US" altLang="zh-CN" sz="1600" dirty="0">
                <a:solidFill>
                  <a:schemeClr val="bg1"/>
                </a:solidFill>
                <a:latin typeface="Arial" panose="020B0604020202020204" pitchFamily="34" charset="0"/>
                <a:cs typeface="Arial" panose="020B0604020202020204" pitchFamily="34" charset="0"/>
              </a:rPr>
              <a:t>At the second place we have </a:t>
            </a:r>
            <a:r>
              <a:rPr lang="en-US" altLang="zh-CN" sz="1600" dirty="0">
                <a:solidFill>
                  <a:srgbClr val="E94F37"/>
                </a:solidFill>
                <a:latin typeface="Arial" panose="020B0604020202020204" pitchFamily="34" charset="0"/>
                <a:cs typeface="Arial" panose="020B0604020202020204" pitchFamily="34" charset="0"/>
              </a:rPr>
              <a:t>Students</a:t>
            </a:r>
            <a:r>
              <a:rPr lang="en-US" altLang="zh-CN" sz="1600" dirty="0">
                <a:solidFill>
                  <a:schemeClr val="bg1"/>
                </a:solidFill>
                <a:latin typeface="Arial" panose="020B0604020202020204" pitchFamily="34" charset="0"/>
                <a:cs typeface="Arial" panose="020B0604020202020204" pitchFamily="34" charset="0"/>
              </a:rPr>
              <a:t> with </a:t>
            </a:r>
            <a:r>
              <a:rPr lang="en-US" altLang="zh-CN" sz="1600" dirty="0">
                <a:solidFill>
                  <a:srgbClr val="E94F37"/>
                </a:solidFill>
                <a:latin typeface="Arial" panose="020B0604020202020204" pitchFamily="34" charset="0"/>
                <a:cs typeface="Arial" panose="020B0604020202020204" pitchFamily="34" charset="0"/>
              </a:rPr>
              <a:t>210</a:t>
            </a:r>
            <a:r>
              <a:rPr lang="en-US" altLang="zh-CN" sz="1600" dirty="0">
                <a:solidFill>
                  <a:schemeClr val="bg1"/>
                </a:solidFill>
                <a:latin typeface="Arial" panose="020B0604020202020204" pitchFamily="34" charset="0"/>
                <a:cs typeface="Arial" panose="020B0604020202020204" pitchFamily="34" charset="0"/>
              </a:rPr>
              <a:t> leads and </a:t>
            </a:r>
            <a:r>
              <a:rPr lang="en-US" altLang="zh-CN" sz="1600" dirty="0">
                <a:solidFill>
                  <a:srgbClr val="E94F37"/>
                </a:solidFill>
                <a:latin typeface="Arial" panose="020B0604020202020204" pitchFamily="34" charset="0"/>
                <a:cs typeface="Arial" panose="020B0604020202020204" pitchFamily="34" charset="0"/>
              </a:rPr>
              <a:t>78</a:t>
            </a:r>
            <a:r>
              <a:rPr lang="en-US" altLang="zh-CN" sz="1600" dirty="0">
                <a:solidFill>
                  <a:schemeClr val="bg1"/>
                </a:solidFill>
                <a:latin typeface="Arial" panose="020B0604020202020204" pitchFamily="34" charset="0"/>
                <a:cs typeface="Arial" panose="020B0604020202020204" pitchFamily="34" charset="0"/>
              </a:rPr>
              <a:t> converted with an approximately </a:t>
            </a:r>
            <a:r>
              <a:rPr lang="en-US" altLang="zh-CN" sz="1600" dirty="0">
                <a:solidFill>
                  <a:srgbClr val="E94F37"/>
                </a:solidFill>
                <a:latin typeface="Arial" panose="020B0604020202020204" pitchFamily="34" charset="0"/>
                <a:cs typeface="Arial" panose="020B0604020202020204" pitchFamily="34" charset="0"/>
              </a:rPr>
              <a:t>37.14%</a:t>
            </a:r>
            <a:r>
              <a:rPr lang="en-US" altLang="zh-CN" sz="1600" dirty="0">
                <a:solidFill>
                  <a:schemeClr val="bg1"/>
                </a:solidFill>
                <a:latin typeface="Arial" panose="020B0604020202020204" pitchFamily="34" charset="0"/>
                <a:cs typeface="Arial" panose="020B0604020202020204" pitchFamily="34" charset="0"/>
              </a:rPr>
              <a:t> of conversion rate.</a:t>
            </a:r>
          </a:p>
          <a:p>
            <a:pPr marL="285750" indent="-285750">
              <a:lnSpc>
                <a:spcPct val="150000"/>
              </a:lnSpc>
              <a:buFont typeface="Arial" panose="020B0604020202020204" pitchFamily="34" charset="0"/>
              <a:buChar char="•"/>
              <a:tabLst>
                <a:tab pos="1216514" algn="l"/>
              </a:tabLst>
            </a:pPr>
            <a:r>
              <a:rPr lang="en-US" altLang="zh-CN" sz="1600" dirty="0">
                <a:solidFill>
                  <a:schemeClr val="bg1"/>
                </a:solidFill>
                <a:latin typeface="Arial" panose="020B0604020202020204" pitchFamily="34" charset="0"/>
                <a:cs typeface="Arial" panose="020B0604020202020204" pitchFamily="34" charset="0"/>
              </a:rPr>
              <a:t>An Important point to note is </a:t>
            </a:r>
            <a:r>
              <a:rPr lang="en-US" altLang="zh-CN" sz="1600" dirty="0">
                <a:solidFill>
                  <a:srgbClr val="E94F37"/>
                </a:solidFill>
                <a:latin typeface="Arial" panose="020B0604020202020204" pitchFamily="34" charset="0"/>
                <a:cs typeface="Arial" panose="020B0604020202020204" pitchFamily="34" charset="0"/>
              </a:rPr>
              <a:t>housewife</a:t>
            </a:r>
            <a:r>
              <a:rPr lang="en-US" altLang="zh-CN" sz="1600" dirty="0">
                <a:solidFill>
                  <a:schemeClr val="bg1"/>
                </a:solidFill>
                <a:latin typeface="Arial" panose="020B0604020202020204" pitchFamily="34" charset="0"/>
                <a:cs typeface="Arial" panose="020B0604020202020204" pitchFamily="34" charset="0"/>
              </a:rPr>
              <a:t> with an </a:t>
            </a:r>
            <a:r>
              <a:rPr lang="en-US" altLang="zh-CN" sz="1600" dirty="0">
                <a:solidFill>
                  <a:srgbClr val="E94F37"/>
                </a:solidFill>
                <a:latin typeface="Arial" panose="020B0604020202020204" pitchFamily="34" charset="0"/>
                <a:cs typeface="Arial" panose="020B0604020202020204" pitchFamily="34" charset="0"/>
              </a:rPr>
              <a:t>10</a:t>
            </a:r>
            <a:r>
              <a:rPr lang="en-US" altLang="zh-CN" sz="1600" dirty="0">
                <a:solidFill>
                  <a:schemeClr val="bg1"/>
                </a:solidFill>
                <a:latin typeface="Arial" panose="020B0604020202020204" pitchFamily="34" charset="0"/>
                <a:cs typeface="Arial" panose="020B0604020202020204" pitchFamily="34" charset="0"/>
              </a:rPr>
              <a:t> leads and </a:t>
            </a:r>
            <a:r>
              <a:rPr lang="en-US" altLang="zh-CN" sz="1600" dirty="0">
                <a:solidFill>
                  <a:srgbClr val="E94F37"/>
                </a:solidFill>
                <a:latin typeface="Arial" panose="020B0604020202020204" pitchFamily="34" charset="0"/>
                <a:cs typeface="Arial" panose="020B0604020202020204" pitchFamily="34" charset="0"/>
              </a:rPr>
              <a:t>every one converted</a:t>
            </a:r>
            <a:r>
              <a:rPr lang="en-US" altLang="zh-CN" sz="1600" dirty="0">
                <a:solidFill>
                  <a:schemeClr val="bg1"/>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tabLst>
                <a:tab pos="1216514" algn="l"/>
              </a:tabLst>
            </a:pPr>
            <a:r>
              <a:rPr lang="en-US" altLang="zh-CN" sz="1600" dirty="0">
                <a:solidFill>
                  <a:schemeClr val="bg1"/>
                </a:solidFill>
                <a:latin typeface="Arial" panose="020B0604020202020204" pitchFamily="34" charset="0"/>
                <a:cs typeface="Arial" panose="020B0604020202020204" pitchFamily="34" charset="0"/>
              </a:rPr>
              <a:t>Changing our perspective on marketing could be beneficial for the company.</a:t>
            </a:r>
          </a:p>
          <a:p>
            <a:pPr marL="285750" indent="-285750">
              <a:lnSpc>
                <a:spcPct val="150000"/>
              </a:lnSpc>
              <a:buFont typeface="Arial" panose="020B0604020202020204" pitchFamily="34" charset="0"/>
              <a:buChar char="•"/>
              <a:tabLst>
                <a:tab pos="1216514" algn="l"/>
              </a:tabLst>
            </a:pPr>
            <a:r>
              <a:rPr lang="en-US" altLang="zh-CN" sz="1600" dirty="0">
                <a:solidFill>
                  <a:srgbClr val="E94F37"/>
                </a:solidFill>
                <a:latin typeface="Arial" panose="020B0604020202020204" pitchFamily="34" charset="0"/>
                <a:cs typeface="Arial" panose="020B0604020202020204" pitchFamily="34" charset="0"/>
              </a:rPr>
              <a:t>For targeting Working professional we can shrink our age demographic to 18 – 35 Which would potentially cover both students and working Professional.</a:t>
            </a:r>
          </a:p>
          <a:p>
            <a:pPr marL="285750" indent="-285750">
              <a:lnSpc>
                <a:spcPct val="150000"/>
              </a:lnSpc>
              <a:buFont typeface="Arial" panose="020B0604020202020204" pitchFamily="34" charset="0"/>
              <a:buChar char="•"/>
              <a:tabLst>
                <a:tab pos="1216514" algn="l"/>
              </a:tabLst>
            </a:pPr>
            <a:r>
              <a:rPr lang="en-US" altLang="zh-CN" sz="1600" dirty="0">
                <a:solidFill>
                  <a:srgbClr val="E94F37"/>
                </a:solidFill>
                <a:latin typeface="Arial" panose="020B0604020202020204" pitchFamily="34" charset="0"/>
                <a:cs typeface="Arial" panose="020B0604020202020204" pitchFamily="34" charset="0"/>
              </a:rPr>
              <a:t>And running an detracted campaign for women who are married and has an college degree could be a good start  for targeting house wife.</a:t>
            </a:r>
          </a:p>
        </p:txBody>
      </p:sp>
      <p:pic>
        <p:nvPicPr>
          <p:cNvPr id="7" name="Picture 6">
            <a:extLst>
              <a:ext uri="{FF2B5EF4-FFF2-40B4-BE49-F238E27FC236}">
                <a16:creationId xmlns:a16="http://schemas.microsoft.com/office/drawing/2014/main" id="{38DB690F-2B21-2446-B9E2-1B4C074F24F3}"/>
              </a:ext>
            </a:extLst>
          </p:cNvPr>
          <p:cNvPicPr>
            <a:picLocks noChangeAspect="1"/>
          </p:cNvPicPr>
          <p:nvPr/>
        </p:nvPicPr>
        <p:blipFill>
          <a:blip r:embed="rId3"/>
          <a:stretch>
            <a:fillRect/>
          </a:stretch>
        </p:blipFill>
        <p:spPr>
          <a:xfrm>
            <a:off x="247078" y="3834582"/>
            <a:ext cx="4788343" cy="2728400"/>
          </a:xfrm>
          <a:prstGeom prst="rect">
            <a:avLst/>
          </a:prstGeom>
        </p:spPr>
      </p:pic>
      <p:sp>
        <p:nvSpPr>
          <p:cNvPr id="8" name="TextBox 7">
            <a:extLst>
              <a:ext uri="{FF2B5EF4-FFF2-40B4-BE49-F238E27FC236}">
                <a16:creationId xmlns:a16="http://schemas.microsoft.com/office/drawing/2014/main" id="{693271A9-D392-FA46-A52D-223A6CC08295}"/>
              </a:ext>
            </a:extLst>
          </p:cNvPr>
          <p:cNvSpPr txBox="1"/>
          <p:nvPr/>
        </p:nvSpPr>
        <p:spPr>
          <a:xfrm>
            <a:off x="0" y="456328"/>
            <a:ext cx="9562239" cy="565539"/>
          </a:xfrm>
          <a:prstGeom prst="rect">
            <a:avLst/>
          </a:prstGeom>
          <a:noFill/>
        </p:spPr>
        <p:txBody>
          <a:bodyPr wrap="square">
            <a:spAutoFit/>
          </a:bodyPr>
          <a:lstStyle/>
          <a:p>
            <a:pPr>
              <a:lnSpc>
                <a:spcPct val="200000"/>
              </a:lnSpc>
            </a:pPr>
            <a:r>
              <a:rPr lang="en-US" sz="1800" dirty="0">
                <a:solidFill>
                  <a:srgbClr val="E94F37"/>
                </a:solidFill>
                <a:latin typeface="Roboto" panose="02000000000000000000" pitchFamily="2" charset="0"/>
              </a:rPr>
              <a:t>What marketing and sales strategies can be tailored to specific lead segments?</a:t>
            </a:r>
          </a:p>
        </p:txBody>
      </p:sp>
    </p:spTree>
    <p:extLst>
      <p:ext uri="{BB962C8B-B14F-4D97-AF65-F5344CB8AC3E}">
        <p14:creationId xmlns:p14="http://schemas.microsoft.com/office/powerpoint/2010/main" val="222190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740C7B-99D3-1093-D809-2579792FA5EA}"/>
              </a:ext>
            </a:extLst>
          </p:cNvPr>
          <p:cNvPicPr>
            <a:picLocks noChangeAspect="1"/>
          </p:cNvPicPr>
          <p:nvPr/>
        </p:nvPicPr>
        <p:blipFill>
          <a:blip r:embed="rId2"/>
          <a:stretch>
            <a:fillRect/>
          </a:stretch>
        </p:blipFill>
        <p:spPr>
          <a:xfrm>
            <a:off x="174665" y="906561"/>
            <a:ext cx="5235394" cy="2522439"/>
          </a:xfrm>
          <a:prstGeom prst="rect">
            <a:avLst/>
          </a:prstGeom>
        </p:spPr>
      </p:pic>
      <p:sp>
        <p:nvSpPr>
          <p:cNvPr id="4" name="TextBox 3">
            <a:extLst>
              <a:ext uri="{FF2B5EF4-FFF2-40B4-BE49-F238E27FC236}">
                <a16:creationId xmlns:a16="http://schemas.microsoft.com/office/drawing/2014/main" id="{8DF94E3C-A661-E8A5-AB0B-04AF362B5C5A}"/>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Top Lead Origin</a:t>
            </a:r>
            <a:endParaRPr lang="en-IN" sz="3500" dirty="0">
              <a:solidFill>
                <a:srgbClr val="E94F37"/>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C639FFA-EF95-8889-D0D1-EB4E01F5B7B1}"/>
              </a:ext>
            </a:extLst>
          </p:cNvPr>
          <p:cNvPicPr>
            <a:picLocks noChangeAspect="1"/>
          </p:cNvPicPr>
          <p:nvPr/>
        </p:nvPicPr>
        <p:blipFill>
          <a:blip r:embed="rId3"/>
          <a:stretch>
            <a:fillRect/>
          </a:stretch>
        </p:blipFill>
        <p:spPr>
          <a:xfrm>
            <a:off x="174666" y="3537529"/>
            <a:ext cx="5235394" cy="2712955"/>
          </a:xfrm>
          <a:prstGeom prst="rect">
            <a:avLst/>
          </a:prstGeom>
        </p:spPr>
      </p:pic>
      <p:sp>
        <p:nvSpPr>
          <p:cNvPr id="7" name="TextBox 6">
            <a:extLst>
              <a:ext uri="{FF2B5EF4-FFF2-40B4-BE49-F238E27FC236}">
                <a16:creationId xmlns:a16="http://schemas.microsoft.com/office/drawing/2014/main" id="{4C061BC0-03FD-C952-3CDE-0D14D457FA74}"/>
              </a:ext>
            </a:extLst>
          </p:cNvPr>
          <p:cNvSpPr txBox="1"/>
          <p:nvPr/>
        </p:nvSpPr>
        <p:spPr>
          <a:xfrm>
            <a:off x="5655411" y="748431"/>
            <a:ext cx="6446828" cy="5217326"/>
          </a:xfrm>
          <a:prstGeom prst="rect">
            <a:avLst/>
          </a:prstGeom>
          <a:noFill/>
        </p:spPr>
        <p:txBody>
          <a:bodyPr wrap="square" rtlCol="0">
            <a:spAutoFit/>
          </a:bodyPr>
          <a:lstStyle/>
          <a:p>
            <a:pPr marL="285750" indent="-285750">
              <a:lnSpc>
                <a:spcPct val="15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Since we are receiving substantial </a:t>
            </a:r>
            <a:r>
              <a:rPr lang="en-US" sz="1600" dirty="0">
                <a:solidFill>
                  <a:srgbClr val="E94F37"/>
                </a:solidFill>
                <a:latin typeface="Arial" panose="020B0604020202020204" pitchFamily="34" charset="0"/>
                <a:cs typeface="Arial" panose="020B0604020202020204" pitchFamily="34" charset="0"/>
              </a:rPr>
              <a:t>traffic</a:t>
            </a:r>
            <a:r>
              <a:rPr lang="en-US" sz="1600" dirty="0">
                <a:solidFill>
                  <a:schemeClr val="bg1"/>
                </a:solidFill>
                <a:latin typeface="Arial" panose="020B0604020202020204" pitchFamily="34" charset="0"/>
                <a:cs typeface="Arial" panose="020B0604020202020204" pitchFamily="34" charset="0"/>
              </a:rPr>
              <a:t> to our </a:t>
            </a:r>
            <a:r>
              <a:rPr lang="en-US" sz="1600" dirty="0">
                <a:solidFill>
                  <a:srgbClr val="E94F37"/>
                </a:solidFill>
                <a:latin typeface="Arial" panose="020B0604020202020204" pitchFamily="34" charset="0"/>
                <a:cs typeface="Arial" panose="020B0604020202020204" pitchFamily="34" charset="0"/>
              </a:rPr>
              <a:t>webpage</a:t>
            </a:r>
            <a:r>
              <a:rPr lang="en-US" sz="1600" dirty="0">
                <a:solidFill>
                  <a:schemeClr val="bg1"/>
                </a:solidFill>
                <a:latin typeface="Arial" panose="020B0604020202020204" pitchFamily="34" charset="0"/>
                <a:cs typeface="Arial" panose="020B0604020202020204" pitchFamily="34" charset="0"/>
              </a:rPr>
              <a:t>, it's </a:t>
            </a:r>
            <a:r>
              <a:rPr lang="en-US" sz="1600" dirty="0">
                <a:solidFill>
                  <a:srgbClr val="E94F37"/>
                </a:solidFill>
                <a:latin typeface="Arial" panose="020B0604020202020204" pitchFamily="34" charset="0"/>
                <a:cs typeface="Arial" panose="020B0604020202020204" pitchFamily="34" charset="0"/>
              </a:rPr>
              <a:t>encouraging</a:t>
            </a:r>
            <a:r>
              <a:rPr lang="en-US" sz="1600" dirty="0">
                <a:solidFill>
                  <a:schemeClr val="bg1"/>
                </a:solidFill>
                <a:latin typeface="Arial" panose="020B0604020202020204" pitchFamily="34" charset="0"/>
                <a:cs typeface="Arial" panose="020B0604020202020204" pitchFamily="34" charset="0"/>
              </a:rPr>
              <a:t> to see a </a:t>
            </a:r>
            <a:r>
              <a:rPr lang="en-US" sz="1600" dirty="0">
                <a:solidFill>
                  <a:srgbClr val="E94F37"/>
                </a:solidFill>
                <a:latin typeface="Arial" panose="020B0604020202020204" pitchFamily="34" charset="0"/>
                <a:cs typeface="Arial" panose="020B0604020202020204" pitchFamily="34" charset="0"/>
              </a:rPr>
              <a:t>significant</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E94F37"/>
                </a:solidFill>
                <a:latin typeface="Arial" panose="020B0604020202020204" pitchFamily="34" charset="0"/>
                <a:cs typeface="Arial" panose="020B0604020202020204" pitchFamily="34" charset="0"/>
              </a:rPr>
              <a:t>number of leads</a:t>
            </a:r>
            <a:r>
              <a:rPr lang="en-US" sz="1600" dirty="0">
                <a:solidFill>
                  <a:schemeClr val="bg1"/>
                </a:solidFill>
                <a:latin typeface="Arial" panose="020B0604020202020204" pitchFamily="34" charset="0"/>
                <a:cs typeface="Arial" panose="020B0604020202020204" pitchFamily="34" charset="0"/>
              </a:rPr>
              <a:t>. The </a:t>
            </a:r>
            <a:r>
              <a:rPr lang="en-US" sz="1600" dirty="0">
                <a:solidFill>
                  <a:srgbClr val="E94F37"/>
                </a:solidFill>
                <a:latin typeface="Arial" panose="020B0604020202020204" pitchFamily="34" charset="0"/>
                <a:cs typeface="Arial" panose="020B0604020202020204" pitchFamily="34" charset="0"/>
              </a:rPr>
              <a:t>conversion</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E94F37"/>
                </a:solidFill>
                <a:latin typeface="Arial" panose="020B0604020202020204" pitchFamily="34" charset="0"/>
                <a:cs typeface="Arial" panose="020B0604020202020204" pitchFamily="34" charset="0"/>
              </a:rPr>
              <a:t>rate</a:t>
            </a:r>
            <a:r>
              <a:rPr lang="en-US" sz="1600" dirty="0">
                <a:solidFill>
                  <a:schemeClr val="bg1"/>
                </a:solidFill>
                <a:latin typeface="Arial" panose="020B0604020202020204" pitchFamily="34" charset="0"/>
                <a:cs typeface="Arial" panose="020B0604020202020204" pitchFamily="34" charset="0"/>
              </a:rPr>
              <a:t> is </a:t>
            </a:r>
            <a:r>
              <a:rPr lang="en-US" sz="1600" dirty="0">
                <a:solidFill>
                  <a:srgbClr val="E94F37"/>
                </a:solidFill>
                <a:latin typeface="Arial" panose="020B0604020202020204" pitchFamily="34" charset="0"/>
                <a:cs typeface="Arial" panose="020B0604020202020204" pitchFamily="34" charset="0"/>
              </a:rPr>
              <a:t>approximately</a:t>
            </a:r>
            <a:r>
              <a:rPr lang="en-US" sz="1600" dirty="0">
                <a:solidFill>
                  <a:schemeClr val="bg1"/>
                </a:solidFill>
                <a:latin typeface="Arial" panose="020B0604020202020204" pitchFamily="34" charset="0"/>
                <a:cs typeface="Arial" panose="020B0604020202020204" pitchFamily="34" charset="0"/>
              </a:rPr>
              <a:t> </a:t>
            </a:r>
            <a:r>
              <a:rPr lang="en-US" sz="1600" dirty="0">
                <a:solidFill>
                  <a:srgbClr val="E94F37"/>
                </a:solidFill>
                <a:latin typeface="Arial" panose="020B0604020202020204" pitchFamily="34" charset="0"/>
                <a:cs typeface="Arial" panose="020B0604020202020204" pitchFamily="34" charset="0"/>
              </a:rPr>
              <a:t>36.19%</a:t>
            </a:r>
            <a:r>
              <a:rPr lang="en-US" sz="1600" dirty="0">
                <a:solidFill>
                  <a:schemeClr val="bg1"/>
                </a:solidFill>
                <a:latin typeface="Arial" panose="020B0604020202020204" pitchFamily="34" charset="0"/>
                <a:cs typeface="Arial" panose="020B0604020202020204" pitchFamily="34" charset="0"/>
              </a:rPr>
              <a:t>, which is a positive indicator of our engagement effectiveness.</a:t>
            </a:r>
          </a:p>
          <a:p>
            <a:pPr marL="285750" indent="-285750">
              <a:lnSpc>
                <a:spcPct val="15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API</a:t>
            </a:r>
            <a:r>
              <a:rPr lang="en-US" sz="1600" dirty="0">
                <a:solidFill>
                  <a:schemeClr val="bg1"/>
                </a:solidFill>
                <a:latin typeface="Arial" panose="020B0604020202020204" pitchFamily="34" charset="0"/>
                <a:cs typeface="Arial" panose="020B0604020202020204" pitchFamily="34" charset="0"/>
              </a:rPr>
              <a:t> indicates it could be an </a:t>
            </a:r>
            <a:r>
              <a:rPr lang="en-US" sz="1600" dirty="0">
                <a:solidFill>
                  <a:srgbClr val="E94F37"/>
                </a:solidFill>
                <a:latin typeface="Arial" panose="020B0604020202020204" pitchFamily="34" charset="0"/>
                <a:cs typeface="Arial" panose="020B0604020202020204" pitchFamily="34" charset="0"/>
              </a:rPr>
              <a:t>Application</a:t>
            </a:r>
            <a:r>
              <a:rPr lang="en-US" sz="1600" dirty="0">
                <a:solidFill>
                  <a:schemeClr val="bg1"/>
                </a:solidFill>
                <a:latin typeface="Arial" panose="020B0604020202020204" pitchFamily="34" charset="0"/>
                <a:cs typeface="Arial" panose="020B0604020202020204" pitchFamily="34" charset="0"/>
              </a:rPr>
              <a:t>, generating a total of </a:t>
            </a:r>
            <a:r>
              <a:rPr lang="en-US" sz="1600" dirty="0">
                <a:solidFill>
                  <a:srgbClr val="E94F37"/>
                </a:solidFill>
                <a:latin typeface="Arial" panose="020B0604020202020204" pitchFamily="34" charset="0"/>
                <a:cs typeface="Arial" panose="020B0604020202020204" pitchFamily="34" charset="0"/>
              </a:rPr>
              <a:t>3580</a:t>
            </a:r>
            <a:r>
              <a:rPr lang="en-US" sz="1600" dirty="0">
                <a:solidFill>
                  <a:schemeClr val="bg1"/>
                </a:solidFill>
                <a:latin typeface="Arial" panose="020B0604020202020204" pitchFamily="34" charset="0"/>
                <a:cs typeface="Arial" panose="020B0604020202020204" pitchFamily="34" charset="0"/>
              </a:rPr>
              <a:t> leads with an approximate conversion rate of </a:t>
            </a:r>
            <a:r>
              <a:rPr lang="en-US" sz="1600" dirty="0">
                <a:solidFill>
                  <a:srgbClr val="E94F37"/>
                </a:solidFill>
                <a:latin typeface="Arial" panose="020B0604020202020204" pitchFamily="34" charset="0"/>
                <a:cs typeface="Arial" panose="020B0604020202020204" pitchFamily="34" charset="0"/>
              </a:rPr>
              <a:t>31.15%</a:t>
            </a:r>
            <a:r>
              <a:rPr lang="en-US" sz="1600" dirty="0">
                <a:solidFill>
                  <a:schemeClr val="bg1"/>
                </a:solidFill>
                <a:latin typeface="Arial" panose="020B0604020202020204" pitchFamily="34" charset="0"/>
                <a:cs typeface="Arial" panose="020B0604020202020204" pitchFamily="34" charset="0"/>
              </a:rPr>
              <a:t>, resulting in </a:t>
            </a:r>
            <a:r>
              <a:rPr lang="en-US" sz="1600" dirty="0">
                <a:solidFill>
                  <a:srgbClr val="E94F37"/>
                </a:solidFill>
                <a:latin typeface="Arial" panose="020B0604020202020204" pitchFamily="34" charset="0"/>
                <a:cs typeface="Arial" panose="020B0604020202020204" pitchFamily="34" charset="0"/>
              </a:rPr>
              <a:t>1115</a:t>
            </a:r>
            <a:r>
              <a:rPr lang="en-US" sz="1600" dirty="0">
                <a:solidFill>
                  <a:schemeClr val="bg1"/>
                </a:solidFill>
                <a:latin typeface="Arial" panose="020B0604020202020204" pitchFamily="34" charset="0"/>
                <a:cs typeface="Arial" panose="020B0604020202020204" pitchFamily="34" charset="0"/>
              </a:rPr>
              <a:t> conversions.</a:t>
            </a:r>
          </a:p>
          <a:p>
            <a:pPr marL="285750" indent="-285750">
              <a:lnSpc>
                <a:spcPct val="15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Lead Add Form is useful for gaining insights into leads and tailoring our marketing strategies based on the responses in the forms to generate better leads. By customizing our pitch to meet their needs, we can achieve better conversions.</a:t>
            </a:r>
            <a:endParaRPr lang="en-US" altLang="zh-CN" sz="1600" dirty="0">
              <a:solidFill>
                <a:srgbClr val="E94F37"/>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tabLst>
                <a:tab pos="1216514" algn="l"/>
              </a:tabLst>
            </a:pPr>
            <a:r>
              <a:rPr lang="en-US" altLang="zh-CN" sz="1600" dirty="0">
                <a:solidFill>
                  <a:schemeClr val="bg1"/>
                </a:solidFill>
                <a:latin typeface="Arial" panose="020B0604020202020204" pitchFamily="34" charset="0"/>
                <a:cs typeface="Arial" panose="020B0604020202020204" pitchFamily="34" charset="0"/>
              </a:rPr>
              <a:t>We received </a:t>
            </a:r>
            <a:r>
              <a:rPr lang="en-US" altLang="zh-CN" sz="1600" dirty="0">
                <a:solidFill>
                  <a:srgbClr val="E94F37"/>
                </a:solidFill>
                <a:latin typeface="Arial" panose="020B0604020202020204" pitchFamily="34" charset="0"/>
                <a:cs typeface="Arial" panose="020B0604020202020204" pitchFamily="34" charset="0"/>
              </a:rPr>
              <a:t>718</a:t>
            </a:r>
            <a:r>
              <a:rPr lang="en-US" altLang="zh-CN" sz="1600" dirty="0">
                <a:solidFill>
                  <a:schemeClr val="bg1"/>
                </a:solidFill>
                <a:latin typeface="Arial" panose="020B0604020202020204" pitchFamily="34" charset="0"/>
                <a:cs typeface="Arial" panose="020B0604020202020204" pitchFamily="34" charset="0"/>
              </a:rPr>
              <a:t> leads through the </a:t>
            </a:r>
            <a:r>
              <a:rPr lang="en-US" altLang="zh-CN" sz="1600" dirty="0">
                <a:solidFill>
                  <a:srgbClr val="E94F37"/>
                </a:solidFill>
                <a:latin typeface="Arial" panose="020B0604020202020204" pitchFamily="34" charset="0"/>
                <a:cs typeface="Arial" panose="020B0604020202020204" pitchFamily="34" charset="0"/>
              </a:rPr>
              <a:t>Lead Add Form</a:t>
            </a:r>
            <a:r>
              <a:rPr lang="en-US" altLang="zh-CN" sz="1600" dirty="0">
                <a:solidFill>
                  <a:schemeClr val="bg1"/>
                </a:solidFill>
                <a:latin typeface="Arial" panose="020B0604020202020204" pitchFamily="34" charset="0"/>
                <a:cs typeface="Arial" panose="020B0604020202020204" pitchFamily="34" charset="0"/>
              </a:rPr>
              <a:t>, and </a:t>
            </a:r>
            <a:r>
              <a:rPr lang="en-US" altLang="zh-CN" sz="1600" dirty="0">
                <a:solidFill>
                  <a:srgbClr val="E94F37"/>
                </a:solidFill>
                <a:latin typeface="Arial" panose="020B0604020202020204" pitchFamily="34" charset="0"/>
                <a:cs typeface="Arial" panose="020B0604020202020204" pitchFamily="34" charset="0"/>
              </a:rPr>
              <a:t>664</a:t>
            </a:r>
            <a:r>
              <a:rPr lang="en-US" altLang="zh-CN" sz="1600" dirty="0">
                <a:solidFill>
                  <a:schemeClr val="bg1"/>
                </a:solidFill>
                <a:latin typeface="Arial" panose="020B0604020202020204" pitchFamily="34" charset="0"/>
                <a:cs typeface="Arial" panose="020B0604020202020204" pitchFamily="34" charset="0"/>
              </a:rPr>
              <a:t> of these have been converted, resulting in an approximate conversion rate of </a:t>
            </a:r>
            <a:r>
              <a:rPr lang="en-US" altLang="zh-CN" sz="1600" dirty="0">
                <a:solidFill>
                  <a:srgbClr val="E94F37"/>
                </a:solidFill>
                <a:latin typeface="Arial" panose="020B0604020202020204" pitchFamily="34" charset="0"/>
                <a:cs typeface="Arial" panose="020B0604020202020204" pitchFamily="34" charset="0"/>
              </a:rPr>
              <a:t>92.48%.</a:t>
            </a:r>
          </a:p>
        </p:txBody>
      </p:sp>
    </p:spTree>
    <p:extLst>
      <p:ext uri="{BB962C8B-B14F-4D97-AF65-F5344CB8AC3E}">
        <p14:creationId xmlns:p14="http://schemas.microsoft.com/office/powerpoint/2010/main" val="294728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7B151C-865F-66F3-3236-315DA6B4ACF1}"/>
              </a:ext>
            </a:extLst>
          </p:cNvPr>
          <p:cNvPicPr>
            <a:picLocks noChangeAspect="1"/>
          </p:cNvPicPr>
          <p:nvPr/>
        </p:nvPicPr>
        <p:blipFill>
          <a:blip r:embed="rId2"/>
          <a:stretch>
            <a:fillRect/>
          </a:stretch>
        </p:blipFill>
        <p:spPr>
          <a:xfrm>
            <a:off x="945168" y="919983"/>
            <a:ext cx="4753916" cy="2550804"/>
          </a:xfrm>
          <a:prstGeom prst="rect">
            <a:avLst/>
          </a:prstGeom>
        </p:spPr>
      </p:pic>
      <p:sp>
        <p:nvSpPr>
          <p:cNvPr id="4" name="TextBox 3">
            <a:extLst>
              <a:ext uri="{FF2B5EF4-FFF2-40B4-BE49-F238E27FC236}">
                <a16:creationId xmlns:a16="http://schemas.microsoft.com/office/drawing/2014/main" id="{1D0D1AC8-F626-D5C4-2DBB-BFB294CC675D}"/>
              </a:ext>
            </a:extLst>
          </p:cNvPr>
          <p:cNvSpPr txBox="1"/>
          <p:nvPr/>
        </p:nvSpPr>
        <p:spPr>
          <a:xfrm>
            <a:off x="256274" y="3651673"/>
            <a:ext cx="11679452" cy="3068725"/>
          </a:xfrm>
          <a:prstGeom prst="rect">
            <a:avLst/>
          </a:prstGeom>
          <a:noFill/>
        </p:spPr>
        <p:txBody>
          <a:bodyPr wrap="square" rtlCol="0">
            <a:spAutoFit/>
          </a:bodyPr>
          <a:lstStyle/>
          <a:p>
            <a:pPr marL="285750" indent="-285750">
              <a:lnSpc>
                <a:spcPct val="25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Email Opened </a:t>
            </a:r>
            <a:r>
              <a:rPr lang="en-US" sz="1600" dirty="0">
                <a:solidFill>
                  <a:schemeClr val="bg1"/>
                </a:solidFill>
                <a:latin typeface="Arial" panose="020B0604020202020204" pitchFamily="34" charset="0"/>
                <a:cs typeface="Arial" panose="020B0604020202020204" pitchFamily="34" charset="0"/>
              </a:rPr>
              <a:t>in total is </a:t>
            </a:r>
            <a:r>
              <a:rPr lang="en-US" sz="1600" dirty="0">
                <a:solidFill>
                  <a:srgbClr val="E94F37"/>
                </a:solidFill>
                <a:latin typeface="Arial" panose="020B0604020202020204" pitchFamily="34" charset="0"/>
                <a:cs typeface="Arial" panose="020B0604020202020204" pitchFamily="34" charset="0"/>
              </a:rPr>
              <a:t>3437</a:t>
            </a:r>
            <a:r>
              <a:rPr lang="en-US" sz="1600" dirty="0">
                <a:solidFill>
                  <a:schemeClr val="bg1"/>
                </a:solidFill>
                <a:latin typeface="Arial" panose="020B0604020202020204" pitchFamily="34" charset="0"/>
                <a:cs typeface="Arial" panose="020B0604020202020204" pitchFamily="34" charset="0"/>
              </a:rPr>
              <a:t> and out of them </a:t>
            </a:r>
            <a:r>
              <a:rPr lang="en-US" sz="1600" dirty="0">
                <a:solidFill>
                  <a:srgbClr val="E94F37"/>
                </a:solidFill>
                <a:latin typeface="Arial" panose="020B0604020202020204" pitchFamily="34" charset="0"/>
                <a:cs typeface="Arial" panose="020B0604020202020204" pitchFamily="34" charset="0"/>
              </a:rPr>
              <a:t>1253</a:t>
            </a:r>
            <a:r>
              <a:rPr lang="en-US" sz="1600" dirty="0">
                <a:solidFill>
                  <a:schemeClr val="bg1"/>
                </a:solidFill>
                <a:latin typeface="Arial" panose="020B0604020202020204" pitchFamily="34" charset="0"/>
                <a:cs typeface="Arial" panose="020B0604020202020204" pitchFamily="34" charset="0"/>
              </a:rPr>
              <a:t> is converted Which is approximately </a:t>
            </a:r>
            <a:r>
              <a:rPr lang="en-US" sz="1600" dirty="0">
                <a:solidFill>
                  <a:srgbClr val="E94F37"/>
                </a:solidFill>
                <a:latin typeface="Arial" panose="020B0604020202020204" pitchFamily="34" charset="0"/>
                <a:cs typeface="Arial" panose="020B0604020202020204" pitchFamily="34" charset="0"/>
              </a:rPr>
              <a:t>36.46%</a:t>
            </a:r>
            <a:r>
              <a:rPr lang="en-US" sz="1600" dirty="0">
                <a:solidFill>
                  <a:schemeClr val="bg1"/>
                </a:solidFill>
                <a:latin typeface="Arial" panose="020B0604020202020204" pitchFamily="34" charset="0"/>
                <a:cs typeface="Arial" panose="020B0604020202020204" pitchFamily="34" charset="0"/>
              </a:rPr>
              <a:t> .</a:t>
            </a:r>
          </a:p>
          <a:p>
            <a:pPr marL="285750" indent="-285750">
              <a:lnSpc>
                <a:spcPct val="25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SMS Sent </a:t>
            </a:r>
            <a:r>
              <a:rPr lang="en-US" sz="1600" dirty="0">
                <a:solidFill>
                  <a:schemeClr val="bg1"/>
                </a:solidFill>
                <a:latin typeface="Arial" panose="020B0604020202020204" pitchFamily="34" charset="0"/>
                <a:cs typeface="Arial" panose="020B0604020202020204" pitchFamily="34" charset="0"/>
              </a:rPr>
              <a:t>has an high conversion rate compared to other total lead by </a:t>
            </a:r>
            <a:r>
              <a:rPr lang="en-US" sz="1600" dirty="0">
                <a:solidFill>
                  <a:srgbClr val="E94F37"/>
                </a:solidFill>
                <a:latin typeface="Arial" panose="020B0604020202020204" pitchFamily="34" charset="0"/>
                <a:cs typeface="Arial" panose="020B0604020202020204" pitchFamily="34" charset="0"/>
              </a:rPr>
              <a:t>SMS sent </a:t>
            </a:r>
            <a:r>
              <a:rPr lang="en-US" sz="1600" dirty="0">
                <a:solidFill>
                  <a:schemeClr val="bg1"/>
                </a:solidFill>
                <a:latin typeface="Arial" panose="020B0604020202020204" pitchFamily="34" charset="0"/>
                <a:cs typeface="Arial" panose="020B0604020202020204" pitchFamily="34" charset="0"/>
              </a:rPr>
              <a:t>is </a:t>
            </a:r>
            <a:r>
              <a:rPr lang="en-US" sz="1600" dirty="0">
                <a:solidFill>
                  <a:srgbClr val="E94F37"/>
                </a:solidFill>
                <a:latin typeface="Arial" panose="020B0604020202020204" pitchFamily="34" charset="0"/>
                <a:cs typeface="Arial" panose="020B0604020202020204" pitchFamily="34" charset="0"/>
              </a:rPr>
              <a:t>2745</a:t>
            </a:r>
            <a:r>
              <a:rPr lang="en-US" sz="1600" dirty="0">
                <a:solidFill>
                  <a:schemeClr val="bg1"/>
                </a:solidFill>
                <a:latin typeface="Arial" panose="020B0604020202020204" pitchFamily="34" charset="0"/>
                <a:cs typeface="Arial" panose="020B0604020202020204" pitchFamily="34" charset="0"/>
              </a:rPr>
              <a:t> which is approximately </a:t>
            </a:r>
            <a:r>
              <a:rPr lang="en-US" sz="1600" dirty="0">
                <a:solidFill>
                  <a:srgbClr val="E94F37"/>
                </a:solidFill>
                <a:latin typeface="Arial" panose="020B0604020202020204" pitchFamily="34" charset="0"/>
                <a:cs typeface="Arial" panose="020B0604020202020204" pitchFamily="34" charset="0"/>
              </a:rPr>
              <a:t>68.78%</a:t>
            </a:r>
            <a:r>
              <a:rPr lang="en-US" sz="1600" dirty="0">
                <a:solidFill>
                  <a:schemeClr val="bg1"/>
                </a:solidFill>
                <a:latin typeface="Arial" panose="020B0604020202020204" pitchFamily="34" charset="0"/>
                <a:cs typeface="Arial" panose="020B0604020202020204" pitchFamily="34" charset="0"/>
              </a:rPr>
              <a:t>.</a:t>
            </a:r>
          </a:p>
          <a:p>
            <a:pPr marL="285750" indent="-285750">
              <a:lnSpc>
                <a:spcPct val="25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Followed by that page visited on website has high </a:t>
            </a:r>
            <a:r>
              <a:rPr lang="en-US" sz="1600" dirty="0" err="1">
                <a:solidFill>
                  <a:schemeClr val="bg1"/>
                </a:solidFill>
                <a:latin typeface="Arial" panose="020B0604020202020204" pitchFamily="34" charset="0"/>
                <a:cs typeface="Arial" panose="020B0604020202020204" pitchFamily="34" charset="0"/>
              </a:rPr>
              <a:t>convertion</a:t>
            </a:r>
            <a:r>
              <a:rPr lang="en-US" sz="1600" dirty="0">
                <a:solidFill>
                  <a:schemeClr val="bg1"/>
                </a:solidFill>
                <a:latin typeface="Arial" panose="020B0604020202020204" pitchFamily="34" charset="0"/>
                <a:cs typeface="Arial" panose="020B0604020202020204" pitchFamily="34" charset="0"/>
              </a:rPr>
              <a:t> too.</a:t>
            </a:r>
          </a:p>
          <a:p>
            <a:pPr marL="285750" indent="-285750">
              <a:lnSpc>
                <a:spcPct val="25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Building a strong connection with the customer is beneficial as it allows us to gather valuable information and tailor our marketing strategies to match the customer's preferences</a:t>
            </a:r>
            <a:r>
              <a:rPr lang="en-US" sz="1600" dirty="0"/>
              <a:t>.</a:t>
            </a:r>
            <a:r>
              <a:rPr lang="en-US" sz="1600" dirty="0">
                <a:solidFill>
                  <a:schemeClr val="bg1"/>
                </a:solidFill>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C9BA2F40-0152-3240-8D79-2BA091003C64}"/>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Last Activity</a:t>
            </a:r>
            <a:endParaRPr lang="en-IN" sz="3500" dirty="0">
              <a:solidFill>
                <a:srgbClr val="E94F37"/>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12A36A5-18EC-FC88-C050-145EFF2B8190}"/>
              </a:ext>
            </a:extLst>
          </p:cNvPr>
          <p:cNvPicPr>
            <a:picLocks noChangeAspect="1"/>
          </p:cNvPicPr>
          <p:nvPr/>
        </p:nvPicPr>
        <p:blipFill>
          <a:blip r:embed="rId3"/>
          <a:stretch>
            <a:fillRect/>
          </a:stretch>
        </p:blipFill>
        <p:spPr>
          <a:xfrm>
            <a:off x="6638045" y="919983"/>
            <a:ext cx="4753916" cy="2511282"/>
          </a:xfrm>
          <a:prstGeom prst="rect">
            <a:avLst/>
          </a:prstGeom>
        </p:spPr>
      </p:pic>
    </p:spTree>
    <p:extLst>
      <p:ext uri="{BB962C8B-B14F-4D97-AF65-F5344CB8AC3E}">
        <p14:creationId xmlns:p14="http://schemas.microsoft.com/office/powerpoint/2010/main" val="353029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F3170-7794-08A6-7DF8-C39BB9E12C95}"/>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Last Activity</a:t>
            </a:r>
            <a:endParaRPr lang="en-IN" sz="3500" dirty="0">
              <a:solidFill>
                <a:srgbClr val="E94F37"/>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123C9CF-1A3D-3399-C651-75877F8A808F}"/>
              </a:ext>
            </a:extLst>
          </p:cNvPr>
          <p:cNvPicPr>
            <a:picLocks noChangeAspect="1"/>
          </p:cNvPicPr>
          <p:nvPr/>
        </p:nvPicPr>
        <p:blipFill>
          <a:blip r:embed="rId2"/>
          <a:stretch>
            <a:fillRect/>
          </a:stretch>
        </p:blipFill>
        <p:spPr>
          <a:xfrm>
            <a:off x="4581207" y="801309"/>
            <a:ext cx="6301110" cy="2555646"/>
          </a:xfrm>
          <a:prstGeom prst="rect">
            <a:avLst/>
          </a:prstGeom>
        </p:spPr>
      </p:pic>
      <p:sp>
        <p:nvSpPr>
          <p:cNvPr id="5" name="TextBox 4">
            <a:extLst>
              <a:ext uri="{FF2B5EF4-FFF2-40B4-BE49-F238E27FC236}">
                <a16:creationId xmlns:a16="http://schemas.microsoft.com/office/drawing/2014/main" id="{27FFEED9-BD79-0C02-C121-D44D26BA38C5}"/>
              </a:ext>
            </a:extLst>
          </p:cNvPr>
          <p:cNvSpPr txBox="1"/>
          <p:nvPr/>
        </p:nvSpPr>
        <p:spPr>
          <a:xfrm>
            <a:off x="256274" y="3527323"/>
            <a:ext cx="11679452" cy="2970557"/>
          </a:xfrm>
          <a:prstGeom prst="rect">
            <a:avLst/>
          </a:prstGeom>
          <a:noFill/>
        </p:spPr>
        <p:txBody>
          <a:bodyPr wrap="square" rtlCol="0">
            <a:spAutoFit/>
          </a:bodyPr>
          <a:lstStyle/>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People related to </a:t>
            </a:r>
            <a:r>
              <a:rPr lang="en-US" sz="1600" dirty="0">
                <a:solidFill>
                  <a:srgbClr val="E94F37"/>
                </a:solidFill>
                <a:latin typeface="Arial" panose="020B0604020202020204" pitchFamily="34" charset="0"/>
                <a:cs typeface="Arial" panose="020B0604020202020204" pitchFamily="34" charset="0"/>
              </a:rPr>
              <a:t>Finance Management </a:t>
            </a:r>
            <a:r>
              <a:rPr lang="en-US" sz="1600" dirty="0">
                <a:solidFill>
                  <a:schemeClr val="bg1"/>
                </a:solidFill>
                <a:latin typeface="Arial" panose="020B0604020202020204" pitchFamily="34" charset="0"/>
                <a:cs typeface="Arial" panose="020B0604020202020204" pitchFamily="34" charset="0"/>
              </a:rPr>
              <a:t>show a greater interest in our Edu-Tech platform compared to others. Out of </a:t>
            </a:r>
            <a:r>
              <a:rPr lang="en-US" sz="1600" dirty="0">
                <a:solidFill>
                  <a:srgbClr val="E94F37"/>
                </a:solidFill>
                <a:latin typeface="Arial" panose="020B0604020202020204" pitchFamily="34" charset="0"/>
                <a:cs typeface="Arial" panose="020B0604020202020204" pitchFamily="34" charset="0"/>
              </a:rPr>
              <a:t>976</a:t>
            </a:r>
            <a:r>
              <a:rPr lang="en-US" sz="1600" dirty="0">
                <a:solidFill>
                  <a:schemeClr val="bg1"/>
                </a:solidFill>
                <a:latin typeface="Arial" panose="020B0604020202020204" pitchFamily="34" charset="0"/>
                <a:cs typeface="Arial" panose="020B0604020202020204" pitchFamily="34" charset="0"/>
              </a:rPr>
              <a:t> leads, </a:t>
            </a:r>
            <a:r>
              <a:rPr lang="en-US" sz="1600" dirty="0">
                <a:solidFill>
                  <a:srgbClr val="E94F37"/>
                </a:solidFill>
                <a:latin typeface="Arial" panose="020B0604020202020204" pitchFamily="34" charset="0"/>
                <a:cs typeface="Arial" panose="020B0604020202020204" pitchFamily="34" charset="0"/>
              </a:rPr>
              <a:t>436</a:t>
            </a:r>
            <a:r>
              <a:rPr lang="en-US" sz="1600" dirty="0">
                <a:solidFill>
                  <a:schemeClr val="bg1"/>
                </a:solidFill>
                <a:latin typeface="Arial" panose="020B0604020202020204" pitchFamily="34" charset="0"/>
                <a:cs typeface="Arial" panose="020B0604020202020204" pitchFamily="34" charset="0"/>
              </a:rPr>
              <a:t> have been converted, which is approximately </a:t>
            </a:r>
            <a:r>
              <a:rPr lang="en-US" sz="1600" dirty="0">
                <a:solidFill>
                  <a:srgbClr val="E94F37"/>
                </a:solidFill>
                <a:latin typeface="Arial" panose="020B0604020202020204" pitchFamily="34" charset="0"/>
                <a:cs typeface="Arial" panose="020B0604020202020204" pitchFamily="34" charset="0"/>
              </a:rPr>
              <a:t>44.67%.</a:t>
            </a:r>
          </a:p>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Followed by </a:t>
            </a:r>
            <a:r>
              <a:rPr lang="en-US" sz="1600" dirty="0">
                <a:solidFill>
                  <a:srgbClr val="E94F37"/>
                </a:solidFill>
                <a:latin typeface="Arial" panose="020B0604020202020204" pitchFamily="34" charset="0"/>
                <a:cs typeface="Arial" panose="020B0604020202020204" pitchFamily="34" charset="0"/>
              </a:rPr>
              <a:t>HR management</a:t>
            </a:r>
            <a:r>
              <a:rPr lang="en-US" sz="1600" dirty="0">
                <a:solidFill>
                  <a:schemeClr val="bg1"/>
                </a:solidFill>
                <a:latin typeface="Arial" panose="020B0604020202020204" pitchFamily="34" charset="0"/>
                <a:cs typeface="Arial" panose="020B0604020202020204" pitchFamily="34" charset="0"/>
              </a:rPr>
              <a:t>, which has an approximate conversion rate of </a:t>
            </a:r>
            <a:r>
              <a:rPr lang="en-US" sz="1600" dirty="0">
                <a:solidFill>
                  <a:srgbClr val="E94F37"/>
                </a:solidFill>
                <a:latin typeface="Arial" panose="020B0604020202020204" pitchFamily="34" charset="0"/>
                <a:cs typeface="Arial" panose="020B0604020202020204" pitchFamily="34" charset="0"/>
              </a:rPr>
              <a:t>45.75%.</a:t>
            </a:r>
          </a:p>
          <a:p>
            <a:pPr marL="285750" indent="-285750">
              <a:lnSpc>
                <a:spcPct val="20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Marketing management</a:t>
            </a:r>
            <a:r>
              <a:rPr lang="en-US" sz="1600" dirty="0">
                <a:solidFill>
                  <a:schemeClr val="bg1"/>
                </a:solidFill>
                <a:latin typeface="Arial" panose="020B0604020202020204" pitchFamily="34" charset="0"/>
                <a:cs typeface="Arial" panose="020B0604020202020204" pitchFamily="34" charset="0"/>
              </a:rPr>
              <a:t>, which has an approximate conversion rate of </a:t>
            </a:r>
            <a:r>
              <a:rPr lang="en-US" sz="1600" dirty="0">
                <a:solidFill>
                  <a:srgbClr val="E94F37"/>
                </a:solidFill>
                <a:latin typeface="Arial" panose="020B0604020202020204" pitchFamily="34" charset="0"/>
                <a:cs typeface="Arial" panose="020B0604020202020204" pitchFamily="34" charset="0"/>
              </a:rPr>
              <a:t>48.69%.</a:t>
            </a:r>
          </a:p>
          <a:p>
            <a:pPr marL="285750" indent="-285750">
              <a:lnSpc>
                <a:spcPct val="20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By analyzing the industries from which our leads are coming, we can tailor our courses to suit our audience's interests. This customization will help engage our audience more effectively and meet their specific needs.</a:t>
            </a:r>
          </a:p>
        </p:txBody>
      </p:sp>
      <p:sp>
        <p:nvSpPr>
          <p:cNvPr id="6" name="TextBox 5">
            <a:extLst>
              <a:ext uri="{FF2B5EF4-FFF2-40B4-BE49-F238E27FC236}">
                <a16:creationId xmlns:a16="http://schemas.microsoft.com/office/drawing/2014/main" id="{1C11E035-A86A-5EA6-BFB7-5A35435BD283}"/>
              </a:ext>
            </a:extLst>
          </p:cNvPr>
          <p:cNvSpPr txBox="1"/>
          <p:nvPr/>
        </p:nvSpPr>
        <p:spPr>
          <a:xfrm>
            <a:off x="322488" y="1134280"/>
            <a:ext cx="4258719" cy="1673535"/>
          </a:xfrm>
          <a:prstGeom prst="rect">
            <a:avLst/>
          </a:prstGeom>
          <a:noFill/>
        </p:spPr>
        <p:txBody>
          <a:bodyPr wrap="square">
            <a:spAutoFit/>
          </a:bodyPr>
          <a:lstStyle/>
          <a:p>
            <a:pPr>
              <a:lnSpc>
                <a:spcPct val="200000"/>
              </a:lnSpc>
            </a:pPr>
            <a:r>
              <a:rPr lang="en-US" sz="1800" dirty="0">
                <a:solidFill>
                  <a:srgbClr val="E94F37"/>
                </a:solidFill>
                <a:latin typeface="Roboto" panose="02000000000000000000" pitchFamily="2" charset="0"/>
              </a:rPr>
              <a:t>What marketing and sales strategies can be tailored to specific lead segments?</a:t>
            </a:r>
          </a:p>
        </p:txBody>
      </p:sp>
    </p:spTree>
    <p:extLst>
      <p:ext uri="{BB962C8B-B14F-4D97-AF65-F5344CB8AC3E}">
        <p14:creationId xmlns:p14="http://schemas.microsoft.com/office/powerpoint/2010/main" val="3110294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F3170-7794-08A6-7DF8-C39BB9E12C95}"/>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Lead Profile by Prospect ID</a:t>
            </a:r>
            <a:endParaRPr lang="en-IN" sz="3500" dirty="0">
              <a:solidFill>
                <a:srgbClr val="E94F37"/>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7FFEED9-BD79-0C02-C121-D44D26BA38C5}"/>
              </a:ext>
            </a:extLst>
          </p:cNvPr>
          <p:cNvSpPr txBox="1"/>
          <p:nvPr/>
        </p:nvSpPr>
        <p:spPr>
          <a:xfrm>
            <a:off x="256274" y="3616796"/>
            <a:ext cx="11679452" cy="2478114"/>
          </a:xfrm>
          <a:prstGeom prst="rect">
            <a:avLst/>
          </a:prstGeom>
          <a:noFill/>
        </p:spPr>
        <p:txBody>
          <a:bodyPr wrap="square" rtlCol="0">
            <a:spAutoFit/>
          </a:bodyPr>
          <a:lstStyle/>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Focusing on </a:t>
            </a:r>
            <a:r>
              <a:rPr lang="en-US" sz="1600" dirty="0">
                <a:solidFill>
                  <a:srgbClr val="E94F37"/>
                </a:solidFill>
                <a:latin typeface="Arial" panose="020B0604020202020204" pitchFamily="34" charset="0"/>
                <a:cs typeface="Arial" panose="020B0604020202020204" pitchFamily="34" charset="0"/>
              </a:rPr>
              <a:t>Potential leads </a:t>
            </a:r>
            <a:r>
              <a:rPr lang="en-US" sz="1600" dirty="0">
                <a:solidFill>
                  <a:schemeClr val="bg1"/>
                </a:solidFill>
                <a:latin typeface="Arial" panose="020B0604020202020204" pitchFamily="34" charset="0"/>
                <a:cs typeface="Arial" panose="020B0604020202020204" pitchFamily="34" charset="0"/>
              </a:rPr>
              <a:t>can help us improve our already strong conversion rate, currently at </a:t>
            </a:r>
            <a:r>
              <a:rPr lang="en-US" sz="1600" dirty="0">
                <a:solidFill>
                  <a:srgbClr val="E94F37"/>
                </a:solidFill>
                <a:latin typeface="Arial" panose="020B0604020202020204" pitchFamily="34" charset="0"/>
                <a:cs typeface="Arial" panose="020B0604020202020204" pitchFamily="34" charset="0"/>
              </a:rPr>
              <a:t>78.55%</a:t>
            </a:r>
            <a:r>
              <a:rPr lang="en-US" sz="1600" dirty="0">
                <a:solidFill>
                  <a:schemeClr val="bg1"/>
                </a:solidFill>
                <a:latin typeface="Arial" panose="020B0604020202020204" pitchFamily="34" charset="0"/>
                <a:cs typeface="Arial" panose="020B0604020202020204" pitchFamily="34" charset="0"/>
              </a:rPr>
              <a:t>, saving us time and effort.</a:t>
            </a:r>
          </a:p>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Additionally, we should prioritize </a:t>
            </a:r>
            <a:r>
              <a:rPr lang="en-US" sz="1600" dirty="0">
                <a:solidFill>
                  <a:srgbClr val="E94F37"/>
                </a:solidFill>
                <a:latin typeface="Arial" panose="020B0604020202020204" pitchFamily="34" charset="0"/>
                <a:cs typeface="Arial" panose="020B0604020202020204" pitchFamily="34" charset="0"/>
              </a:rPr>
              <a:t>lateral students </a:t>
            </a:r>
            <a:r>
              <a:rPr lang="en-US" sz="1600" dirty="0">
                <a:solidFill>
                  <a:schemeClr val="bg1"/>
                </a:solidFill>
                <a:latin typeface="Arial" panose="020B0604020202020204" pitchFamily="34" charset="0"/>
                <a:cs typeface="Arial" panose="020B0604020202020204" pitchFamily="34" charset="0"/>
              </a:rPr>
              <a:t>and those with </a:t>
            </a:r>
            <a:r>
              <a:rPr lang="en-US" sz="1600" dirty="0">
                <a:solidFill>
                  <a:srgbClr val="E94F37"/>
                </a:solidFill>
                <a:latin typeface="Arial" panose="020B0604020202020204" pitchFamily="34" charset="0"/>
                <a:cs typeface="Arial" panose="020B0604020202020204" pitchFamily="34" charset="0"/>
              </a:rPr>
              <a:t>dual specializations Student.</a:t>
            </a:r>
          </a:p>
          <a:p>
            <a:pPr marL="285750" indent="-285750">
              <a:lnSpc>
                <a:spcPct val="200000"/>
              </a:lnSpc>
              <a:buFont typeface="Arial" panose="020B0604020202020204" pitchFamily="34" charset="0"/>
              <a:buChar char="•"/>
              <a:tabLst>
                <a:tab pos="1216514" algn="l"/>
              </a:tabLst>
            </a:pPr>
            <a:r>
              <a:rPr lang="en-US" sz="1600" dirty="0">
                <a:solidFill>
                  <a:srgbClr val="E94F37"/>
                </a:solidFill>
                <a:latin typeface="Arial" panose="020B0604020202020204" pitchFamily="34" charset="0"/>
                <a:cs typeface="Arial" panose="020B0604020202020204" pitchFamily="34" charset="0"/>
              </a:rPr>
              <a:t>Recommendation: Gathering more information from potential leads will provide deeper insights, allowing us to better understand customer perspectives and preferences. </a:t>
            </a:r>
          </a:p>
        </p:txBody>
      </p:sp>
      <p:pic>
        <p:nvPicPr>
          <p:cNvPr id="8" name="Picture 7">
            <a:extLst>
              <a:ext uri="{FF2B5EF4-FFF2-40B4-BE49-F238E27FC236}">
                <a16:creationId xmlns:a16="http://schemas.microsoft.com/office/drawing/2014/main" id="{420045E9-CDFB-9459-06D8-805B94B23DC3}"/>
              </a:ext>
            </a:extLst>
          </p:cNvPr>
          <p:cNvPicPr>
            <a:picLocks noChangeAspect="1"/>
          </p:cNvPicPr>
          <p:nvPr/>
        </p:nvPicPr>
        <p:blipFill>
          <a:blip r:embed="rId2"/>
          <a:stretch>
            <a:fillRect/>
          </a:stretch>
        </p:blipFill>
        <p:spPr>
          <a:xfrm>
            <a:off x="2975820" y="649405"/>
            <a:ext cx="5789358" cy="2782954"/>
          </a:xfrm>
          <a:prstGeom prst="rect">
            <a:avLst/>
          </a:prstGeom>
        </p:spPr>
      </p:pic>
    </p:spTree>
    <p:extLst>
      <p:ext uri="{BB962C8B-B14F-4D97-AF65-F5344CB8AC3E}">
        <p14:creationId xmlns:p14="http://schemas.microsoft.com/office/powerpoint/2010/main" val="371023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93E4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F3170-7794-08A6-7DF8-C39BB9E12C95}"/>
              </a:ext>
            </a:extLst>
          </p:cNvPr>
          <p:cNvSpPr txBox="1"/>
          <p:nvPr/>
        </p:nvSpPr>
        <p:spPr>
          <a:xfrm>
            <a:off x="89762" y="0"/>
            <a:ext cx="12012477" cy="630942"/>
          </a:xfrm>
          <a:prstGeom prst="rect">
            <a:avLst/>
          </a:prstGeom>
          <a:noFill/>
        </p:spPr>
        <p:txBody>
          <a:bodyPr wrap="square" rtlCol="0">
            <a:spAutoFit/>
          </a:bodyPr>
          <a:lstStyle/>
          <a:p>
            <a:pPr algn="ctr"/>
            <a:r>
              <a:rPr lang="en-IN" sz="3500" b="0" i="0" dirty="0">
                <a:solidFill>
                  <a:srgbClr val="E94F37"/>
                </a:solidFill>
                <a:effectLst/>
                <a:latin typeface="Arial" panose="020B0604020202020204" pitchFamily="34" charset="0"/>
                <a:cs typeface="Arial" panose="020B0604020202020204" pitchFamily="34" charset="0"/>
              </a:rPr>
              <a:t>Profile Index by prospect ID count and conversions</a:t>
            </a:r>
            <a:endParaRPr lang="en-IN" sz="3500" dirty="0">
              <a:solidFill>
                <a:srgbClr val="E94F37"/>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EE161B-6D75-6AF8-B3DC-0E809C453FF7}"/>
              </a:ext>
            </a:extLst>
          </p:cNvPr>
          <p:cNvPicPr>
            <a:picLocks noChangeAspect="1"/>
          </p:cNvPicPr>
          <p:nvPr/>
        </p:nvPicPr>
        <p:blipFill>
          <a:blip r:embed="rId2"/>
          <a:stretch>
            <a:fillRect/>
          </a:stretch>
        </p:blipFill>
        <p:spPr>
          <a:xfrm>
            <a:off x="196663" y="1954402"/>
            <a:ext cx="4320914" cy="2949196"/>
          </a:xfrm>
          <a:prstGeom prst="rect">
            <a:avLst/>
          </a:prstGeom>
        </p:spPr>
      </p:pic>
      <p:sp>
        <p:nvSpPr>
          <p:cNvPr id="6" name="TextBox 5">
            <a:extLst>
              <a:ext uri="{FF2B5EF4-FFF2-40B4-BE49-F238E27FC236}">
                <a16:creationId xmlns:a16="http://schemas.microsoft.com/office/drawing/2014/main" id="{EB5CAAB8-309E-F362-F7B6-75125F4F8ED6}"/>
              </a:ext>
            </a:extLst>
          </p:cNvPr>
          <p:cNvSpPr txBox="1"/>
          <p:nvPr/>
        </p:nvSpPr>
        <p:spPr>
          <a:xfrm>
            <a:off x="5340451" y="1835551"/>
            <a:ext cx="6446828" cy="2970557"/>
          </a:xfrm>
          <a:prstGeom prst="rect">
            <a:avLst/>
          </a:prstGeom>
          <a:noFill/>
        </p:spPr>
        <p:txBody>
          <a:bodyPr wrap="square" rtlCol="0">
            <a:spAutoFit/>
          </a:bodyPr>
          <a:lstStyle/>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This chart shows that focusing on </a:t>
            </a:r>
            <a:r>
              <a:rPr lang="en-US" sz="1600" dirty="0">
                <a:solidFill>
                  <a:srgbClr val="E94F37"/>
                </a:solidFill>
                <a:latin typeface="Arial" panose="020B0604020202020204" pitchFamily="34" charset="0"/>
                <a:cs typeface="Arial" panose="020B0604020202020204" pitchFamily="34" charset="0"/>
              </a:rPr>
              <a:t>High</a:t>
            </a:r>
            <a:r>
              <a:rPr lang="en-US" sz="1600" dirty="0">
                <a:solidFill>
                  <a:schemeClr val="bg1"/>
                </a:solidFill>
                <a:latin typeface="Arial" panose="020B0604020202020204" pitchFamily="34" charset="0"/>
                <a:cs typeface="Arial" panose="020B0604020202020204" pitchFamily="34" charset="0"/>
              </a:rPr>
              <a:t> conversion rates will help us </a:t>
            </a:r>
            <a:r>
              <a:rPr lang="en-US" sz="1600" dirty="0">
                <a:solidFill>
                  <a:srgbClr val="E94F37"/>
                </a:solidFill>
                <a:latin typeface="Arial" panose="020B0604020202020204" pitchFamily="34" charset="0"/>
                <a:cs typeface="Arial" panose="020B0604020202020204" pitchFamily="34" charset="0"/>
              </a:rPr>
              <a:t>concentrate</a:t>
            </a:r>
            <a:r>
              <a:rPr lang="en-US" sz="1600" dirty="0">
                <a:solidFill>
                  <a:schemeClr val="bg1"/>
                </a:solidFill>
                <a:latin typeface="Arial" panose="020B0604020202020204" pitchFamily="34" charset="0"/>
                <a:cs typeface="Arial" panose="020B0604020202020204" pitchFamily="34" charset="0"/>
              </a:rPr>
              <a:t> on the </a:t>
            </a:r>
            <a:r>
              <a:rPr lang="en-US" sz="1600" dirty="0">
                <a:solidFill>
                  <a:srgbClr val="E94F37"/>
                </a:solidFill>
                <a:latin typeface="Arial" panose="020B0604020202020204" pitchFamily="34" charset="0"/>
                <a:cs typeface="Arial" panose="020B0604020202020204" pitchFamily="34" charset="0"/>
              </a:rPr>
              <a:t>most potential leads</a:t>
            </a:r>
            <a:r>
              <a:rPr lang="en-US" sz="1600" dirty="0">
                <a:solidFill>
                  <a:srgbClr val="E94F37"/>
                </a:solidFill>
              </a:rPr>
              <a:t>.</a:t>
            </a:r>
          </a:p>
          <a:p>
            <a:pPr marL="285750" indent="-285750">
              <a:lnSpc>
                <a:spcPct val="200000"/>
              </a:lnSpc>
              <a:buFont typeface="Arial" panose="020B0604020202020204" pitchFamily="34" charset="0"/>
              <a:buChar char="•"/>
              <a:tabLst>
                <a:tab pos="1216514" algn="l"/>
              </a:tabLst>
            </a:pPr>
            <a:r>
              <a:rPr lang="en-US" sz="1600" dirty="0">
                <a:solidFill>
                  <a:schemeClr val="bg1"/>
                </a:solidFill>
                <a:latin typeface="Arial" panose="020B0604020202020204" pitchFamily="34" charset="0"/>
                <a:cs typeface="Arial" panose="020B0604020202020204" pitchFamily="34" charset="0"/>
              </a:rPr>
              <a:t>We received High </a:t>
            </a:r>
            <a:r>
              <a:rPr lang="en-US" sz="1600" dirty="0">
                <a:solidFill>
                  <a:srgbClr val="E94F37"/>
                </a:solidFill>
                <a:latin typeface="Arial" panose="020B0604020202020204" pitchFamily="34" charset="0"/>
                <a:cs typeface="Arial" panose="020B0604020202020204" pitchFamily="34" charset="0"/>
              </a:rPr>
              <a:t>1158</a:t>
            </a:r>
            <a:r>
              <a:rPr lang="en-US" sz="1600" dirty="0">
                <a:solidFill>
                  <a:schemeClr val="bg1"/>
                </a:solidFill>
                <a:latin typeface="Arial" panose="020B0604020202020204" pitchFamily="34" charset="0"/>
                <a:cs typeface="Arial" panose="020B0604020202020204" pitchFamily="34" charset="0"/>
              </a:rPr>
              <a:t> leads, and </a:t>
            </a:r>
            <a:r>
              <a:rPr lang="en-US" sz="1600" dirty="0">
                <a:solidFill>
                  <a:srgbClr val="E94F37"/>
                </a:solidFill>
                <a:latin typeface="Arial" panose="020B0604020202020204" pitchFamily="34" charset="0"/>
                <a:cs typeface="Arial" panose="020B0604020202020204" pitchFamily="34" charset="0"/>
              </a:rPr>
              <a:t>1045</a:t>
            </a:r>
            <a:r>
              <a:rPr lang="en-US" sz="1600" dirty="0">
                <a:solidFill>
                  <a:schemeClr val="bg1"/>
                </a:solidFill>
                <a:latin typeface="Arial" panose="020B0604020202020204" pitchFamily="34" charset="0"/>
                <a:cs typeface="Arial" panose="020B0604020202020204" pitchFamily="34" charset="0"/>
              </a:rPr>
              <a:t> were converted, resulting in an approximate conversion rate of </a:t>
            </a:r>
            <a:r>
              <a:rPr lang="en-US" sz="1600" dirty="0">
                <a:solidFill>
                  <a:srgbClr val="E94F37"/>
                </a:solidFill>
                <a:latin typeface="Arial" panose="020B0604020202020204" pitchFamily="34" charset="0"/>
                <a:cs typeface="Arial" panose="020B0604020202020204" pitchFamily="34" charset="0"/>
              </a:rPr>
              <a:t>90.24%</a:t>
            </a:r>
            <a:r>
              <a:rPr lang="en-US" sz="1600" dirty="0">
                <a:solidFill>
                  <a:schemeClr val="bg1"/>
                </a:solidFill>
                <a:latin typeface="Arial" panose="020B0604020202020204" pitchFamily="34" charset="0"/>
                <a:cs typeface="Arial" panose="020B0604020202020204" pitchFamily="34" charset="0"/>
              </a:rPr>
              <a:t>.</a:t>
            </a:r>
          </a:p>
          <a:p>
            <a:pPr marL="285750" indent="-285750">
              <a:lnSpc>
                <a:spcPct val="200000"/>
              </a:lnSpc>
              <a:buFont typeface="Arial" panose="020B0604020202020204" pitchFamily="34" charset="0"/>
              <a:buChar char="•"/>
              <a:tabLst>
                <a:tab pos="1216514" algn="l"/>
              </a:tabLst>
            </a:pPr>
            <a:r>
              <a:rPr lang="en-US" altLang="zh-CN" sz="1600" dirty="0">
                <a:solidFill>
                  <a:schemeClr val="bg1"/>
                </a:solidFill>
                <a:latin typeface="Arial" panose="020B0604020202020204" pitchFamily="34" charset="0"/>
                <a:cs typeface="Arial" panose="020B0604020202020204" pitchFamily="34" charset="0"/>
              </a:rPr>
              <a:t>After completing high move to </a:t>
            </a:r>
            <a:r>
              <a:rPr lang="en-US" altLang="zh-CN" sz="1600" dirty="0">
                <a:solidFill>
                  <a:srgbClr val="E94F37"/>
                </a:solidFill>
                <a:latin typeface="Arial" panose="020B0604020202020204" pitchFamily="34" charset="0"/>
                <a:cs typeface="Arial" panose="020B0604020202020204" pitchFamily="34" charset="0"/>
              </a:rPr>
              <a:t>medium</a:t>
            </a:r>
            <a:r>
              <a:rPr lang="en-US" altLang="zh-CN" sz="1600" dirty="0">
                <a:solidFill>
                  <a:schemeClr val="bg1"/>
                </a:solidFill>
                <a:latin typeface="Arial" panose="020B0604020202020204" pitchFamily="34" charset="0"/>
                <a:cs typeface="Arial" panose="020B0604020202020204" pitchFamily="34" charset="0"/>
              </a:rPr>
              <a:t> because it also has an </a:t>
            </a:r>
            <a:r>
              <a:rPr lang="en-US" altLang="zh-CN" sz="1600" dirty="0">
                <a:solidFill>
                  <a:srgbClr val="E94F37"/>
                </a:solidFill>
                <a:latin typeface="Arial" panose="020B0604020202020204" pitchFamily="34" charset="0"/>
                <a:cs typeface="Arial" panose="020B0604020202020204" pitchFamily="34" charset="0"/>
              </a:rPr>
              <a:t>high potential</a:t>
            </a:r>
            <a:r>
              <a:rPr lang="en-US" altLang="zh-CN" sz="1600" dirty="0">
                <a:solidFill>
                  <a:schemeClr val="bg1"/>
                </a:solidFill>
                <a:latin typeface="Arial" panose="020B0604020202020204" pitchFamily="34" charset="0"/>
                <a:cs typeface="Arial" panose="020B0604020202020204" pitchFamily="34" charset="0"/>
              </a:rPr>
              <a:t> chance to </a:t>
            </a:r>
            <a:r>
              <a:rPr lang="en-US" altLang="zh-CN" sz="1600" dirty="0">
                <a:solidFill>
                  <a:srgbClr val="E94F37"/>
                </a:solidFill>
                <a:latin typeface="Arial" panose="020B0604020202020204" pitchFamily="34" charset="0"/>
                <a:cs typeface="Arial" panose="020B0604020202020204" pitchFamily="34" charset="0"/>
              </a:rPr>
              <a:t>convert</a:t>
            </a:r>
            <a:r>
              <a:rPr lang="en-US" altLang="zh-CN" sz="16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7587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1511</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Arivazhagan G</dc:creator>
  <cp:lastModifiedBy>Arivazhagan G</cp:lastModifiedBy>
  <cp:revision>35</cp:revision>
  <dcterms:created xsi:type="dcterms:W3CDTF">2024-08-04T15:17:30Z</dcterms:created>
  <dcterms:modified xsi:type="dcterms:W3CDTF">2024-08-06T04:36:31Z</dcterms:modified>
</cp:coreProperties>
</file>