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58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5" r:id="rId34"/>
    <p:sldId id="294" r:id="rId35"/>
    <p:sldId id="296" r:id="rId36"/>
    <p:sldId id="297" r:id="rId37"/>
    <p:sldId id="298" r:id="rId38"/>
    <p:sldId id="304" r:id="rId39"/>
    <p:sldId id="299" r:id="rId40"/>
    <p:sldId id="300" r:id="rId41"/>
    <p:sldId id="301" r:id="rId42"/>
    <p:sldId id="302" r:id="rId43"/>
    <p:sldId id="303" r:id="rId44"/>
    <p:sldId id="2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28413"/>
    <a:srgbClr val="8D99AE"/>
    <a:srgbClr val="EDF2F4"/>
    <a:srgbClr val="FFFF00"/>
    <a:srgbClr val="000022"/>
    <a:srgbClr val="FBF5F3"/>
    <a:srgbClr val="FAF4D3"/>
    <a:srgbClr val="004643"/>
    <a:srgbClr val="0C1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D4B0-C5E8-8969-0FBE-FD26826C7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E5A3F-557C-C527-4EAC-D20E44D9B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305D-040F-FAA9-4E45-AF94DF36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70B1-DCAA-4731-B8F9-BA5B1542E69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097C-4851-2865-0911-9743BD79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192C-0039-ACD3-83F7-3B9D9955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6854-ECA0-46C7-8856-2DF44FE75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9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54D5-049F-FA15-06B5-ADA05138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FCB1F-719B-6DC9-277A-AA02C900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4D22-FD40-AD81-93CF-C987F7CB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70B1-DCAA-4731-B8F9-BA5B1542E69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AB06E-D7FC-A4BC-F9AF-292E762E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3924E-1249-FECD-5D5C-67A29F65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6854-ECA0-46C7-8856-2DF44FE75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8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95B91-6031-7E57-2E82-7F5BDF24B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EDBF8-6EE2-EB48-3617-18D66A6A7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3307-63F2-38BE-AA2C-695F93C5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70B1-DCAA-4731-B8F9-BA5B1542E69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0E298-FCD4-90C0-BE73-D211FE53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669A-E3DC-8AE3-7D7B-15BEA8A7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6854-ECA0-46C7-8856-2DF44FE75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5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30F3-5021-6D55-C53E-7DDA44E7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136A-BBAF-A2AD-8DF2-9511ADE3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D7D6-3527-C12F-05E5-91CEBB0A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70B1-DCAA-4731-B8F9-BA5B1542E69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8516E-8872-5AB3-9A9A-8FCAFD75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C852-D519-A971-559A-8A6E991C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6854-ECA0-46C7-8856-2DF44FE75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1CA6-B36A-CCB0-4D6D-02017346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09C25-8B00-0750-B0C6-9698B9B9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EBF3-B13F-19E4-017B-41668BDE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70B1-DCAA-4731-B8F9-BA5B1542E69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D1B7-6368-7C22-EE65-F10A9C30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43446-8602-BF62-26AC-33345182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6854-ECA0-46C7-8856-2DF44FE75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1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FA3F-AB8F-781F-B193-5E253634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B0EC-CF6E-F74F-3204-C32FF13D2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BA2A9-FA7B-8242-A42C-7810B1CBB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9C415-7222-4C80-AD51-841B0A62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70B1-DCAA-4731-B8F9-BA5B1542E69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77E28-7EB6-0C32-BF7E-5995E4D2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F959A-DC02-BE9E-F5B8-275BE83B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6854-ECA0-46C7-8856-2DF44FE75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96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8D42-A434-6F20-333F-2EDFD50C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4A478-89A1-BA0F-C774-E822F7B9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A11C3-DEAE-A90C-DC8B-0DC6E329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0A147-6952-DC82-7308-B168E0A60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0FF45-AB5F-FE51-6D1D-C6355F170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B4F0C-F350-A516-5091-333A0383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70B1-DCAA-4731-B8F9-BA5B1542E69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7BC65-03DE-9E9C-1617-0EA1389D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7A0A4-AA0F-A147-59B1-125C7331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6854-ECA0-46C7-8856-2DF44FE75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7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7B95-F101-1F60-6628-0B075A1C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B2206-163A-6127-69C6-99319E61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70B1-DCAA-4731-B8F9-BA5B1542E69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123A1-3939-BA10-9941-369710E4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C387B-4DEE-BCB6-F933-296E65F4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6854-ECA0-46C7-8856-2DF44FE75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6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9E1CA-DBB7-FDC1-628B-99A8B0F6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70B1-DCAA-4731-B8F9-BA5B1542E69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3511A-FAA1-B030-545C-2EFE43C7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78A84-F992-0F38-4F3B-42545445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6854-ECA0-46C7-8856-2DF44FE75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5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57E1-63A7-49FE-13D9-819A2D1F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BDBE-5CBA-E8E6-ECF2-17BE0164D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04B84-5AF3-1B4F-97D8-886E5DDC3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1289F-2CBC-E935-E0EA-528C11F8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70B1-DCAA-4731-B8F9-BA5B1542E69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8C1D3-7D82-6030-4511-995FAD8A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50D20-69A2-0E01-891C-6F0E8A4D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6854-ECA0-46C7-8856-2DF44FE75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75BC-EF11-8AE9-A37D-8A54F08F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3BD9B-377E-E740-ACE3-CA712F68A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0723B-005C-6FD7-3A4C-58431D32B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0F344-2EEE-95A6-0BC3-AF072FB4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70B1-DCAA-4731-B8F9-BA5B1542E69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E2CF2-32B9-CE2B-0577-DDC90808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2545D-223D-F04A-D411-DA67019E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6854-ECA0-46C7-8856-2DF44FE75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4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B6CAB-D686-8382-5522-87FA66B2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944C2-4E66-C36F-F660-EDD57A27F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7904-966E-2086-3FED-3890D1F60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670B1-DCAA-4731-B8F9-BA5B1542E697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1118-41B0-E9EA-8ABB-84B3584DA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829E-3A14-2BFA-E84E-2CB011494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6854-ECA0-46C7-8856-2DF44FE75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5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499420" y="1882423"/>
            <a:ext cx="919316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dirty="0">
                <a:solidFill>
                  <a:srgbClr val="E28413"/>
                </a:solidFill>
              </a:rPr>
              <a:t>Customer Purchase Behavior in Retail using Data Analytics</a:t>
            </a:r>
            <a:endParaRPr lang="en-IN" sz="6500" dirty="0">
              <a:solidFill>
                <a:srgbClr val="E2841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E145F-1384-7068-9A37-3C4B810D9502}"/>
              </a:ext>
            </a:extLst>
          </p:cNvPr>
          <p:cNvSpPr txBox="1"/>
          <p:nvPr/>
        </p:nvSpPr>
        <p:spPr>
          <a:xfrm>
            <a:off x="9338331" y="5450144"/>
            <a:ext cx="31561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BF5F3"/>
                </a:solidFill>
              </a:rPr>
              <a:t>By</a:t>
            </a:r>
          </a:p>
          <a:p>
            <a:pPr algn="ctr"/>
            <a:r>
              <a:rPr lang="en-US" sz="2500" dirty="0">
                <a:solidFill>
                  <a:srgbClr val="FBF5F3"/>
                </a:solidFill>
              </a:rPr>
              <a:t>Arivazhagan</a:t>
            </a:r>
          </a:p>
          <a:p>
            <a:pPr algn="ctr"/>
            <a:r>
              <a:rPr lang="en-US" sz="2500" dirty="0">
                <a:solidFill>
                  <a:srgbClr val="FBF5F3"/>
                </a:solidFill>
              </a:rPr>
              <a:t>MBT7</a:t>
            </a:r>
            <a:endParaRPr lang="en-IN" sz="2500" dirty="0">
              <a:solidFill>
                <a:srgbClr val="FBF5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0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45710"/>
            <a:ext cx="103349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Q8: Perform a what-if analysis to see how changes in discount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C3C2B-D29D-BA1B-DC3E-84E156314CD6}"/>
              </a:ext>
            </a:extLst>
          </p:cNvPr>
          <p:cNvSpPr txBox="1"/>
          <p:nvPr/>
        </p:nvSpPr>
        <p:spPr>
          <a:xfrm>
            <a:off x="825909" y="3000374"/>
            <a:ext cx="10746658" cy="2758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Here, you can change the </a:t>
            </a:r>
            <a:r>
              <a:rPr lang="en-US" sz="2200" dirty="0">
                <a:solidFill>
                  <a:srgbClr val="FFC000"/>
                </a:solidFill>
              </a:rPr>
              <a:t>product name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price will automatically adjust according to the selected product.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You can also enter a discount percentage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C000"/>
                </a:solidFill>
              </a:rPr>
              <a:t>The selling price will update based on your selection and the discount you have entered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8A284-5704-D9B2-F9B0-F2F75C44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025" y="1523042"/>
            <a:ext cx="6405950" cy="11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A9396-2821-4531-65E0-7D9A7EB00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530" y="513529"/>
            <a:ext cx="9284940" cy="58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6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45710"/>
            <a:ext cx="103349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Q1. Retrieve all details of customers who have placed orders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C3C2B-D29D-BA1B-DC3E-84E156314CD6}"/>
              </a:ext>
            </a:extLst>
          </p:cNvPr>
          <p:cNvSpPr txBox="1"/>
          <p:nvPr/>
        </p:nvSpPr>
        <p:spPr>
          <a:xfrm>
            <a:off x="1012723" y="3229309"/>
            <a:ext cx="985192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</a:rPr>
              <a:t>Overview</a:t>
            </a:r>
            <a:endParaRPr lang="en-US" sz="22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Selects all columns from the joined tables.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C000"/>
                </a:solidFill>
              </a:rPr>
              <a:t>Joins customers and orders tables on the matching </a:t>
            </a:r>
            <a:r>
              <a:rPr lang="en-US" sz="2200" dirty="0" err="1">
                <a:solidFill>
                  <a:srgbClr val="FFC000"/>
                </a:solidFill>
              </a:rPr>
              <a:t>customer_id</a:t>
            </a:r>
            <a:r>
              <a:rPr lang="en-US" sz="2200" dirty="0">
                <a:solidFill>
                  <a:srgbClr val="FFC000"/>
                </a:solidFill>
              </a:rPr>
              <a:t>.(inner Join)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Retrieves details of </a:t>
            </a:r>
            <a:r>
              <a:rPr lang="en-US" sz="2200" dirty="0">
                <a:solidFill>
                  <a:srgbClr val="FFC000"/>
                </a:solidFill>
              </a:rPr>
              <a:t>customers who have placed orders.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600307-977B-14E1-5604-E2E83883AF24}"/>
              </a:ext>
            </a:extLst>
          </p:cNvPr>
          <p:cNvSpPr/>
          <p:nvPr/>
        </p:nvSpPr>
        <p:spPr>
          <a:xfrm>
            <a:off x="1471375" y="1230069"/>
            <a:ext cx="8448480" cy="1809616"/>
          </a:xfrm>
          <a:prstGeom prst="rect">
            <a:avLst/>
          </a:prstGeom>
          <a:solidFill>
            <a:srgbClr val="8D99AE"/>
          </a:solidFill>
          <a:ln w="133350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1A2B-1545-0582-8B4F-F2C6DB57420A}"/>
              </a:ext>
            </a:extLst>
          </p:cNvPr>
          <p:cNvSpPr txBox="1"/>
          <p:nvPr/>
        </p:nvSpPr>
        <p:spPr>
          <a:xfrm>
            <a:off x="1556401" y="1268651"/>
            <a:ext cx="8448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Select *</a:t>
            </a:r>
          </a:p>
          <a:p>
            <a:r>
              <a:rPr lang="en-US" sz="2500" dirty="0">
                <a:solidFill>
                  <a:schemeClr val="bg1"/>
                </a:solidFill>
              </a:rPr>
              <a:t>From customers</a:t>
            </a:r>
          </a:p>
          <a:p>
            <a:r>
              <a:rPr lang="en-US" sz="2500" dirty="0">
                <a:solidFill>
                  <a:schemeClr val="bg1"/>
                </a:solidFill>
              </a:rPr>
              <a:t>Join orders </a:t>
            </a:r>
          </a:p>
          <a:p>
            <a:r>
              <a:rPr lang="en-US" sz="2500" dirty="0">
                <a:solidFill>
                  <a:schemeClr val="bg1"/>
                </a:solidFill>
              </a:rPr>
              <a:t>On </a:t>
            </a:r>
            <a:r>
              <a:rPr lang="en-US" sz="2500" dirty="0" err="1">
                <a:solidFill>
                  <a:schemeClr val="bg1"/>
                </a:solidFill>
              </a:rPr>
              <a:t>customers.customer_id</a:t>
            </a:r>
            <a:r>
              <a:rPr lang="en-US" sz="2500" dirty="0">
                <a:solidFill>
                  <a:schemeClr val="bg1"/>
                </a:solidFill>
              </a:rPr>
              <a:t> = </a:t>
            </a:r>
            <a:r>
              <a:rPr lang="en-US" sz="2500" dirty="0" err="1">
                <a:solidFill>
                  <a:schemeClr val="bg1"/>
                </a:solidFill>
              </a:rPr>
              <a:t>orders.customer_id</a:t>
            </a:r>
            <a:r>
              <a:rPr lang="en-US" sz="2500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B7637-2F10-89CC-3ECF-985DF880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4" y="4815677"/>
            <a:ext cx="11674852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45710"/>
            <a:ext cx="103349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Q2. Calculate the total sales for each store.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C3C2B-D29D-BA1B-DC3E-84E156314CD6}"/>
              </a:ext>
            </a:extLst>
          </p:cNvPr>
          <p:cNvSpPr txBox="1"/>
          <p:nvPr/>
        </p:nvSpPr>
        <p:spPr>
          <a:xfrm>
            <a:off x="440271" y="3611170"/>
            <a:ext cx="9745948" cy="308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>
                <a:solidFill>
                  <a:schemeClr val="bg1"/>
                </a:solidFill>
              </a:rPr>
              <a:t>Overview</a:t>
            </a:r>
            <a:endParaRPr lang="en-US" sz="22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Selects store ID and store name along with total sales.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Calculates total sales using </a:t>
            </a:r>
            <a:r>
              <a:rPr lang="en-US" sz="2200" dirty="0">
                <a:solidFill>
                  <a:srgbClr val="FFC000"/>
                </a:solidFill>
              </a:rPr>
              <a:t>SUM of </a:t>
            </a:r>
            <a:r>
              <a:rPr lang="en-US" sz="2200" dirty="0" err="1">
                <a:solidFill>
                  <a:srgbClr val="FFC000"/>
                </a:solidFill>
              </a:rPr>
              <a:t>list_price</a:t>
            </a:r>
            <a:r>
              <a:rPr lang="en-US" sz="2200" dirty="0">
                <a:solidFill>
                  <a:srgbClr val="FFC000"/>
                </a:solidFill>
              </a:rPr>
              <a:t> * quantity </a:t>
            </a:r>
            <a:r>
              <a:rPr lang="en-US" sz="2200" dirty="0">
                <a:solidFill>
                  <a:schemeClr val="bg1"/>
                </a:solidFill>
              </a:rPr>
              <a:t>for each store.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C000"/>
                </a:solidFill>
              </a:rPr>
              <a:t>Rounds</a:t>
            </a:r>
            <a:r>
              <a:rPr lang="en-US" sz="2200" dirty="0">
                <a:solidFill>
                  <a:schemeClr val="bg1"/>
                </a:solidFill>
              </a:rPr>
              <a:t> total sales to </a:t>
            </a:r>
            <a:r>
              <a:rPr lang="en-US" sz="2200" dirty="0">
                <a:solidFill>
                  <a:srgbClr val="FFC000"/>
                </a:solidFill>
              </a:rPr>
              <a:t>2 decimal </a:t>
            </a:r>
            <a:r>
              <a:rPr lang="en-US" sz="2200" dirty="0">
                <a:solidFill>
                  <a:schemeClr val="bg1"/>
                </a:solidFill>
              </a:rPr>
              <a:t>places.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Joins orders, </a:t>
            </a:r>
            <a:r>
              <a:rPr lang="en-US" sz="2200" dirty="0" err="1">
                <a:solidFill>
                  <a:schemeClr val="bg1"/>
                </a:solidFill>
              </a:rPr>
              <a:t>order_items</a:t>
            </a:r>
            <a:r>
              <a:rPr lang="en-US" sz="2200" dirty="0">
                <a:solidFill>
                  <a:schemeClr val="bg1"/>
                </a:solidFill>
              </a:rPr>
              <a:t>, and stores tables based on </a:t>
            </a:r>
            <a:r>
              <a:rPr lang="en-US" sz="2200" dirty="0">
                <a:solidFill>
                  <a:srgbClr val="FFC000"/>
                </a:solidFill>
              </a:rPr>
              <a:t>relevant IDs.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C000"/>
                </a:solidFill>
              </a:rPr>
              <a:t>Groups </a:t>
            </a:r>
            <a:r>
              <a:rPr lang="en-US" sz="2200" dirty="0">
                <a:solidFill>
                  <a:schemeClr val="bg1"/>
                </a:solidFill>
              </a:rPr>
              <a:t>results </a:t>
            </a:r>
            <a:r>
              <a:rPr lang="en-US" sz="2200" dirty="0">
                <a:solidFill>
                  <a:srgbClr val="FFC000"/>
                </a:solidFill>
              </a:rPr>
              <a:t>by store ID and store name </a:t>
            </a:r>
            <a:r>
              <a:rPr lang="en-US" sz="2200" dirty="0">
                <a:solidFill>
                  <a:schemeClr val="bg1"/>
                </a:solidFill>
              </a:rPr>
              <a:t>to aggregate the sales data per store.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600307-977B-14E1-5604-E2E83883AF24}"/>
              </a:ext>
            </a:extLst>
          </p:cNvPr>
          <p:cNvSpPr/>
          <p:nvPr/>
        </p:nvSpPr>
        <p:spPr>
          <a:xfrm>
            <a:off x="1282382" y="966279"/>
            <a:ext cx="10199515" cy="2644891"/>
          </a:xfrm>
          <a:prstGeom prst="rect">
            <a:avLst/>
          </a:prstGeom>
          <a:solidFill>
            <a:srgbClr val="8D99AE"/>
          </a:solidFill>
          <a:ln w="133350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1A2B-1545-0582-8B4F-F2C6DB57420A}"/>
              </a:ext>
            </a:extLst>
          </p:cNvPr>
          <p:cNvSpPr txBox="1"/>
          <p:nvPr/>
        </p:nvSpPr>
        <p:spPr>
          <a:xfrm>
            <a:off x="1369140" y="1073348"/>
            <a:ext cx="100259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Select </a:t>
            </a:r>
            <a:r>
              <a:rPr lang="en-US" sz="2500" dirty="0" err="1">
                <a:solidFill>
                  <a:schemeClr val="bg1"/>
                </a:solidFill>
              </a:rPr>
              <a:t>s.store_id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s.store_name</a:t>
            </a:r>
            <a:r>
              <a:rPr lang="en-US" sz="2500" dirty="0">
                <a:solidFill>
                  <a:schemeClr val="bg1"/>
                </a:solidFill>
              </a:rPr>
              <a:t>,</a:t>
            </a:r>
          </a:p>
          <a:p>
            <a:r>
              <a:rPr lang="en-US" sz="2500" dirty="0">
                <a:solidFill>
                  <a:schemeClr val="bg1"/>
                </a:solidFill>
              </a:rPr>
              <a:t>Round(Sum(</a:t>
            </a:r>
            <a:r>
              <a:rPr lang="en-US" sz="2500" dirty="0" err="1">
                <a:solidFill>
                  <a:schemeClr val="bg1"/>
                </a:solidFill>
              </a:rPr>
              <a:t>oi.list_price</a:t>
            </a:r>
            <a:r>
              <a:rPr lang="en-US" sz="2500" dirty="0">
                <a:solidFill>
                  <a:schemeClr val="bg1"/>
                </a:solidFill>
              </a:rPr>
              <a:t> * </a:t>
            </a:r>
            <a:r>
              <a:rPr lang="en-US" sz="2500" dirty="0" err="1">
                <a:solidFill>
                  <a:schemeClr val="bg1"/>
                </a:solidFill>
              </a:rPr>
              <a:t>oi.quantity</a:t>
            </a:r>
            <a:r>
              <a:rPr lang="en-US" sz="2500" dirty="0">
                <a:solidFill>
                  <a:schemeClr val="bg1"/>
                </a:solidFill>
              </a:rPr>
              <a:t>),2) AS </a:t>
            </a:r>
            <a:r>
              <a:rPr lang="en-US" sz="2500" dirty="0" err="1">
                <a:solidFill>
                  <a:schemeClr val="bg1"/>
                </a:solidFill>
              </a:rPr>
              <a:t>total_sales</a:t>
            </a:r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From orders </a:t>
            </a:r>
            <a:r>
              <a:rPr lang="en-US" sz="2500" dirty="0" err="1">
                <a:solidFill>
                  <a:schemeClr val="bg1"/>
                </a:solidFill>
              </a:rPr>
              <a:t>oJoin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order_items</a:t>
            </a:r>
            <a:r>
              <a:rPr lang="en-US" sz="2500" dirty="0">
                <a:solidFill>
                  <a:schemeClr val="bg1"/>
                </a:solidFill>
              </a:rPr>
              <a:t> oi On </a:t>
            </a:r>
            <a:r>
              <a:rPr lang="en-US" sz="2500" dirty="0" err="1">
                <a:solidFill>
                  <a:schemeClr val="bg1"/>
                </a:solidFill>
              </a:rPr>
              <a:t>o.order_id</a:t>
            </a:r>
            <a:r>
              <a:rPr lang="en-US" sz="2500" dirty="0">
                <a:solidFill>
                  <a:schemeClr val="bg1"/>
                </a:solidFill>
              </a:rPr>
              <a:t> = </a:t>
            </a:r>
            <a:r>
              <a:rPr lang="en-US" sz="2500" dirty="0" err="1">
                <a:solidFill>
                  <a:schemeClr val="bg1"/>
                </a:solidFill>
              </a:rPr>
              <a:t>oi.order_id</a:t>
            </a:r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Join stores s </a:t>
            </a:r>
          </a:p>
          <a:p>
            <a:r>
              <a:rPr lang="en-US" sz="2500" dirty="0">
                <a:solidFill>
                  <a:schemeClr val="bg1"/>
                </a:solidFill>
              </a:rPr>
              <a:t>On </a:t>
            </a:r>
            <a:r>
              <a:rPr lang="en-US" sz="2500" dirty="0" err="1">
                <a:solidFill>
                  <a:schemeClr val="bg1"/>
                </a:solidFill>
              </a:rPr>
              <a:t>o.store_id</a:t>
            </a:r>
            <a:r>
              <a:rPr lang="en-US" sz="2500" dirty="0">
                <a:solidFill>
                  <a:schemeClr val="bg1"/>
                </a:solidFill>
              </a:rPr>
              <a:t> = </a:t>
            </a:r>
            <a:r>
              <a:rPr lang="en-US" sz="2500" dirty="0" err="1">
                <a:solidFill>
                  <a:schemeClr val="bg1"/>
                </a:solidFill>
              </a:rPr>
              <a:t>s.store_id</a:t>
            </a:r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Group by </a:t>
            </a:r>
            <a:r>
              <a:rPr lang="en-US" sz="2500" dirty="0" err="1">
                <a:solidFill>
                  <a:schemeClr val="bg1"/>
                </a:solidFill>
              </a:rPr>
              <a:t>s.store_id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s.store_name</a:t>
            </a:r>
            <a:r>
              <a:rPr lang="en-US" sz="2500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C7B2C-160C-095C-283F-13E640673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1" y="4431730"/>
            <a:ext cx="2606266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60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45710"/>
            <a:ext cx="103349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Q3. Find the products that have never been ordered.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C3C2B-D29D-BA1B-DC3E-84E156314CD6}"/>
              </a:ext>
            </a:extLst>
          </p:cNvPr>
          <p:cNvSpPr txBox="1"/>
          <p:nvPr/>
        </p:nvSpPr>
        <p:spPr>
          <a:xfrm>
            <a:off x="575187" y="3429000"/>
            <a:ext cx="7929716" cy="257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 dirty="0">
                <a:solidFill>
                  <a:schemeClr val="bg1"/>
                </a:solidFill>
              </a:rPr>
              <a:t>Overview</a:t>
            </a:r>
            <a:endParaRPr lang="en-US" sz="22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Selects product ID and product name from the products table.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C000"/>
                </a:solidFill>
              </a:rPr>
              <a:t>Filters products </a:t>
            </a:r>
            <a:r>
              <a:rPr lang="en-US" sz="2200" dirty="0">
                <a:solidFill>
                  <a:schemeClr val="bg1"/>
                </a:solidFill>
              </a:rPr>
              <a:t>where the </a:t>
            </a:r>
            <a:r>
              <a:rPr lang="en-US" sz="2200" dirty="0">
                <a:solidFill>
                  <a:srgbClr val="FFC000"/>
                </a:solidFill>
              </a:rPr>
              <a:t>product ID is not found in the list of product IDs from the </a:t>
            </a:r>
            <a:r>
              <a:rPr lang="en-US" sz="2200" dirty="0" err="1">
                <a:solidFill>
                  <a:srgbClr val="FFC000"/>
                </a:solidFill>
              </a:rPr>
              <a:t>order_items</a:t>
            </a:r>
            <a:r>
              <a:rPr lang="en-US" sz="2200" dirty="0">
                <a:solidFill>
                  <a:srgbClr val="FFC000"/>
                </a:solidFill>
              </a:rPr>
              <a:t> table.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C000"/>
                </a:solidFill>
              </a:rPr>
              <a:t>Identifies products that have never been ordered.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600307-977B-14E1-5604-E2E83883AF24}"/>
              </a:ext>
            </a:extLst>
          </p:cNvPr>
          <p:cNvSpPr/>
          <p:nvPr/>
        </p:nvSpPr>
        <p:spPr>
          <a:xfrm>
            <a:off x="1282382" y="966280"/>
            <a:ext cx="10199515" cy="1953902"/>
          </a:xfrm>
          <a:prstGeom prst="rect">
            <a:avLst/>
          </a:prstGeom>
          <a:solidFill>
            <a:srgbClr val="8D99AE"/>
          </a:solidFill>
          <a:ln w="133350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1A2B-1545-0582-8B4F-F2C6DB57420A}"/>
              </a:ext>
            </a:extLst>
          </p:cNvPr>
          <p:cNvSpPr txBox="1"/>
          <p:nvPr/>
        </p:nvSpPr>
        <p:spPr>
          <a:xfrm>
            <a:off x="1369140" y="1073348"/>
            <a:ext cx="10025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Select </a:t>
            </a:r>
            <a:r>
              <a:rPr lang="en-US" sz="2500" dirty="0" err="1">
                <a:solidFill>
                  <a:schemeClr val="bg1"/>
                </a:solidFill>
              </a:rPr>
              <a:t>product_id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product_name</a:t>
            </a:r>
            <a:endParaRPr lang="en-US" sz="2500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From products</a:t>
            </a:r>
          </a:p>
          <a:p>
            <a:r>
              <a:rPr lang="en-US" sz="2500" dirty="0">
                <a:solidFill>
                  <a:schemeClr val="bg1"/>
                </a:solidFill>
              </a:rPr>
              <a:t>Where </a:t>
            </a:r>
            <a:r>
              <a:rPr lang="en-US" sz="2500" dirty="0" err="1">
                <a:solidFill>
                  <a:schemeClr val="bg1"/>
                </a:solidFill>
              </a:rPr>
              <a:t>product_id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</a:p>
          <a:p>
            <a:r>
              <a:rPr lang="en-US" sz="2500" dirty="0">
                <a:solidFill>
                  <a:schemeClr val="bg1"/>
                </a:solidFill>
              </a:rPr>
              <a:t>Not in (Select </a:t>
            </a:r>
            <a:r>
              <a:rPr lang="en-US" sz="2500" dirty="0" err="1">
                <a:solidFill>
                  <a:schemeClr val="bg1"/>
                </a:solidFill>
              </a:rPr>
              <a:t>product_id</a:t>
            </a:r>
            <a:r>
              <a:rPr lang="en-US" sz="2500" dirty="0">
                <a:solidFill>
                  <a:schemeClr val="bg1"/>
                </a:solidFill>
              </a:rPr>
              <a:t> From </a:t>
            </a:r>
            <a:r>
              <a:rPr lang="en-US" sz="2500" dirty="0" err="1">
                <a:solidFill>
                  <a:schemeClr val="bg1"/>
                </a:solidFill>
              </a:rPr>
              <a:t>order_items</a:t>
            </a:r>
            <a:r>
              <a:rPr lang="en-US" sz="2500" dirty="0">
                <a:solidFill>
                  <a:schemeClr val="bg1"/>
                </a:solidFill>
              </a:rPr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931549-2CB7-84A0-EC5F-EE5F5013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303" y="3583435"/>
            <a:ext cx="2829510" cy="20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4" y="45710"/>
            <a:ext cx="104681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Q4. Retrieve the names and email addresses of staff along with the names of their managers.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C3C2B-D29D-BA1B-DC3E-84E156314CD6}"/>
              </a:ext>
            </a:extLst>
          </p:cNvPr>
          <p:cNvSpPr txBox="1"/>
          <p:nvPr/>
        </p:nvSpPr>
        <p:spPr>
          <a:xfrm>
            <a:off x="7078360" y="1854123"/>
            <a:ext cx="4883310" cy="4799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</a:rPr>
              <a:t>Overview</a:t>
            </a: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Selects first name, last name, and email of staff members.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Selects first name and last name of their managers.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C000"/>
                </a:solidFill>
              </a:rPr>
              <a:t>Joins the staffs table with itself using the </a:t>
            </a:r>
            <a:r>
              <a:rPr lang="en-US" sz="2200" dirty="0" err="1">
                <a:solidFill>
                  <a:srgbClr val="FFC000"/>
                </a:solidFill>
              </a:rPr>
              <a:t>manager_id</a:t>
            </a:r>
            <a:r>
              <a:rPr lang="en-US" sz="2200" dirty="0">
                <a:solidFill>
                  <a:srgbClr val="FFC000"/>
                </a:solidFill>
              </a:rPr>
              <a:t> to </a:t>
            </a:r>
            <a:r>
              <a:rPr lang="en-US" sz="2200" dirty="0" err="1">
                <a:solidFill>
                  <a:srgbClr val="FFC000"/>
                </a:solidFill>
              </a:rPr>
              <a:t>staff_id</a:t>
            </a:r>
            <a:r>
              <a:rPr lang="en-US" sz="2200" dirty="0">
                <a:solidFill>
                  <a:srgbClr val="FFC000"/>
                </a:solidFill>
              </a:rPr>
              <a:t> relationship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200" dirty="0">
                <a:solidFill>
                  <a:srgbClr val="FFC000"/>
                </a:solidFill>
              </a:rPr>
              <a:t>(Self Join)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Retrieves staff details along with their respective managers' details.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01BDA3-51FA-0746-B344-C6C63A73C9D7}"/>
              </a:ext>
            </a:extLst>
          </p:cNvPr>
          <p:cNvGrpSpPr/>
          <p:nvPr/>
        </p:nvGrpSpPr>
        <p:grpSpPr>
          <a:xfrm>
            <a:off x="230330" y="1348034"/>
            <a:ext cx="6386779" cy="3438568"/>
            <a:chOff x="1282382" y="315647"/>
            <a:chExt cx="6386779" cy="34385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4600307-977B-14E1-5604-E2E83883AF24}"/>
                </a:ext>
              </a:extLst>
            </p:cNvPr>
            <p:cNvSpPr/>
            <p:nvPr/>
          </p:nvSpPr>
          <p:spPr>
            <a:xfrm>
              <a:off x="1282382" y="315647"/>
              <a:ext cx="6386779" cy="3438568"/>
            </a:xfrm>
            <a:prstGeom prst="rect">
              <a:avLst/>
            </a:prstGeom>
            <a:solidFill>
              <a:srgbClr val="8D99AE"/>
            </a:solidFill>
            <a:ln w="133350" cmpd="dbl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4F1A2B-1545-0582-8B4F-F2C6DB57420A}"/>
                </a:ext>
              </a:extLst>
            </p:cNvPr>
            <p:cNvSpPr txBox="1"/>
            <p:nvPr/>
          </p:nvSpPr>
          <p:spPr>
            <a:xfrm>
              <a:off x="1379838" y="511437"/>
              <a:ext cx="6191865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 </a:t>
              </a:r>
            </a:p>
            <a:p>
              <a:r>
                <a:rPr lang="en-US" sz="2400" dirty="0" err="1">
                  <a:solidFill>
                    <a:schemeClr val="bg1"/>
                  </a:solidFill>
                </a:rPr>
                <a:t>st.first_name</a:t>
              </a:r>
              <a:r>
                <a:rPr lang="en-US" sz="2400" dirty="0">
                  <a:solidFill>
                    <a:schemeClr val="bg1"/>
                  </a:solidFill>
                </a:rPr>
                <a:t> AS </a:t>
              </a:r>
              <a:r>
                <a:rPr lang="en-US" sz="2400" dirty="0" err="1">
                  <a:solidFill>
                    <a:schemeClr val="bg1"/>
                  </a:solidFill>
                </a:rPr>
                <a:t>staff_first_name</a:t>
              </a:r>
              <a:r>
                <a:rPr lang="en-US" sz="24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sz="2400" dirty="0" err="1">
                  <a:solidFill>
                    <a:schemeClr val="bg1"/>
                  </a:solidFill>
                </a:rPr>
                <a:t>st.last_name</a:t>
              </a:r>
              <a:r>
                <a:rPr lang="en-US" sz="2400" dirty="0">
                  <a:solidFill>
                    <a:schemeClr val="bg1"/>
                  </a:solidFill>
                </a:rPr>
                <a:t> AS </a:t>
              </a:r>
              <a:r>
                <a:rPr lang="en-US" sz="2400" dirty="0" err="1">
                  <a:solidFill>
                    <a:schemeClr val="bg1"/>
                  </a:solidFill>
                </a:rPr>
                <a:t>staff_last_name</a:t>
              </a:r>
              <a:r>
                <a:rPr lang="en-US" sz="24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sz="2400" dirty="0" err="1">
                  <a:solidFill>
                    <a:schemeClr val="bg1"/>
                  </a:solidFill>
                </a:rPr>
                <a:t>st.email</a:t>
              </a:r>
              <a:r>
                <a:rPr lang="en-US" sz="2400" dirty="0">
                  <a:solidFill>
                    <a:schemeClr val="bg1"/>
                  </a:solidFill>
                </a:rPr>
                <a:t> AS </a:t>
              </a:r>
              <a:r>
                <a:rPr lang="en-US" sz="2400" dirty="0" err="1">
                  <a:solidFill>
                    <a:schemeClr val="bg1"/>
                  </a:solidFill>
                </a:rPr>
                <a:t>staff_email</a:t>
              </a:r>
              <a:r>
                <a:rPr lang="en-US" sz="24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sz="2400" dirty="0" err="1">
                  <a:solidFill>
                    <a:schemeClr val="bg1"/>
                  </a:solidFill>
                </a:rPr>
                <a:t>ma.first_name</a:t>
              </a:r>
              <a:r>
                <a:rPr lang="en-US" sz="2400" dirty="0">
                  <a:solidFill>
                    <a:schemeClr val="bg1"/>
                  </a:solidFill>
                </a:rPr>
                <a:t> AS </a:t>
              </a:r>
              <a:r>
                <a:rPr lang="en-US" sz="2400" dirty="0" err="1">
                  <a:solidFill>
                    <a:schemeClr val="bg1"/>
                  </a:solidFill>
                </a:rPr>
                <a:t>manager_first_name</a:t>
              </a:r>
              <a:r>
                <a:rPr lang="en-US" sz="24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sz="2400" dirty="0" err="1">
                  <a:solidFill>
                    <a:schemeClr val="bg1"/>
                  </a:solidFill>
                </a:rPr>
                <a:t>ma.last_name</a:t>
              </a:r>
              <a:r>
                <a:rPr lang="en-US" sz="2400" dirty="0">
                  <a:solidFill>
                    <a:schemeClr val="bg1"/>
                  </a:solidFill>
                </a:rPr>
                <a:t> AS </a:t>
              </a:r>
              <a:r>
                <a:rPr lang="en-US" sz="2400" dirty="0" err="1">
                  <a:solidFill>
                    <a:schemeClr val="bg1"/>
                  </a:solidFill>
                </a:rPr>
                <a:t>manager_last_name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From staffs </a:t>
              </a:r>
              <a:r>
                <a:rPr lang="en-US" sz="2400" dirty="0" err="1">
                  <a:solidFill>
                    <a:schemeClr val="bg1"/>
                  </a:solidFill>
                </a:rPr>
                <a:t>st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Join staffs ma ON </a:t>
              </a:r>
              <a:r>
                <a:rPr lang="en-US" sz="2400" dirty="0" err="1">
                  <a:solidFill>
                    <a:schemeClr val="bg1"/>
                  </a:solidFill>
                </a:rPr>
                <a:t>st.manager_id</a:t>
              </a:r>
              <a:r>
                <a:rPr lang="en-US" sz="2400" dirty="0">
                  <a:solidFill>
                    <a:schemeClr val="bg1"/>
                  </a:solidFill>
                </a:rPr>
                <a:t> = </a:t>
              </a:r>
              <a:r>
                <a:rPr lang="en-US" sz="2400" dirty="0" err="1">
                  <a:solidFill>
                    <a:schemeClr val="bg1"/>
                  </a:solidFill>
                </a:rPr>
                <a:t>ma.staff_id</a:t>
              </a:r>
              <a:r>
                <a:rPr lang="en-US" sz="2400" dirty="0">
                  <a:solidFill>
                    <a:schemeClr val="bg1"/>
                  </a:solidFill>
                </a:rPr>
                <a:t>;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046BFF3-5681-0D0F-2FB4-594712743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95" y="4919375"/>
            <a:ext cx="5639528" cy="18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3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173324"/>
            <a:ext cx="10468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Q5. Rank stores based on their total sales.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C3C2B-D29D-BA1B-DC3E-84E156314CD6}"/>
              </a:ext>
            </a:extLst>
          </p:cNvPr>
          <p:cNvSpPr txBox="1"/>
          <p:nvPr/>
        </p:nvSpPr>
        <p:spPr>
          <a:xfrm>
            <a:off x="197426" y="3193028"/>
            <a:ext cx="8976072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</a:rPr>
              <a:t>Overview</a:t>
            </a: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Selects store ID and store name along with total sales.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Calculates total sales by summing </a:t>
            </a:r>
            <a:r>
              <a:rPr lang="en-US" sz="2000" dirty="0" err="1">
                <a:solidFill>
                  <a:schemeClr val="bg1"/>
                </a:solidFill>
              </a:rPr>
              <a:t>list_price</a:t>
            </a:r>
            <a:r>
              <a:rPr lang="en-US" sz="2000" dirty="0">
                <a:solidFill>
                  <a:schemeClr val="bg1"/>
                </a:solidFill>
              </a:rPr>
              <a:t> * quantity for each store, rounded to 2 decimal places.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Ranks stores based on total sales in descending order.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Joins orders, </a:t>
            </a:r>
            <a:r>
              <a:rPr lang="en-US" sz="2000" dirty="0" err="1">
                <a:solidFill>
                  <a:schemeClr val="bg1"/>
                </a:solidFill>
              </a:rPr>
              <a:t>order_items</a:t>
            </a:r>
            <a:r>
              <a:rPr lang="en-US" sz="2000" dirty="0">
                <a:solidFill>
                  <a:schemeClr val="bg1"/>
                </a:solidFill>
              </a:rPr>
              <a:t>, and stores tables using relevant IDs.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Groups results by store ID and store name to aggregate sales data per store.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Orders the results by sales rank to list stores by their sales performance.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600307-977B-14E1-5604-E2E83883AF24}"/>
              </a:ext>
            </a:extLst>
          </p:cNvPr>
          <p:cNvSpPr/>
          <p:nvPr/>
        </p:nvSpPr>
        <p:spPr>
          <a:xfrm>
            <a:off x="1993520" y="804266"/>
            <a:ext cx="8350016" cy="2872999"/>
          </a:xfrm>
          <a:prstGeom prst="rect">
            <a:avLst/>
          </a:prstGeom>
          <a:solidFill>
            <a:srgbClr val="8D99AE"/>
          </a:solidFill>
          <a:ln w="133350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1A2B-1545-0582-8B4F-F2C6DB57420A}"/>
              </a:ext>
            </a:extLst>
          </p:cNvPr>
          <p:cNvSpPr txBox="1"/>
          <p:nvPr/>
        </p:nvSpPr>
        <p:spPr>
          <a:xfrm>
            <a:off x="2040264" y="804267"/>
            <a:ext cx="7703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s.store_id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s.store_name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ROUND(SUM(</a:t>
            </a:r>
            <a:r>
              <a:rPr lang="en-US" sz="2000" dirty="0" err="1">
                <a:solidFill>
                  <a:schemeClr val="bg1"/>
                </a:solidFill>
              </a:rPr>
              <a:t>oi.list_price</a:t>
            </a:r>
            <a:r>
              <a:rPr lang="en-US" sz="2000" dirty="0">
                <a:solidFill>
                  <a:schemeClr val="bg1"/>
                </a:solidFill>
              </a:rPr>
              <a:t> * </a:t>
            </a:r>
            <a:r>
              <a:rPr lang="en-US" sz="2000" dirty="0" err="1">
                <a:solidFill>
                  <a:schemeClr val="bg1"/>
                </a:solidFill>
              </a:rPr>
              <a:t>oi.quantity</a:t>
            </a:r>
            <a:r>
              <a:rPr lang="en-US" sz="2000" dirty="0">
                <a:solidFill>
                  <a:schemeClr val="bg1"/>
                </a:solidFill>
              </a:rPr>
              <a:t>), 2) AS </a:t>
            </a:r>
            <a:r>
              <a:rPr lang="en-US" sz="2000" dirty="0" err="1">
                <a:solidFill>
                  <a:schemeClr val="bg1"/>
                </a:solidFill>
              </a:rPr>
              <a:t>total_sales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Rank() Over (Order By Sum(</a:t>
            </a:r>
            <a:r>
              <a:rPr lang="en-US" sz="2000" dirty="0" err="1">
                <a:solidFill>
                  <a:schemeClr val="bg1"/>
                </a:solidFill>
              </a:rPr>
              <a:t>oi.list_price</a:t>
            </a:r>
            <a:r>
              <a:rPr lang="en-US" sz="2000" dirty="0">
                <a:solidFill>
                  <a:schemeClr val="bg1"/>
                </a:solidFill>
              </a:rPr>
              <a:t> * </a:t>
            </a:r>
            <a:r>
              <a:rPr lang="en-US" sz="2000" dirty="0" err="1">
                <a:solidFill>
                  <a:schemeClr val="bg1"/>
                </a:solidFill>
              </a:rPr>
              <a:t>oi.quantity</a:t>
            </a:r>
            <a:r>
              <a:rPr lang="en-US" sz="2000" dirty="0">
                <a:solidFill>
                  <a:schemeClr val="bg1"/>
                </a:solidFill>
              </a:rPr>
              <a:t>) Desc) as </a:t>
            </a:r>
            <a:r>
              <a:rPr lang="en-US" sz="2000" dirty="0" err="1">
                <a:solidFill>
                  <a:schemeClr val="bg1"/>
                </a:solidFill>
              </a:rPr>
              <a:t>sales_rank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From orders o</a:t>
            </a:r>
          </a:p>
          <a:p>
            <a:r>
              <a:rPr lang="en-US" sz="2000" dirty="0">
                <a:solidFill>
                  <a:schemeClr val="bg1"/>
                </a:solidFill>
              </a:rPr>
              <a:t>Join </a:t>
            </a:r>
            <a:r>
              <a:rPr lang="en-US" sz="2000" dirty="0" err="1">
                <a:solidFill>
                  <a:schemeClr val="bg1"/>
                </a:solidFill>
              </a:rPr>
              <a:t>order_items</a:t>
            </a:r>
            <a:r>
              <a:rPr lang="en-US" sz="2000" dirty="0">
                <a:solidFill>
                  <a:schemeClr val="bg1"/>
                </a:solidFill>
              </a:rPr>
              <a:t> oi 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 </a:t>
            </a:r>
            <a:r>
              <a:rPr lang="en-US" sz="2000" dirty="0" err="1">
                <a:solidFill>
                  <a:schemeClr val="bg1"/>
                </a:solidFill>
              </a:rPr>
              <a:t>o.order_id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oi.order_id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Join stores s on </a:t>
            </a:r>
            <a:r>
              <a:rPr lang="en-US" sz="2000" dirty="0" err="1">
                <a:solidFill>
                  <a:schemeClr val="bg1"/>
                </a:solidFill>
              </a:rPr>
              <a:t>o.store_id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s.store_id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Group by </a:t>
            </a:r>
            <a:r>
              <a:rPr lang="en-US" sz="2000" dirty="0" err="1">
                <a:solidFill>
                  <a:schemeClr val="bg1"/>
                </a:solidFill>
              </a:rPr>
              <a:t>s.store_id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s.store_nameOrder</a:t>
            </a:r>
            <a:r>
              <a:rPr lang="en-US" sz="2000" dirty="0">
                <a:solidFill>
                  <a:schemeClr val="bg1"/>
                </a:solidFill>
              </a:rPr>
              <a:t> by </a:t>
            </a:r>
            <a:r>
              <a:rPr lang="en-US" sz="2000" dirty="0" err="1">
                <a:solidFill>
                  <a:schemeClr val="bg1"/>
                </a:solidFill>
              </a:rPr>
              <a:t>sales_rank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539357-226D-A170-7350-AB898BC21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127" y="4728910"/>
            <a:ext cx="3238781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63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173324"/>
            <a:ext cx="107992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Q6. Calculate the number of days each order took to ship.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C3C2B-D29D-BA1B-DC3E-84E156314CD6}"/>
              </a:ext>
            </a:extLst>
          </p:cNvPr>
          <p:cNvSpPr txBox="1"/>
          <p:nvPr/>
        </p:nvSpPr>
        <p:spPr>
          <a:xfrm>
            <a:off x="534154" y="2781459"/>
            <a:ext cx="1165784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</a:rPr>
              <a:t>Overview</a:t>
            </a: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Selects order ID, order date, and shipped date from the orders table.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Calculates the difference in days between the shipped date and the order date.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Aliases the difference as "</a:t>
            </a:r>
            <a:r>
              <a:rPr lang="en-US" sz="2000" dirty="0" err="1">
                <a:solidFill>
                  <a:schemeClr val="bg1"/>
                </a:solidFill>
              </a:rPr>
              <a:t>days_to_ship</a:t>
            </a:r>
            <a:r>
              <a:rPr lang="en-US" sz="2000" dirty="0">
                <a:solidFill>
                  <a:schemeClr val="bg1"/>
                </a:solidFill>
              </a:rPr>
              <a:t>" to show the number of days taken to ship each order.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600307-977B-14E1-5604-E2E83883AF24}"/>
              </a:ext>
            </a:extLst>
          </p:cNvPr>
          <p:cNvSpPr/>
          <p:nvPr/>
        </p:nvSpPr>
        <p:spPr>
          <a:xfrm>
            <a:off x="3193054" y="1645629"/>
            <a:ext cx="6491720" cy="1135830"/>
          </a:xfrm>
          <a:prstGeom prst="rect">
            <a:avLst/>
          </a:prstGeom>
          <a:solidFill>
            <a:srgbClr val="8D99AE"/>
          </a:solidFill>
          <a:ln w="133350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1A2B-1545-0582-8B4F-F2C6DB57420A}"/>
              </a:ext>
            </a:extLst>
          </p:cNvPr>
          <p:cNvSpPr txBox="1"/>
          <p:nvPr/>
        </p:nvSpPr>
        <p:spPr>
          <a:xfrm>
            <a:off x="3408492" y="1645629"/>
            <a:ext cx="6335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Select </a:t>
            </a:r>
            <a:r>
              <a:rPr lang="en-US" sz="2200" dirty="0" err="1">
                <a:solidFill>
                  <a:schemeClr val="bg1"/>
                </a:solidFill>
              </a:rPr>
              <a:t>order_id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order_date,shipped_date</a:t>
            </a:r>
            <a:r>
              <a:rPr lang="en-US" sz="2200" dirty="0">
                <a:solidFill>
                  <a:schemeClr val="bg1"/>
                </a:solidFill>
              </a:rPr>
              <a:t>,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datediff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shipped_date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order_date</a:t>
            </a:r>
            <a:r>
              <a:rPr lang="en-US" sz="2200" dirty="0">
                <a:solidFill>
                  <a:schemeClr val="bg1"/>
                </a:solidFill>
              </a:rPr>
              <a:t>) AS </a:t>
            </a:r>
            <a:r>
              <a:rPr lang="en-US" sz="2200" dirty="0" err="1">
                <a:solidFill>
                  <a:schemeClr val="bg1"/>
                </a:solidFill>
              </a:rPr>
              <a:t>days_to_ship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From orders;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2F9686-4E34-B426-02BB-63D57270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66" y="4847723"/>
            <a:ext cx="3033023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8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173324"/>
            <a:ext cx="107992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Q7. Categorize orders based on their status.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C3C2B-D29D-BA1B-DC3E-84E156314CD6}"/>
              </a:ext>
            </a:extLst>
          </p:cNvPr>
          <p:cNvSpPr txBox="1"/>
          <p:nvPr/>
        </p:nvSpPr>
        <p:spPr>
          <a:xfrm>
            <a:off x="5919019" y="1100070"/>
            <a:ext cx="6372176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Selects order ID, order date, and order status from the orders table.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Uses a CASE statement to categorize the order status: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'</a:t>
            </a:r>
            <a:r>
              <a:rPr lang="en-US" sz="2000" dirty="0" err="1">
                <a:solidFill>
                  <a:schemeClr val="bg1"/>
                </a:solidFill>
              </a:rPr>
              <a:t>Recived</a:t>
            </a:r>
            <a:r>
              <a:rPr lang="en-US" sz="2000" dirty="0">
                <a:solidFill>
                  <a:schemeClr val="bg1"/>
                </a:solidFill>
              </a:rPr>
              <a:t>' for </a:t>
            </a:r>
            <a:r>
              <a:rPr lang="en-US" sz="2000" dirty="0" err="1">
                <a:solidFill>
                  <a:schemeClr val="bg1"/>
                </a:solidFill>
              </a:rPr>
              <a:t>order_status</a:t>
            </a:r>
            <a:r>
              <a:rPr lang="en-US" sz="2000" dirty="0">
                <a:solidFill>
                  <a:schemeClr val="bg1"/>
                </a:solidFill>
              </a:rPr>
              <a:t> = 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'Processing' for </a:t>
            </a:r>
            <a:r>
              <a:rPr lang="en-US" sz="2000" dirty="0" err="1">
                <a:solidFill>
                  <a:schemeClr val="bg1"/>
                </a:solidFill>
              </a:rPr>
              <a:t>order_status</a:t>
            </a:r>
            <a:r>
              <a:rPr lang="en-US" sz="2000" dirty="0">
                <a:solidFill>
                  <a:schemeClr val="bg1"/>
                </a:solidFill>
              </a:rPr>
              <a:t> = 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'Shipped' for </a:t>
            </a:r>
            <a:r>
              <a:rPr lang="en-US" sz="2000" dirty="0" err="1">
                <a:solidFill>
                  <a:schemeClr val="bg1"/>
                </a:solidFill>
              </a:rPr>
              <a:t>order_status</a:t>
            </a:r>
            <a:r>
              <a:rPr lang="en-US" sz="2000" dirty="0">
                <a:solidFill>
                  <a:schemeClr val="bg1"/>
                </a:solidFill>
              </a:rPr>
              <a:t> = 3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'Delivered' for </a:t>
            </a:r>
            <a:r>
              <a:rPr lang="en-US" sz="2000" dirty="0" err="1">
                <a:solidFill>
                  <a:schemeClr val="bg1"/>
                </a:solidFill>
              </a:rPr>
              <a:t>order_status</a:t>
            </a:r>
            <a:r>
              <a:rPr lang="en-US" sz="2000" dirty="0">
                <a:solidFill>
                  <a:schemeClr val="bg1"/>
                </a:solidFill>
              </a:rPr>
              <a:t> = 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'Cancelled' for </a:t>
            </a:r>
            <a:r>
              <a:rPr lang="en-US" sz="2000" dirty="0" err="1">
                <a:solidFill>
                  <a:schemeClr val="bg1"/>
                </a:solidFill>
              </a:rPr>
              <a:t>order_status</a:t>
            </a:r>
            <a:r>
              <a:rPr lang="en-US" sz="2000" dirty="0">
                <a:solidFill>
                  <a:schemeClr val="bg1"/>
                </a:solidFill>
              </a:rPr>
              <a:t> = 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'Other' for any other status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Aliases the result as "</a:t>
            </a:r>
            <a:r>
              <a:rPr lang="en-US" sz="2000" dirty="0" err="1">
                <a:solidFill>
                  <a:schemeClr val="bg1"/>
                </a:solidFill>
              </a:rPr>
              <a:t>status_category</a:t>
            </a:r>
            <a:r>
              <a:rPr lang="en-US" sz="2000" dirty="0">
                <a:solidFill>
                  <a:schemeClr val="bg1"/>
                </a:solidFill>
              </a:rPr>
              <a:t>" to provide a readable description of the order status.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600307-977B-14E1-5604-E2E83883AF24}"/>
              </a:ext>
            </a:extLst>
          </p:cNvPr>
          <p:cNvSpPr/>
          <p:nvPr/>
        </p:nvSpPr>
        <p:spPr>
          <a:xfrm>
            <a:off x="111567" y="1262175"/>
            <a:ext cx="5217518" cy="3820167"/>
          </a:xfrm>
          <a:prstGeom prst="rect">
            <a:avLst/>
          </a:prstGeom>
          <a:solidFill>
            <a:srgbClr val="8D99AE"/>
          </a:solidFill>
          <a:ln w="133350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1A2B-1545-0582-8B4F-F2C6DB57420A}"/>
              </a:ext>
            </a:extLst>
          </p:cNvPr>
          <p:cNvSpPr txBox="1"/>
          <p:nvPr/>
        </p:nvSpPr>
        <p:spPr>
          <a:xfrm>
            <a:off x="310642" y="1262380"/>
            <a:ext cx="57223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,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order_date</a:t>
            </a:r>
            <a:r>
              <a:rPr lang="en-US" dirty="0">
                <a:solidFill>
                  <a:schemeClr val="bg1"/>
                </a:solidFill>
              </a:rPr>
              <a:t>,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order_status</a:t>
            </a:r>
            <a:r>
              <a:rPr lang="en-US" dirty="0">
                <a:solidFill>
                  <a:schemeClr val="bg1"/>
                </a:solidFill>
              </a:rPr>
              <a:t>,    </a:t>
            </a:r>
          </a:p>
          <a:p>
            <a:r>
              <a:rPr lang="en-US" dirty="0">
                <a:solidFill>
                  <a:schemeClr val="bg1"/>
                </a:solidFill>
              </a:rPr>
              <a:t>Case </a:t>
            </a:r>
          </a:p>
          <a:p>
            <a:r>
              <a:rPr lang="en-US" dirty="0">
                <a:solidFill>
                  <a:schemeClr val="bg1"/>
                </a:solidFill>
              </a:rPr>
              <a:t>  When </a:t>
            </a:r>
            <a:r>
              <a:rPr lang="en-US" dirty="0" err="1">
                <a:solidFill>
                  <a:schemeClr val="bg1"/>
                </a:solidFill>
              </a:rPr>
              <a:t>order_status</a:t>
            </a:r>
            <a:r>
              <a:rPr lang="en-US" dirty="0">
                <a:solidFill>
                  <a:schemeClr val="bg1"/>
                </a:solidFill>
              </a:rPr>
              <a:t> = 1 Then '</a:t>
            </a:r>
            <a:r>
              <a:rPr lang="en-US" dirty="0" err="1">
                <a:solidFill>
                  <a:schemeClr val="bg1"/>
                </a:solidFill>
              </a:rPr>
              <a:t>Recived</a:t>
            </a:r>
            <a:r>
              <a:rPr lang="en-US" dirty="0">
                <a:solidFill>
                  <a:schemeClr val="bg1"/>
                </a:solidFill>
              </a:rPr>
              <a:t>’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Whem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order_status</a:t>
            </a:r>
            <a:r>
              <a:rPr lang="en-US" dirty="0">
                <a:solidFill>
                  <a:schemeClr val="bg1"/>
                </a:solidFill>
              </a:rPr>
              <a:t> = 2 Then 'Processing'       </a:t>
            </a:r>
          </a:p>
          <a:p>
            <a:r>
              <a:rPr lang="en-US" dirty="0">
                <a:solidFill>
                  <a:schemeClr val="bg1"/>
                </a:solidFill>
              </a:rPr>
              <a:t>  When </a:t>
            </a:r>
            <a:r>
              <a:rPr lang="en-US" dirty="0" err="1">
                <a:solidFill>
                  <a:schemeClr val="bg1"/>
                </a:solidFill>
              </a:rPr>
              <a:t>order_status</a:t>
            </a:r>
            <a:r>
              <a:rPr lang="en-US" dirty="0">
                <a:solidFill>
                  <a:schemeClr val="bg1"/>
                </a:solidFill>
              </a:rPr>
              <a:t> = 3 Then 'Shipped'        </a:t>
            </a:r>
          </a:p>
          <a:p>
            <a:r>
              <a:rPr lang="en-US" dirty="0">
                <a:solidFill>
                  <a:schemeClr val="bg1"/>
                </a:solidFill>
              </a:rPr>
              <a:t>  When </a:t>
            </a:r>
            <a:r>
              <a:rPr lang="en-US" dirty="0" err="1">
                <a:solidFill>
                  <a:schemeClr val="bg1"/>
                </a:solidFill>
              </a:rPr>
              <a:t>order_status</a:t>
            </a:r>
            <a:r>
              <a:rPr lang="en-US" dirty="0">
                <a:solidFill>
                  <a:schemeClr val="bg1"/>
                </a:solidFill>
              </a:rPr>
              <a:t> = 4 Then 'Delivered’</a:t>
            </a:r>
          </a:p>
          <a:p>
            <a:r>
              <a:rPr lang="en-US" dirty="0">
                <a:solidFill>
                  <a:schemeClr val="bg1"/>
                </a:solidFill>
              </a:rPr>
              <a:t>  When </a:t>
            </a:r>
            <a:r>
              <a:rPr lang="en-US" dirty="0" err="1">
                <a:solidFill>
                  <a:schemeClr val="bg1"/>
                </a:solidFill>
              </a:rPr>
              <a:t>order_status</a:t>
            </a:r>
            <a:r>
              <a:rPr lang="en-US" dirty="0">
                <a:solidFill>
                  <a:schemeClr val="bg1"/>
                </a:solidFill>
              </a:rPr>
              <a:t> = 5 Then 'Cancelled’</a:t>
            </a:r>
          </a:p>
          <a:p>
            <a:r>
              <a:rPr lang="en-US" dirty="0">
                <a:solidFill>
                  <a:schemeClr val="bg1"/>
                </a:solidFill>
              </a:rPr>
              <a:t>  Else 'Other'    </a:t>
            </a:r>
          </a:p>
          <a:p>
            <a:r>
              <a:rPr lang="en-US" dirty="0">
                <a:solidFill>
                  <a:schemeClr val="bg1"/>
                </a:solidFill>
              </a:rPr>
              <a:t>End as </a:t>
            </a:r>
            <a:r>
              <a:rPr lang="en-US" dirty="0" err="1">
                <a:solidFill>
                  <a:schemeClr val="bg1"/>
                </a:solidFill>
              </a:rPr>
              <a:t>status_category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orders;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D844B-6F42-5FE4-EA66-304584838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5" y="5244652"/>
            <a:ext cx="3252917" cy="156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2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173324"/>
            <a:ext cx="107992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Q8. Retrieve all orders along with the product names and the store names. 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C3C2B-D29D-BA1B-DC3E-84E156314CD6}"/>
              </a:ext>
            </a:extLst>
          </p:cNvPr>
          <p:cNvSpPr txBox="1"/>
          <p:nvPr/>
        </p:nvSpPr>
        <p:spPr>
          <a:xfrm>
            <a:off x="6546579" y="1290968"/>
            <a:ext cx="5722374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Selects order ID, order date, product name, and store name.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Joins the orders table (o) with the </a:t>
            </a:r>
            <a:r>
              <a:rPr lang="en-US" sz="2000" dirty="0" err="1">
                <a:solidFill>
                  <a:schemeClr val="bg1"/>
                </a:solidFill>
              </a:rPr>
              <a:t>order_items</a:t>
            </a:r>
            <a:r>
              <a:rPr lang="en-US" sz="2000" dirty="0">
                <a:solidFill>
                  <a:schemeClr val="bg1"/>
                </a:solidFill>
              </a:rPr>
              <a:t> table (oi) on </a:t>
            </a:r>
            <a:r>
              <a:rPr lang="en-US" sz="2000" dirty="0" err="1">
                <a:solidFill>
                  <a:schemeClr val="bg1"/>
                </a:solidFill>
              </a:rPr>
              <a:t>order_id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Joins the </a:t>
            </a:r>
            <a:r>
              <a:rPr lang="en-US" sz="2000" dirty="0" err="1">
                <a:solidFill>
                  <a:schemeClr val="bg1"/>
                </a:solidFill>
              </a:rPr>
              <a:t>order_items</a:t>
            </a:r>
            <a:r>
              <a:rPr lang="en-US" sz="2000" dirty="0">
                <a:solidFill>
                  <a:schemeClr val="bg1"/>
                </a:solidFill>
              </a:rPr>
              <a:t> table (oi) with the products table (p) on </a:t>
            </a:r>
            <a:r>
              <a:rPr lang="en-US" sz="2000" dirty="0" err="1">
                <a:solidFill>
                  <a:schemeClr val="bg1"/>
                </a:solidFill>
              </a:rPr>
              <a:t>product_id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Joins the orders table (o) with the stores table (s) on </a:t>
            </a:r>
            <a:r>
              <a:rPr lang="en-US" sz="2000" dirty="0" err="1">
                <a:solidFill>
                  <a:schemeClr val="bg1"/>
                </a:solidFill>
              </a:rPr>
              <a:t>store_id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Retrieves details about orders including product names and the stores where the orders were placed.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600307-977B-14E1-5604-E2E83883AF24}"/>
              </a:ext>
            </a:extLst>
          </p:cNvPr>
          <p:cNvSpPr/>
          <p:nvPr/>
        </p:nvSpPr>
        <p:spPr>
          <a:xfrm>
            <a:off x="180393" y="1307701"/>
            <a:ext cx="6017342" cy="3712952"/>
          </a:xfrm>
          <a:prstGeom prst="rect">
            <a:avLst/>
          </a:prstGeom>
          <a:solidFill>
            <a:srgbClr val="8D99AE"/>
          </a:solidFill>
          <a:ln w="133350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1A2B-1545-0582-8B4F-F2C6DB57420A}"/>
              </a:ext>
            </a:extLst>
          </p:cNvPr>
          <p:cNvSpPr txBox="1"/>
          <p:nvPr/>
        </p:nvSpPr>
        <p:spPr>
          <a:xfrm>
            <a:off x="379467" y="1406233"/>
            <a:ext cx="60173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Select 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o.order_id</a:t>
            </a:r>
            <a:r>
              <a:rPr lang="en-US" sz="2200" dirty="0">
                <a:solidFill>
                  <a:schemeClr val="bg1"/>
                </a:solidFill>
              </a:rPr>
              <a:t>,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o.order_date</a:t>
            </a:r>
            <a:r>
              <a:rPr lang="en-US" sz="2200" dirty="0">
                <a:solidFill>
                  <a:schemeClr val="bg1"/>
                </a:solidFill>
              </a:rPr>
              <a:t>,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p.product_name</a:t>
            </a:r>
            <a:r>
              <a:rPr lang="en-US" sz="2200" dirty="0">
                <a:solidFill>
                  <a:schemeClr val="bg1"/>
                </a:solidFill>
              </a:rPr>
              <a:t>,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s.store_name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From orders o</a:t>
            </a:r>
          </a:p>
          <a:p>
            <a:r>
              <a:rPr lang="en-US" sz="2200" dirty="0">
                <a:solidFill>
                  <a:schemeClr val="bg1"/>
                </a:solidFill>
              </a:rPr>
              <a:t>Join </a:t>
            </a:r>
            <a:r>
              <a:rPr lang="en-US" sz="2200" dirty="0" err="1">
                <a:solidFill>
                  <a:schemeClr val="bg1"/>
                </a:solidFill>
              </a:rPr>
              <a:t>order_items</a:t>
            </a:r>
            <a:r>
              <a:rPr lang="en-US" sz="2200" dirty="0">
                <a:solidFill>
                  <a:schemeClr val="bg1"/>
                </a:solidFill>
              </a:rPr>
              <a:t> oi on </a:t>
            </a:r>
            <a:r>
              <a:rPr lang="en-US" sz="2200" dirty="0" err="1">
                <a:solidFill>
                  <a:schemeClr val="bg1"/>
                </a:solidFill>
              </a:rPr>
              <a:t>o.order_id</a:t>
            </a:r>
            <a:r>
              <a:rPr lang="en-US" sz="2200" dirty="0">
                <a:solidFill>
                  <a:schemeClr val="bg1"/>
                </a:solidFill>
              </a:rPr>
              <a:t> = </a:t>
            </a:r>
            <a:r>
              <a:rPr lang="en-US" sz="2200" dirty="0" err="1">
                <a:solidFill>
                  <a:schemeClr val="bg1"/>
                </a:solidFill>
              </a:rPr>
              <a:t>oi.order_id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Join products p ON </a:t>
            </a:r>
            <a:r>
              <a:rPr lang="en-US" sz="2200" dirty="0" err="1">
                <a:solidFill>
                  <a:schemeClr val="bg1"/>
                </a:solidFill>
              </a:rPr>
              <a:t>oi.product_id</a:t>
            </a:r>
            <a:r>
              <a:rPr lang="en-US" sz="2200" dirty="0">
                <a:solidFill>
                  <a:schemeClr val="bg1"/>
                </a:solidFill>
              </a:rPr>
              <a:t> = </a:t>
            </a:r>
            <a:r>
              <a:rPr lang="en-US" sz="2200" dirty="0" err="1">
                <a:solidFill>
                  <a:schemeClr val="bg1"/>
                </a:solidFill>
              </a:rPr>
              <a:t>p.product_id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Join stores s </a:t>
            </a:r>
          </a:p>
          <a:p>
            <a:r>
              <a:rPr lang="en-US" sz="2200" dirty="0">
                <a:solidFill>
                  <a:schemeClr val="bg1"/>
                </a:solidFill>
              </a:rPr>
              <a:t>On </a:t>
            </a:r>
            <a:r>
              <a:rPr lang="en-US" sz="2200" dirty="0" err="1">
                <a:solidFill>
                  <a:schemeClr val="bg1"/>
                </a:solidFill>
              </a:rPr>
              <a:t>o.store_id</a:t>
            </a:r>
            <a:r>
              <a:rPr lang="en-US" sz="2200" dirty="0">
                <a:solidFill>
                  <a:schemeClr val="bg1"/>
                </a:solidFill>
              </a:rPr>
              <a:t> = </a:t>
            </a:r>
            <a:r>
              <a:rPr lang="en-US" sz="2200" dirty="0" err="1">
                <a:solidFill>
                  <a:schemeClr val="bg1"/>
                </a:solidFill>
              </a:rPr>
              <a:t>s.store_id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CCC00-637B-ED23-82F1-4E8E921A8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3" y="5146815"/>
            <a:ext cx="4224660" cy="16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7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F799F-01EF-2CAC-3255-0C067CF3D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96" y="1799997"/>
            <a:ext cx="5212808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5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173324"/>
            <a:ext cx="107992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Q9. Create a temporary table to store intermediate sales calculations.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C3C2B-D29D-BA1B-DC3E-84E156314CD6}"/>
              </a:ext>
            </a:extLst>
          </p:cNvPr>
          <p:cNvSpPr txBox="1"/>
          <p:nvPr/>
        </p:nvSpPr>
        <p:spPr>
          <a:xfrm>
            <a:off x="515992" y="3997673"/>
            <a:ext cx="11528524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Creates a view named </a:t>
            </a:r>
            <a:r>
              <a:rPr lang="en-US" sz="2000" dirty="0" err="1">
                <a:solidFill>
                  <a:schemeClr val="bg1"/>
                </a:solidFill>
              </a:rPr>
              <a:t>view_store_sales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Selects store ID and store name from the stores table.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Calculates total sales by summing </a:t>
            </a:r>
            <a:r>
              <a:rPr lang="en-US" sz="2000" dirty="0" err="1">
                <a:solidFill>
                  <a:schemeClr val="bg1"/>
                </a:solidFill>
              </a:rPr>
              <a:t>list_price</a:t>
            </a:r>
            <a:r>
              <a:rPr lang="en-US" sz="2000" dirty="0">
                <a:solidFill>
                  <a:schemeClr val="bg1"/>
                </a:solidFill>
              </a:rPr>
              <a:t> * quantity for each store, rounded to 2 decimal places.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Joins orders, </a:t>
            </a:r>
            <a:r>
              <a:rPr lang="en-US" sz="2000" dirty="0" err="1">
                <a:solidFill>
                  <a:schemeClr val="bg1"/>
                </a:solidFill>
              </a:rPr>
              <a:t>order_items</a:t>
            </a:r>
            <a:r>
              <a:rPr lang="en-US" sz="2000" dirty="0">
                <a:solidFill>
                  <a:schemeClr val="bg1"/>
                </a:solidFill>
              </a:rPr>
              <a:t>, and stores tables using relevant IDs.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Groups results by store ID and store name to aggregate sales data per store.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Stores the result in a view for easy access to total sales per store.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600307-977B-14E1-5604-E2E83883AF24}"/>
              </a:ext>
            </a:extLst>
          </p:cNvPr>
          <p:cNvSpPr/>
          <p:nvPr/>
        </p:nvSpPr>
        <p:spPr>
          <a:xfrm>
            <a:off x="647422" y="1342875"/>
            <a:ext cx="6535039" cy="2654798"/>
          </a:xfrm>
          <a:prstGeom prst="rect">
            <a:avLst/>
          </a:prstGeom>
          <a:solidFill>
            <a:srgbClr val="8D99AE"/>
          </a:solidFill>
          <a:ln w="133350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1A2B-1545-0582-8B4F-F2C6DB57420A}"/>
              </a:ext>
            </a:extLst>
          </p:cNvPr>
          <p:cNvSpPr txBox="1"/>
          <p:nvPr/>
        </p:nvSpPr>
        <p:spPr>
          <a:xfrm>
            <a:off x="873566" y="1443128"/>
            <a:ext cx="67095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 View </a:t>
            </a:r>
            <a:r>
              <a:rPr lang="en-US" sz="1600" dirty="0" err="1">
                <a:solidFill>
                  <a:schemeClr val="bg1"/>
                </a:solidFill>
              </a:rPr>
              <a:t>view_store_sales</a:t>
            </a:r>
            <a:r>
              <a:rPr lang="en-US" sz="1600" dirty="0">
                <a:solidFill>
                  <a:schemeClr val="bg1"/>
                </a:solidFill>
              </a:rPr>
              <a:t> as</a:t>
            </a:r>
          </a:p>
          <a:p>
            <a:r>
              <a:rPr lang="en-US" sz="1600" dirty="0">
                <a:solidFill>
                  <a:schemeClr val="bg1"/>
                </a:solidFill>
              </a:rPr>
              <a:t>Select </a:t>
            </a:r>
            <a:r>
              <a:rPr lang="en-US" sz="1600" dirty="0" err="1">
                <a:solidFill>
                  <a:schemeClr val="bg1"/>
                </a:solidFill>
              </a:rPr>
              <a:t>s.store_id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s.store_name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</a:rPr>
              <a:t>Round(SUM(</a:t>
            </a:r>
            <a:r>
              <a:rPr lang="en-US" sz="1600" dirty="0" err="1">
                <a:solidFill>
                  <a:schemeClr val="bg1"/>
                </a:solidFill>
              </a:rPr>
              <a:t>oi.list_price</a:t>
            </a:r>
            <a:r>
              <a:rPr lang="en-US" sz="1600" dirty="0">
                <a:solidFill>
                  <a:schemeClr val="bg1"/>
                </a:solidFill>
              </a:rPr>
              <a:t> * </a:t>
            </a:r>
            <a:r>
              <a:rPr lang="en-US" sz="1600" dirty="0" err="1">
                <a:solidFill>
                  <a:schemeClr val="bg1"/>
                </a:solidFill>
              </a:rPr>
              <a:t>oi.quantity</a:t>
            </a:r>
            <a:r>
              <a:rPr lang="en-US" sz="1600" dirty="0">
                <a:solidFill>
                  <a:schemeClr val="bg1"/>
                </a:solidFill>
              </a:rPr>
              <a:t>),2) as </a:t>
            </a:r>
            <a:r>
              <a:rPr lang="en-US" sz="1600" dirty="0" err="1">
                <a:solidFill>
                  <a:schemeClr val="bg1"/>
                </a:solidFill>
              </a:rPr>
              <a:t>total_sales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From orders o</a:t>
            </a:r>
          </a:p>
          <a:p>
            <a:r>
              <a:rPr lang="en-US" sz="1600" dirty="0">
                <a:solidFill>
                  <a:schemeClr val="bg1"/>
                </a:solidFill>
              </a:rPr>
              <a:t>Join </a:t>
            </a:r>
            <a:r>
              <a:rPr lang="en-US" sz="1600" dirty="0" err="1">
                <a:solidFill>
                  <a:schemeClr val="bg1"/>
                </a:solidFill>
              </a:rPr>
              <a:t>order_items</a:t>
            </a:r>
            <a:r>
              <a:rPr lang="en-US" sz="1600" dirty="0">
                <a:solidFill>
                  <a:schemeClr val="bg1"/>
                </a:solidFill>
              </a:rPr>
              <a:t> oi </a:t>
            </a:r>
          </a:p>
          <a:p>
            <a:r>
              <a:rPr lang="en-US" sz="1600" dirty="0">
                <a:solidFill>
                  <a:schemeClr val="bg1"/>
                </a:solidFill>
              </a:rPr>
              <a:t>on </a:t>
            </a:r>
            <a:r>
              <a:rPr lang="en-US" sz="1600" dirty="0" err="1">
                <a:solidFill>
                  <a:schemeClr val="bg1"/>
                </a:solidFill>
              </a:rPr>
              <a:t>o.order_id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oi.order_id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Join stores s </a:t>
            </a:r>
          </a:p>
          <a:p>
            <a:r>
              <a:rPr lang="en-US" sz="1600" dirty="0">
                <a:solidFill>
                  <a:schemeClr val="bg1"/>
                </a:solidFill>
              </a:rPr>
              <a:t>on </a:t>
            </a:r>
            <a:r>
              <a:rPr lang="en-US" sz="1600" dirty="0" err="1">
                <a:solidFill>
                  <a:schemeClr val="bg1"/>
                </a:solidFill>
              </a:rPr>
              <a:t>o.store_id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s.store_id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Group By </a:t>
            </a:r>
            <a:r>
              <a:rPr lang="en-US" sz="1600" dirty="0" err="1">
                <a:solidFill>
                  <a:schemeClr val="bg1"/>
                </a:solidFill>
              </a:rPr>
              <a:t>s.store_id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s.store_name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24A22F-5BE4-6EF9-0BF4-E8A9BEEF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360" y="1975505"/>
            <a:ext cx="3558045" cy="12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8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3763F7-AE19-277F-BDE6-AFF83F19D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6" y="1278189"/>
            <a:ext cx="3810008" cy="38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7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42EE3-5FA0-2C06-7498-ACE2ADCC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51E18-5875-8B97-DC28-6F4FCAA8A444}"/>
              </a:ext>
            </a:extLst>
          </p:cNvPr>
          <p:cNvSpPr txBox="1"/>
          <p:nvPr/>
        </p:nvSpPr>
        <p:spPr>
          <a:xfrm>
            <a:off x="1324897" y="0"/>
            <a:ext cx="95422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Q-1 Create a bar chart to show total sales by product category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112DB-3930-6355-39BF-DC2A39F84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19" y="1300064"/>
            <a:ext cx="6256562" cy="2979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2D75D2-2510-C650-F085-0397DC8E2367}"/>
              </a:ext>
            </a:extLst>
          </p:cNvPr>
          <p:cNvSpPr txBox="1"/>
          <p:nvPr/>
        </p:nvSpPr>
        <p:spPr>
          <a:xfrm>
            <a:off x="443304" y="4410255"/>
            <a:ext cx="1016485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Here we can see the Mountain Bikes category has the highest sales compared to other bike categories, significantly contributing to the overall sales.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Mountain Bikes: </a:t>
            </a:r>
            <a:r>
              <a:rPr lang="en-IN" sz="2000" dirty="0">
                <a:solidFill>
                  <a:schemeClr val="bg1"/>
                </a:solidFill>
              </a:rPr>
              <a:t>2,715.08K. - </a:t>
            </a:r>
            <a:r>
              <a:rPr lang="en-US" sz="2000" dirty="0">
                <a:solidFill>
                  <a:schemeClr val="bg1"/>
                </a:solidFill>
              </a:rPr>
              <a:t>35.31% - Highest contribution to overall sales.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Road Bikes: </a:t>
            </a:r>
            <a:r>
              <a:rPr lang="en-IN" sz="2000" dirty="0">
                <a:solidFill>
                  <a:schemeClr val="bg1"/>
                </a:solidFill>
              </a:rPr>
              <a:t>1,665.1K. - </a:t>
            </a:r>
            <a:r>
              <a:rPr lang="en-US" sz="2000" dirty="0">
                <a:solidFill>
                  <a:schemeClr val="bg1"/>
                </a:solidFill>
              </a:rPr>
              <a:t>21.66% - Second highest contribution.</a:t>
            </a:r>
          </a:p>
        </p:txBody>
      </p:sp>
    </p:spTree>
    <p:extLst>
      <p:ext uri="{BB962C8B-B14F-4D97-AF65-F5344CB8AC3E}">
        <p14:creationId xmlns:p14="http://schemas.microsoft.com/office/powerpoint/2010/main" val="3117623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42EE3-5FA0-2C06-7498-ACE2ADCC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51E18-5875-8B97-DC28-6F4FCAA8A444}"/>
              </a:ext>
            </a:extLst>
          </p:cNvPr>
          <p:cNvSpPr txBox="1"/>
          <p:nvPr/>
        </p:nvSpPr>
        <p:spPr>
          <a:xfrm>
            <a:off x="1324897" y="0"/>
            <a:ext cx="954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Q-2 Add slicers to filter sales data by store and date range.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D75D2-2510-C650-F085-0397DC8E2367}"/>
              </a:ext>
            </a:extLst>
          </p:cNvPr>
          <p:cNvSpPr txBox="1"/>
          <p:nvPr/>
        </p:nvSpPr>
        <p:spPr>
          <a:xfrm>
            <a:off x="573482" y="4380110"/>
            <a:ext cx="1016485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Added 2 slicers for store sales and order 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F3927-6C9A-03AD-A4E2-A3A6656E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04" y="1614462"/>
            <a:ext cx="7407282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4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42EE3-5FA0-2C06-7498-ACE2ADCC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51E18-5875-8B97-DC28-6F4FCAA8A444}"/>
              </a:ext>
            </a:extLst>
          </p:cNvPr>
          <p:cNvSpPr txBox="1"/>
          <p:nvPr/>
        </p:nvSpPr>
        <p:spPr>
          <a:xfrm>
            <a:off x="1324897" y="0"/>
            <a:ext cx="954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Q-3 Create a calculated column to show the profit margin for each order item.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D75D2-2510-C650-F085-0397DC8E2367}"/>
              </a:ext>
            </a:extLst>
          </p:cNvPr>
          <p:cNvSpPr txBox="1"/>
          <p:nvPr/>
        </p:nvSpPr>
        <p:spPr>
          <a:xfrm>
            <a:off x="2611972" y="3917994"/>
            <a:ext cx="665984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profit chart indicates a net loss across all categories.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believe this is due to the discounts we offer.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5C892-8657-7DBB-D41C-3F5D5A1B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16" y="1576527"/>
            <a:ext cx="4930567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8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42EE3-5FA0-2C06-7498-ACE2ADCC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51E18-5875-8B97-DC28-6F4FCAA8A444}"/>
              </a:ext>
            </a:extLst>
          </p:cNvPr>
          <p:cNvSpPr txBox="1"/>
          <p:nvPr/>
        </p:nvSpPr>
        <p:spPr>
          <a:xfrm>
            <a:off x="1324897" y="0"/>
            <a:ext cx="954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Q-4 Create a measure to calculate the average order value.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D75D2-2510-C650-F085-0397DC8E2367}"/>
              </a:ext>
            </a:extLst>
          </p:cNvPr>
          <p:cNvSpPr txBox="1"/>
          <p:nvPr/>
        </p:nvSpPr>
        <p:spPr>
          <a:xfrm>
            <a:off x="2611972" y="3917994"/>
            <a:ext cx="6659848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overall average order value is 4.76K.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When we look at the stores individually,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Rowlett Bikes has the highest overall order value of 5.0K.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5DFE3B-80A1-A5E5-9ACD-859EBDF2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25" y="1510384"/>
            <a:ext cx="5883150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22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42EE3-5FA0-2C06-7498-ACE2ADCC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51E18-5875-8B97-DC28-6F4FCAA8A444}"/>
              </a:ext>
            </a:extLst>
          </p:cNvPr>
          <p:cNvSpPr txBox="1"/>
          <p:nvPr/>
        </p:nvSpPr>
        <p:spPr>
          <a:xfrm>
            <a:off x="1324897" y="0"/>
            <a:ext cx="95422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Q-5 Apply conditional formatting to highlight </a:t>
            </a:r>
          </a:p>
          <a:p>
            <a:pPr algn="ctr"/>
            <a:r>
              <a:rPr lang="en-US" sz="3500" dirty="0">
                <a:solidFill>
                  <a:srgbClr val="E28413"/>
                </a:solidFill>
              </a:rPr>
              <a:t>top-performing stores.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D75D2-2510-C650-F085-0397DC8E2367}"/>
              </a:ext>
            </a:extLst>
          </p:cNvPr>
          <p:cNvSpPr txBox="1"/>
          <p:nvPr/>
        </p:nvSpPr>
        <p:spPr>
          <a:xfrm>
            <a:off x="2552979" y="4277494"/>
            <a:ext cx="728911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Baldwin Bikes has the highest sales at 5.2M, so it is highlighted.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other two stores are in lighter colors to help the audience easily see the important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2138A-DEFF-4EF2-66A7-820092CB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076" y="1150884"/>
            <a:ext cx="4857001" cy="275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30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42EE3-5FA0-2C06-7498-ACE2ADCC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51E18-5875-8B97-DC28-6F4FCAA8A444}"/>
              </a:ext>
            </a:extLst>
          </p:cNvPr>
          <p:cNvSpPr txBox="1"/>
          <p:nvPr/>
        </p:nvSpPr>
        <p:spPr>
          <a:xfrm>
            <a:off x="1324897" y="0"/>
            <a:ext cx="954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Q-6 Create a hierarchy for drill-down analysis of sales data by year, month, and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D75D2-2510-C650-F085-0397DC8E2367}"/>
              </a:ext>
            </a:extLst>
          </p:cNvPr>
          <p:cNvSpPr txBox="1"/>
          <p:nvPr/>
        </p:nvSpPr>
        <p:spPr>
          <a:xfrm>
            <a:off x="2349909" y="4415829"/>
            <a:ext cx="7289112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have created a drill-through hierarchy for date by sales.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can drill down from year to month and day.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feature helps to see sales changes over the year, month, and day, making it easier to identify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A0312-D9BA-101A-7647-5832302C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979" y="1336717"/>
            <a:ext cx="6872853" cy="294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0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42EE3-5FA0-2C06-7498-ACE2ADCC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51E18-5875-8B97-DC28-6F4FCAA8A444}"/>
              </a:ext>
            </a:extLst>
          </p:cNvPr>
          <p:cNvSpPr txBox="1"/>
          <p:nvPr/>
        </p:nvSpPr>
        <p:spPr>
          <a:xfrm>
            <a:off x="1324897" y="0"/>
            <a:ext cx="954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Q-7 Create an interactive dashboard to display key sales metrics.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D75D2-2510-C650-F085-0397DC8E2367}"/>
              </a:ext>
            </a:extLst>
          </p:cNvPr>
          <p:cNvSpPr txBox="1"/>
          <p:nvPr/>
        </p:nvSpPr>
        <p:spPr>
          <a:xfrm>
            <a:off x="7521677" y="2257214"/>
            <a:ext cx="4473677" cy="246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Combined all charts created throughout the project.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Added a few additional charts.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Provides a basic overview of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731DB-8A2E-AFE7-EA0F-B352F4163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4" y="1725090"/>
            <a:ext cx="7240100" cy="412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71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42EE3-5FA0-2C06-7498-ACE2ADCC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51E18-5875-8B97-DC28-6F4FCAA8A444}"/>
              </a:ext>
            </a:extLst>
          </p:cNvPr>
          <p:cNvSpPr txBox="1"/>
          <p:nvPr/>
        </p:nvSpPr>
        <p:spPr>
          <a:xfrm>
            <a:off x="1324896" y="157316"/>
            <a:ext cx="954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Q-8 Clean and transform data from multiple tables before loading into the Power BI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6D6F6-8B71-34AF-B350-1CB8FC5145BF}"/>
              </a:ext>
            </a:extLst>
          </p:cNvPr>
          <p:cNvSpPr txBox="1"/>
          <p:nvPr/>
        </p:nvSpPr>
        <p:spPr>
          <a:xfrm>
            <a:off x="3047999" y="2538022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All tables have been cleaned and transformed before being uploaded into the Power BI model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3705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8DF8D4-6FDD-1FEB-E494-B194924016F1}"/>
              </a:ext>
            </a:extLst>
          </p:cNvPr>
          <p:cNvSpPr/>
          <p:nvPr/>
        </p:nvSpPr>
        <p:spPr>
          <a:xfrm>
            <a:off x="6179164" y="4935259"/>
            <a:ext cx="5713364" cy="1793261"/>
          </a:xfrm>
          <a:prstGeom prst="rect">
            <a:avLst/>
          </a:prstGeom>
          <a:solidFill>
            <a:srgbClr val="8D99AE"/>
          </a:solidFill>
          <a:ln w="133350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FB076-8F6B-7C78-8897-DA6700D4A396}"/>
              </a:ext>
            </a:extLst>
          </p:cNvPr>
          <p:cNvSpPr/>
          <p:nvPr/>
        </p:nvSpPr>
        <p:spPr>
          <a:xfrm>
            <a:off x="350272" y="4930566"/>
            <a:ext cx="4990691" cy="1798698"/>
          </a:xfrm>
          <a:prstGeom prst="rect">
            <a:avLst/>
          </a:prstGeom>
          <a:solidFill>
            <a:srgbClr val="8D99AE"/>
          </a:solidFill>
          <a:ln w="133350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87531F-68C5-EB05-E67E-98421F4E7983}"/>
              </a:ext>
            </a:extLst>
          </p:cNvPr>
          <p:cNvSpPr/>
          <p:nvPr/>
        </p:nvSpPr>
        <p:spPr>
          <a:xfrm>
            <a:off x="343309" y="3401055"/>
            <a:ext cx="4990691" cy="1302385"/>
          </a:xfrm>
          <a:prstGeom prst="rect">
            <a:avLst/>
          </a:prstGeom>
          <a:solidFill>
            <a:srgbClr val="8D99AE"/>
          </a:solidFill>
          <a:ln w="133350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FB55E-DC0E-B8CE-95B2-0BE5C91B254F}"/>
              </a:ext>
            </a:extLst>
          </p:cNvPr>
          <p:cNvSpPr txBox="1"/>
          <p:nvPr/>
        </p:nvSpPr>
        <p:spPr>
          <a:xfrm>
            <a:off x="470309" y="3456945"/>
            <a:ext cx="477479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rgbClr val="FFC000"/>
                </a:solidFill>
              </a:rPr>
              <a:t>Mean</a:t>
            </a:r>
            <a:r>
              <a:rPr lang="en-US" sz="2300" dirty="0">
                <a:solidFill>
                  <a:srgbClr val="FFC000"/>
                </a:solidFill>
              </a:rPr>
              <a:t>: </a:t>
            </a:r>
            <a:r>
              <a:rPr lang="en-US" sz="2300" dirty="0">
                <a:solidFill>
                  <a:schemeClr val="bg1"/>
                </a:solidFill>
              </a:rPr>
              <a:t>The average value of a set of numbers.</a:t>
            </a:r>
          </a:p>
          <a:p>
            <a:r>
              <a:rPr lang="en-US" sz="2300" b="1" dirty="0">
                <a:solidFill>
                  <a:srgbClr val="FFC000"/>
                </a:solidFill>
              </a:rPr>
              <a:t>Function</a:t>
            </a:r>
            <a:r>
              <a:rPr lang="en-US" sz="2300" dirty="0">
                <a:solidFill>
                  <a:srgbClr val="FFC000"/>
                </a:solidFill>
              </a:rPr>
              <a:t>: </a:t>
            </a:r>
            <a:r>
              <a:rPr lang="en-US" sz="2300" dirty="0">
                <a:solidFill>
                  <a:schemeClr val="bg1"/>
                </a:solidFill>
              </a:rPr>
              <a:t>“</a:t>
            </a:r>
            <a:r>
              <a:rPr lang="en-IN" sz="2300" dirty="0">
                <a:solidFill>
                  <a:schemeClr val="bg1"/>
                </a:solidFill>
              </a:rPr>
              <a:t>= AVERAGE(range)”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91036"/>
            <a:ext cx="11506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E28413"/>
                </a:solidFill>
              </a:rPr>
              <a:t>Q1: Calculate the summary statistics (mean, median, mode, standard deviation) for the </a:t>
            </a:r>
            <a:r>
              <a:rPr lang="en-US" sz="3500" dirty="0" err="1">
                <a:solidFill>
                  <a:srgbClr val="E28413"/>
                </a:solidFill>
              </a:rPr>
              <a:t>list_price</a:t>
            </a:r>
            <a:r>
              <a:rPr lang="en-US" sz="3500" dirty="0">
                <a:solidFill>
                  <a:srgbClr val="E28413"/>
                </a:solidFill>
              </a:rPr>
              <a:t> of products.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D642A-9299-2013-6CEB-5A3425C5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43" y="1276241"/>
            <a:ext cx="9083582" cy="1920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2FA38-2F39-0080-6829-3E0D8F8E908F}"/>
              </a:ext>
            </a:extLst>
          </p:cNvPr>
          <p:cNvSpPr txBox="1"/>
          <p:nvPr/>
        </p:nvSpPr>
        <p:spPr>
          <a:xfrm>
            <a:off x="425551" y="4943416"/>
            <a:ext cx="48830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</a:rPr>
              <a:t>Mode</a:t>
            </a:r>
            <a:r>
              <a:rPr lang="en-US" sz="2200" dirty="0">
                <a:solidFill>
                  <a:srgbClr val="FFC000"/>
                </a:solidFill>
              </a:rPr>
              <a:t>: </a:t>
            </a:r>
            <a:r>
              <a:rPr lang="en-US" sz="2200" dirty="0">
                <a:solidFill>
                  <a:schemeClr val="bg1"/>
                </a:solidFill>
              </a:rPr>
              <a:t>The average value of a set of numbers.</a:t>
            </a:r>
          </a:p>
          <a:p>
            <a:r>
              <a:rPr lang="en-US" sz="2200" b="1" dirty="0">
                <a:solidFill>
                  <a:srgbClr val="FFC000"/>
                </a:solidFill>
              </a:rPr>
              <a:t>Function</a:t>
            </a:r>
            <a:r>
              <a:rPr lang="en-US" sz="2200" dirty="0">
                <a:solidFill>
                  <a:srgbClr val="FFC000"/>
                </a:solidFill>
              </a:rPr>
              <a:t>: </a:t>
            </a:r>
            <a:r>
              <a:rPr lang="en-US" sz="2200" dirty="0">
                <a:solidFill>
                  <a:schemeClr val="bg1"/>
                </a:solidFill>
              </a:rPr>
              <a:t>= “MODE.SNGL(range) for a single mode or =MODE.MULT(range) for multiple modes.”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F14EC-D3D3-EED1-2C3F-2EF4DCF30E53}"/>
              </a:ext>
            </a:extLst>
          </p:cNvPr>
          <p:cNvSpPr txBox="1"/>
          <p:nvPr/>
        </p:nvSpPr>
        <p:spPr>
          <a:xfrm>
            <a:off x="6293463" y="5014307"/>
            <a:ext cx="55556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FFC000"/>
                </a:solidFill>
              </a:rPr>
              <a:t>Standard</a:t>
            </a:r>
            <a:r>
              <a:rPr lang="en-IN" sz="2100" b="1" dirty="0"/>
              <a:t> </a:t>
            </a:r>
            <a:r>
              <a:rPr lang="en-IN" sz="2100" b="1" dirty="0">
                <a:solidFill>
                  <a:srgbClr val="FFC000"/>
                </a:solidFill>
              </a:rPr>
              <a:t>Deviation</a:t>
            </a:r>
            <a:r>
              <a:rPr lang="en-US" sz="2100" dirty="0">
                <a:solidFill>
                  <a:srgbClr val="FFC000"/>
                </a:solidFill>
              </a:rPr>
              <a:t>: </a:t>
            </a:r>
            <a:r>
              <a:rPr lang="en-US" sz="2100" dirty="0">
                <a:solidFill>
                  <a:schemeClr val="bg1"/>
                </a:solidFill>
              </a:rPr>
              <a:t>A measure of the amount of variation or dispersion in a set of numbers.</a:t>
            </a:r>
          </a:p>
          <a:p>
            <a:r>
              <a:rPr lang="en-US" sz="2100" b="1" dirty="0">
                <a:solidFill>
                  <a:srgbClr val="FFC000"/>
                </a:solidFill>
              </a:rPr>
              <a:t>Function</a:t>
            </a:r>
            <a:r>
              <a:rPr lang="en-US" sz="2100" dirty="0">
                <a:solidFill>
                  <a:srgbClr val="FFC000"/>
                </a:solidFill>
              </a:rPr>
              <a:t>: </a:t>
            </a:r>
            <a:r>
              <a:rPr lang="en-US" sz="2100" dirty="0">
                <a:solidFill>
                  <a:schemeClr val="bg1"/>
                </a:solidFill>
              </a:rPr>
              <a:t>= “STDEV.P(range) for population standard deviation or =STDEV.S(range) for sample standard deviation.”</a:t>
            </a:r>
            <a:endParaRPr lang="en-IN" sz="21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8E09A-CDC3-5001-5FE5-ABCE01B2EDBA}"/>
              </a:ext>
            </a:extLst>
          </p:cNvPr>
          <p:cNvSpPr/>
          <p:nvPr/>
        </p:nvSpPr>
        <p:spPr>
          <a:xfrm>
            <a:off x="6179164" y="3401055"/>
            <a:ext cx="5669937" cy="1302385"/>
          </a:xfrm>
          <a:prstGeom prst="rect">
            <a:avLst/>
          </a:prstGeom>
          <a:solidFill>
            <a:srgbClr val="8D99AE"/>
          </a:solidFill>
          <a:ln w="133350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99826-2819-5C63-0E91-7C19F8D26615}"/>
              </a:ext>
            </a:extLst>
          </p:cNvPr>
          <p:cNvSpPr txBox="1"/>
          <p:nvPr/>
        </p:nvSpPr>
        <p:spPr>
          <a:xfrm>
            <a:off x="6293462" y="3498249"/>
            <a:ext cx="5669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FFC000"/>
                </a:solidFill>
              </a:rPr>
              <a:t>Median</a:t>
            </a:r>
            <a:r>
              <a:rPr lang="en-US" sz="2200" dirty="0">
                <a:solidFill>
                  <a:srgbClr val="FFC000"/>
                </a:solidFill>
              </a:rPr>
              <a:t>: </a:t>
            </a:r>
            <a:r>
              <a:rPr lang="en-US" sz="2200" dirty="0">
                <a:solidFill>
                  <a:schemeClr val="bg1"/>
                </a:solidFill>
              </a:rPr>
              <a:t>The middle value in a set of numbers when arranged in order</a:t>
            </a:r>
          </a:p>
          <a:p>
            <a:r>
              <a:rPr lang="en-US" sz="2200" b="1" dirty="0">
                <a:solidFill>
                  <a:srgbClr val="FFC000"/>
                </a:solidFill>
              </a:rPr>
              <a:t>Function</a:t>
            </a:r>
            <a:r>
              <a:rPr lang="en-US" sz="2200" dirty="0">
                <a:solidFill>
                  <a:srgbClr val="FFC000"/>
                </a:solidFill>
              </a:rPr>
              <a:t>: </a:t>
            </a:r>
            <a:r>
              <a:rPr lang="en-US" sz="2200" dirty="0">
                <a:solidFill>
                  <a:schemeClr val="bg1"/>
                </a:solidFill>
              </a:rPr>
              <a:t>“</a:t>
            </a:r>
            <a:r>
              <a:rPr lang="en-IN" sz="2200" dirty="0">
                <a:solidFill>
                  <a:schemeClr val="bg1"/>
                </a:solidFill>
              </a:rPr>
              <a:t>MEDIAN(range)”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970E5-0831-6148-E577-AE2C31EA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11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42EE3-5FA0-2C06-7498-ACE2ADCC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51E18-5875-8B97-DC28-6F4FCAA8A444}"/>
              </a:ext>
            </a:extLst>
          </p:cNvPr>
          <p:cNvSpPr txBox="1"/>
          <p:nvPr/>
        </p:nvSpPr>
        <p:spPr>
          <a:xfrm>
            <a:off x="1324896" y="157316"/>
            <a:ext cx="954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Q-9 Utilize custom visuals to display geographic sales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D7729-0580-5DD3-4109-68714C67DECF}"/>
              </a:ext>
            </a:extLst>
          </p:cNvPr>
          <p:cNvSpPr txBox="1"/>
          <p:nvPr/>
        </p:nvSpPr>
        <p:spPr>
          <a:xfrm>
            <a:off x="7521677" y="2257214"/>
            <a:ext cx="4473677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have used an Custom visual called </a:t>
            </a:r>
            <a:r>
              <a:rPr lang="en-US" sz="2000" b="1" dirty="0">
                <a:solidFill>
                  <a:srgbClr val="FFC000"/>
                </a:solidFill>
              </a:rPr>
              <a:t>Glob Map.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38769-B769-7D62-92EE-838FF98D5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6" y="1683869"/>
            <a:ext cx="6086165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55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42EE3-5FA0-2C06-7498-ACE2ADCC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51E18-5875-8B97-DC28-6F4FCAA8A444}"/>
              </a:ext>
            </a:extLst>
          </p:cNvPr>
          <p:cNvSpPr txBox="1"/>
          <p:nvPr/>
        </p:nvSpPr>
        <p:spPr>
          <a:xfrm>
            <a:off x="1324896" y="157316"/>
            <a:ext cx="954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Q-10 Create KPIs to track sales targets versus actual sales.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D7729-0580-5DD3-4109-68714C67DECF}"/>
              </a:ext>
            </a:extLst>
          </p:cNvPr>
          <p:cNvSpPr txBox="1"/>
          <p:nvPr/>
        </p:nvSpPr>
        <p:spPr>
          <a:xfrm>
            <a:off x="7570840" y="1579263"/>
            <a:ext cx="4091191" cy="369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5 Important KPIs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Total Customers: 1445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Total Products: 307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Order IDs: 1615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Total Sales: 7.69M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Average Order Value: 4.76K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9A23A-3D62-B7EA-FE03-967E84EC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8" y="2290917"/>
            <a:ext cx="5878075" cy="1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93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42EE3-5FA0-2C06-7498-ACE2ADCC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51E18-5875-8B97-DC28-6F4FCAA8A444}"/>
              </a:ext>
            </a:extLst>
          </p:cNvPr>
          <p:cNvSpPr txBox="1"/>
          <p:nvPr/>
        </p:nvSpPr>
        <p:spPr>
          <a:xfrm>
            <a:off x="1324896" y="157316"/>
            <a:ext cx="954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Q-10 Create KPIs to track sales targets versus actual sales.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D7729-0580-5DD3-4109-68714C67DECF}"/>
              </a:ext>
            </a:extLst>
          </p:cNvPr>
          <p:cNvSpPr txBox="1"/>
          <p:nvPr/>
        </p:nvSpPr>
        <p:spPr>
          <a:xfrm>
            <a:off x="7570840" y="1579263"/>
            <a:ext cx="4091191" cy="369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</a:rPr>
              <a:t>5 Important KPIs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Total Customers: 1445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Total Products: 307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Order IDs: 1615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Total Sales: 7.69M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Average Order Value: 4.76K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9A23A-3D62-B7EA-FE03-967E84EC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8" y="2290917"/>
            <a:ext cx="5878075" cy="18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0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42EE3-5FA0-2C06-7498-ACE2ADCC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CFA3AF-1123-1709-D1AB-CDA046FE8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997"/>
            <a:ext cx="5212808" cy="3258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62FB0-7626-D659-F7B1-1EBF4BA3F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67" y="1523996"/>
            <a:ext cx="3645314" cy="364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451922-A54B-0391-AB21-2C13FBDEFFF5}"/>
              </a:ext>
            </a:extLst>
          </p:cNvPr>
          <p:cNvSpPr txBox="1"/>
          <p:nvPr/>
        </p:nvSpPr>
        <p:spPr>
          <a:xfrm>
            <a:off x="1895167" y="107096"/>
            <a:ext cx="9542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E28413"/>
                </a:solidFill>
              </a:rPr>
              <a:t>Excel to Power BI.</a:t>
            </a:r>
          </a:p>
        </p:txBody>
      </p:sp>
    </p:spTree>
    <p:extLst>
      <p:ext uri="{BB962C8B-B14F-4D97-AF65-F5344CB8AC3E}">
        <p14:creationId xmlns:p14="http://schemas.microsoft.com/office/powerpoint/2010/main" val="1191540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0D4A7A-0E8B-018B-F24A-EFBC7DA0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40" y="2097036"/>
            <a:ext cx="9929720" cy="1425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329051-FE65-86D0-A9A3-FE8624614758}"/>
              </a:ext>
            </a:extLst>
          </p:cNvPr>
          <p:cNvSpPr txBox="1"/>
          <p:nvPr/>
        </p:nvSpPr>
        <p:spPr>
          <a:xfrm>
            <a:off x="1895167" y="107096"/>
            <a:ext cx="95422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Ep-1 Import the summary statistics table for </a:t>
            </a:r>
            <a:r>
              <a:rPr lang="en-US" sz="3500" dirty="0" err="1">
                <a:solidFill>
                  <a:srgbClr val="E28413"/>
                </a:solidFill>
              </a:rPr>
              <a:t>list_price</a:t>
            </a:r>
            <a:r>
              <a:rPr lang="en-US" sz="3500" dirty="0">
                <a:solidFill>
                  <a:srgbClr val="E28413"/>
                </a:solidFill>
              </a:rPr>
              <a:t> calculated in Excel into Power BI.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442C9-DE7E-B0AA-94BB-54812789D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F94D-98C7-EFBC-0469-36A38133A3CC}"/>
              </a:ext>
            </a:extLst>
          </p:cNvPr>
          <p:cNvSpPr txBox="1"/>
          <p:nvPr/>
        </p:nvSpPr>
        <p:spPr>
          <a:xfrm>
            <a:off x="2113937" y="3781688"/>
            <a:ext cx="8663192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The following are the statistics summary.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Mean is 1.52K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median is761.99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Mode is 749.99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Standard Deviation is 1612.15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585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329051-FE65-86D0-A9A3-FE8624614758}"/>
              </a:ext>
            </a:extLst>
          </p:cNvPr>
          <p:cNvSpPr txBox="1"/>
          <p:nvPr/>
        </p:nvSpPr>
        <p:spPr>
          <a:xfrm>
            <a:off x="1895167" y="107096"/>
            <a:ext cx="95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E28413"/>
                </a:solidFill>
              </a:rPr>
              <a:t>Ep-2 Import the pivot table summarizing total sales by store and by product category into Power BI.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442C9-DE7E-B0AA-94BB-54812789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F94D-98C7-EFBC-0469-36A38133A3CC}"/>
              </a:ext>
            </a:extLst>
          </p:cNvPr>
          <p:cNvSpPr txBox="1"/>
          <p:nvPr/>
        </p:nvSpPr>
        <p:spPr>
          <a:xfrm>
            <a:off x="1504337" y="5128707"/>
            <a:ext cx="866319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bar chart show the top performing Store by sale.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pie chart show the sales by category.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3503E-35E5-DD69-46B6-A9340C935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51" y="1122759"/>
            <a:ext cx="9906859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26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329051-FE65-86D0-A9A3-FE8624614758}"/>
              </a:ext>
            </a:extLst>
          </p:cNvPr>
          <p:cNvSpPr txBox="1"/>
          <p:nvPr/>
        </p:nvSpPr>
        <p:spPr>
          <a:xfrm>
            <a:off x="1895167" y="107096"/>
            <a:ext cx="95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E28413"/>
                </a:solidFill>
              </a:rPr>
              <a:t>Ep-3 Import the highlighted top 10 products based on total sales from Excel into Power BI.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442C9-DE7E-B0AA-94BB-54812789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F94D-98C7-EFBC-0469-36A38133A3CC}"/>
              </a:ext>
            </a:extLst>
          </p:cNvPr>
          <p:cNvSpPr txBox="1"/>
          <p:nvPr/>
        </p:nvSpPr>
        <p:spPr>
          <a:xfrm>
            <a:off x="1504337" y="5128707"/>
            <a:ext cx="866319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 have separated the top 10 products by sales and quantity sold for a better understanding of sales and inventory.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70D16-BCAB-726C-868C-D030FF44F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066" y="1498722"/>
            <a:ext cx="7475868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87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329051-FE65-86D0-A9A3-FE8624614758}"/>
              </a:ext>
            </a:extLst>
          </p:cNvPr>
          <p:cNvSpPr txBox="1"/>
          <p:nvPr/>
        </p:nvSpPr>
        <p:spPr>
          <a:xfrm>
            <a:off x="1895167" y="107096"/>
            <a:ext cx="95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E28413"/>
                </a:solidFill>
              </a:rPr>
              <a:t>Ep-4 Import the cleaned customers data from Excel into Power BI.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442C9-DE7E-B0AA-94BB-54812789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F94D-98C7-EFBC-0469-36A38133A3CC}"/>
              </a:ext>
            </a:extLst>
          </p:cNvPr>
          <p:cNvSpPr txBox="1"/>
          <p:nvPr/>
        </p:nvSpPr>
        <p:spPr>
          <a:xfrm>
            <a:off x="1504337" y="5301719"/>
            <a:ext cx="866319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map shows the top performing </a:t>
            </a:r>
            <a:r>
              <a:rPr lang="en-US" sz="2000" b="1" dirty="0" err="1">
                <a:solidFill>
                  <a:schemeClr val="bg1"/>
                </a:solidFill>
              </a:rPr>
              <a:t>staes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1B574-64A4-4F1B-A038-76847D138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491" y="1303135"/>
            <a:ext cx="8055038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02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329051-FE65-86D0-A9A3-FE8624614758}"/>
              </a:ext>
            </a:extLst>
          </p:cNvPr>
          <p:cNvSpPr txBox="1"/>
          <p:nvPr/>
        </p:nvSpPr>
        <p:spPr>
          <a:xfrm>
            <a:off x="1895167" y="107096"/>
            <a:ext cx="9542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E28413"/>
                </a:solidFill>
              </a:rPr>
              <a:t>SQL to Power BI.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442C9-DE7E-B0AA-94BB-54812789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959574-E03B-977D-5127-621878871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90" y="1523996"/>
            <a:ext cx="3645314" cy="3645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EAED2-F938-4DC1-A25F-0FD269C35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65" y="1823779"/>
            <a:ext cx="4849917" cy="30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29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329051-FE65-86D0-A9A3-FE8624614758}"/>
              </a:ext>
            </a:extLst>
          </p:cNvPr>
          <p:cNvSpPr txBox="1"/>
          <p:nvPr/>
        </p:nvSpPr>
        <p:spPr>
          <a:xfrm>
            <a:off x="1895167" y="107096"/>
            <a:ext cx="95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E28413"/>
                </a:solidFill>
              </a:rPr>
              <a:t>SQL-P1 Import the cleaned customers data from Excel into Power BI.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442C9-DE7E-B0AA-94BB-54812789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F94D-98C7-EFBC-0469-36A38133A3CC}"/>
              </a:ext>
            </a:extLst>
          </p:cNvPr>
          <p:cNvSpPr txBox="1"/>
          <p:nvPr/>
        </p:nvSpPr>
        <p:spPr>
          <a:xfrm>
            <a:off x="1895167" y="5026416"/>
            <a:ext cx="866319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This chart shows the top 10 customers by sales, and we can filter them by order status to get a better understanding of where the orders are and their current status.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187A8-9DA5-FADF-499F-BB11A2F19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532" y="1223140"/>
            <a:ext cx="8016935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9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35969" y="51936"/>
            <a:ext cx="101994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Q2: Create a pivot table to summarize total sales (quantity * </a:t>
            </a:r>
            <a:r>
              <a:rPr lang="en-US" sz="3500" dirty="0" err="1">
                <a:solidFill>
                  <a:srgbClr val="E28413"/>
                </a:solidFill>
              </a:rPr>
              <a:t>list_price</a:t>
            </a:r>
            <a:r>
              <a:rPr lang="en-US" sz="3500" dirty="0">
                <a:solidFill>
                  <a:srgbClr val="E28413"/>
                </a:solidFill>
              </a:rPr>
              <a:t>) by store and by product category.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544C4-38DB-B376-DE54-EC722B19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0" y="1778000"/>
            <a:ext cx="5880170" cy="4343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C4ABE5-35CB-3644-B6A9-8B1C695976D8}"/>
              </a:ext>
            </a:extLst>
          </p:cNvPr>
          <p:cNvSpPr txBox="1"/>
          <p:nvPr/>
        </p:nvSpPr>
        <p:spPr>
          <a:xfrm>
            <a:off x="6235700" y="1519718"/>
            <a:ext cx="5880170" cy="4788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 </a:t>
            </a:r>
            <a:r>
              <a:rPr lang="en-US" sz="2200" dirty="0">
                <a:solidFill>
                  <a:srgbClr val="FFC000"/>
                </a:solidFill>
              </a:rPr>
              <a:t>pivot table </a:t>
            </a:r>
            <a:r>
              <a:rPr lang="en-US" sz="2200" dirty="0">
                <a:solidFill>
                  <a:schemeClr val="bg1"/>
                </a:solidFill>
              </a:rPr>
              <a:t>is a powerful data summarization tool in Excel.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It </a:t>
            </a:r>
            <a:r>
              <a:rPr lang="en-US" sz="2200" dirty="0">
                <a:solidFill>
                  <a:srgbClr val="FFC000"/>
                </a:solidFill>
              </a:rPr>
              <a:t>enables automatic sorting, counting, totaling, or averaging of data from one table</a:t>
            </a:r>
            <a:r>
              <a:rPr lang="en-US" sz="2200" dirty="0">
                <a:solidFill>
                  <a:schemeClr val="bg1"/>
                </a:solidFill>
              </a:rPr>
              <a:t>, displaying the results in a new, organized table.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In this example, </a:t>
            </a:r>
            <a:r>
              <a:rPr lang="en-US" sz="2200" dirty="0">
                <a:solidFill>
                  <a:srgbClr val="FFC000"/>
                </a:solidFill>
              </a:rPr>
              <a:t>we created a pivot table </a:t>
            </a:r>
            <a:r>
              <a:rPr lang="en-US" sz="2200" dirty="0">
                <a:solidFill>
                  <a:schemeClr val="bg1"/>
                </a:solidFill>
              </a:rPr>
              <a:t>to summarize total sales by </a:t>
            </a:r>
            <a:r>
              <a:rPr lang="en-US" sz="2200" dirty="0">
                <a:solidFill>
                  <a:srgbClr val="FFC000"/>
                </a:solidFill>
              </a:rPr>
              <a:t>store and product category</a:t>
            </a:r>
            <a:r>
              <a:rPr lang="en-US" sz="2200" dirty="0">
                <a:solidFill>
                  <a:schemeClr val="bg1"/>
                </a:solidFill>
              </a:rPr>
              <a:t>, offering a clear view of sales performance across different </a:t>
            </a:r>
            <a:r>
              <a:rPr lang="en-US" sz="2200" dirty="0">
                <a:solidFill>
                  <a:srgbClr val="FFC000"/>
                </a:solidFill>
              </a:rPr>
              <a:t>stores and categories.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0AEE8-37FF-473C-435E-C5BC17532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74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329051-FE65-86D0-A9A3-FE8624614758}"/>
              </a:ext>
            </a:extLst>
          </p:cNvPr>
          <p:cNvSpPr txBox="1"/>
          <p:nvPr/>
        </p:nvSpPr>
        <p:spPr>
          <a:xfrm>
            <a:off x="1895167" y="107096"/>
            <a:ext cx="95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E28413"/>
                </a:solidFill>
              </a:rPr>
              <a:t>SQL-P2 Import the cleaned customers data from Excel into Power BI.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442C9-DE7E-B0AA-94BB-54812789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F94D-98C7-EFBC-0469-36A38133A3CC}"/>
              </a:ext>
            </a:extLst>
          </p:cNvPr>
          <p:cNvSpPr txBox="1"/>
          <p:nvPr/>
        </p:nvSpPr>
        <p:spPr>
          <a:xfrm>
            <a:off x="1895167" y="5026416"/>
            <a:ext cx="866319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This chart shows the top 10 customers by sales, and we can filter them by order status to get a better understanding of where the orders are and their current status.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63984-9482-FBD8-16D8-8E857704B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19" y="1523783"/>
            <a:ext cx="8100762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53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329051-FE65-86D0-A9A3-FE8624614758}"/>
              </a:ext>
            </a:extLst>
          </p:cNvPr>
          <p:cNvSpPr txBox="1"/>
          <p:nvPr/>
        </p:nvSpPr>
        <p:spPr>
          <a:xfrm>
            <a:off x="1895167" y="107096"/>
            <a:ext cx="95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E28413"/>
                </a:solidFill>
              </a:rPr>
              <a:t>SQL-P3 Import the result of the query finding products that have never been ordered into Power BI.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442C9-DE7E-B0AA-94BB-54812789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F94D-98C7-EFBC-0469-36A38133A3CC}"/>
              </a:ext>
            </a:extLst>
          </p:cNvPr>
          <p:cNvSpPr txBox="1"/>
          <p:nvPr/>
        </p:nvSpPr>
        <p:spPr>
          <a:xfrm>
            <a:off x="1895167" y="5026416"/>
            <a:ext cx="866319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These are the product that have neve been sold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You can use the slicers to find the products by category and brands.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16884-A81A-C336-9607-66B8E6348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11" y="1054712"/>
            <a:ext cx="7811177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90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329051-FE65-86D0-A9A3-FE8624614758}"/>
              </a:ext>
            </a:extLst>
          </p:cNvPr>
          <p:cNvSpPr txBox="1"/>
          <p:nvPr/>
        </p:nvSpPr>
        <p:spPr>
          <a:xfrm>
            <a:off x="1895167" y="107096"/>
            <a:ext cx="95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E28413"/>
                </a:solidFill>
              </a:rPr>
              <a:t>SQL-P4 Import the result of the query retrieving staff names and their manager names into Power BI.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442C9-DE7E-B0AA-94BB-54812789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F94D-98C7-EFBC-0469-36A38133A3CC}"/>
              </a:ext>
            </a:extLst>
          </p:cNvPr>
          <p:cNvSpPr txBox="1"/>
          <p:nvPr/>
        </p:nvSpPr>
        <p:spPr>
          <a:xfrm>
            <a:off x="1895167" y="5026416"/>
            <a:ext cx="8663192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This chart explains the staffs and their manager.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2C72D-FD80-6C4E-FDEB-0EEE775F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222" y="1378990"/>
            <a:ext cx="8245555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72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329051-FE65-86D0-A9A3-FE8624614758}"/>
              </a:ext>
            </a:extLst>
          </p:cNvPr>
          <p:cNvSpPr txBox="1"/>
          <p:nvPr/>
        </p:nvSpPr>
        <p:spPr>
          <a:xfrm>
            <a:off x="1895167" y="107096"/>
            <a:ext cx="95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E28413"/>
                </a:solidFill>
              </a:rPr>
              <a:t>SQL-P5 Import the result of the query ranking stores based on total sales into Power BI.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442C9-DE7E-B0AA-94BB-54812789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652"/>
            <a:ext cx="1146965" cy="113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0F94D-98C7-EFBC-0469-36A38133A3CC}"/>
              </a:ext>
            </a:extLst>
          </p:cNvPr>
          <p:cNvSpPr txBox="1"/>
          <p:nvPr/>
        </p:nvSpPr>
        <p:spPr>
          <a:xfrm>
            <a:off x="1659192" y="4102184"/>
            <a:ext cx="866319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 this table chart we can see store _id 2 is performing well compared to other stores.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1D049-30AD-FD8A-F032-6B93087B0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874" y="1586611"/>
            <a:ext cx="5595139" cy="17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51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499420" y="1882423"/>
            <a:ext cx="91931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dirty="0">
                <a:solidFill>
                  <a:srgbClr val="E28413"/>
                </a:solidFill>
              </a:rPr>
              <a:t>Thank you</a:t>
            </a:r>
            <a:endParaRPr lang="en-IN" sz="6500" dirty="0">
              <a:solidFill>
                <a:srgbClr val="E2841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E145F-1384-7068-9A37-3C4B810D9502}"/>
              </a:ext>
            </a:extLst>
          </p:cNvPr>
          <p:cNvSpPr txBox="1"/>
          <p:nvPr/>
        </p:nvSpPr>
        <p:spPr>
          <a:xfrm>
            <a:off x="9338331" y="5450144"/>
            <a:ext cx="315615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BF5F3"/>
                </a:solidFill>
              </a:rPr>
              <a:t>By</a:t>
            </a:r>
          </a:p>
          <a:p>
            <a:pPr algn="ctr"/>
            <a:r>
              <a:rPr lang="en-US" sz="2500" dirty="0">
                <a:solidFill>
                  <a:srgbClr val="FBF5F3"/>
                </a:solidFill>
              </a:rPr>
              <a:t>Arivazhagan</a:t>
            </a:r>
          </a:p>
          <a:p>
            <a:pPr algn="ctr"/>
            <a:r>
              <a:rPr lang="en-US" sz="2500" dirty="0">
                <a:solidFill>
                  <a:srgbClr val="FBF5F3"/>
                </a:solidFill>
              </a:rPr>
              <a:t>MBT7</a:t>
            </a:r>
            <a:endParaRPr lang="en-IN" sz="2500" dirty="0">
              <a:solidFill>
                <a:srgbClr val="FBF5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7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268861"/>
            <a:ext cx="103349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Q3: Highlight the top 10 products based on total sales.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666C3-D1FD-2E08-CE68-DE2A319F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8" y="1516283"/>
            <a:ext cx="5880170" cy="2225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6DDE4A-E0BD-1BD2-6697-1455D71C4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" y="3977542"/>
            <a:ext cx="5861352" cy="2255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EA14BA-2615-534F-FEA8-DFD1FF2C3AF9}"/>
              </a:ext>
            </a:extLst>
          </p:cNvPr>
          <p:cNvSpPr txBox="1"/>
          <p:nvPr/>
        </p:nvSpPr>
        <p:spPr>
          <a:xfrm>
            <a:off x="6235700" y="1135829"/>
            <a:ext cx="5956300" cy="5387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 have created the </a:t>
            </a:r>
            <a:r>
              <a:rPr lang="en-US" sz="2200" dirty="0">
                <a:solidFill>
                  <a:srgbClr val="FFC000"/>
                </a:solidFill>
              </a:rPr>
              <a:t>top 10 </a:t>
            </a:r>
            <a:r>
              <a:rPr lang="en-US" sz="2200" dirty="0">
                <a:solidFill>
                  <a:schemeClr val="bg1"/>
                </a:solidFill>
              </a:rPr>
              <a:t>products using two different criteria: </a:t>
            </a: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by </a:t>
            </a:r>
            <a:r>
              <a:rPr lang="en-US" sz="2200" dirty="0">
                <a:solidFill>
                  <a:srgbClr val="FFC000"/>
                </a:solidFill>
              </a:rPr>
              <a:t>Sales Price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by </a:t>
            </a:r>
            <a:r>
              <a:rPr lang="en-US" sz="2200" dirty="0">
                <a:solidFill>
                  <a:srgbClr val="FFC000"/>
                </a:solidFill>
              </a:rPr>
              <a:t>Quantity.</a:t>
            </a:r>
          </a:p>
          <a:p>
            <a:pPr>
              <a:lnSpc>
                <a:spcPct val="140000"/>
              </a:lnSpc>
            </a:pPr>
            <a:r>
              <a:rPr lang="en-IN" sz="2200" dirty="0">
                <a:solidFill>
                  <a:srgbClr val="FFC000"/>
                </a:solidFill>
              </a:rPr>
              <a:t>By Sales Price:</a:t>
            </a:r>
            <a:endParaRPr lang="en-US" sz="22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This helps to identify the top-selling products in </a:t>
            </a:r>
            <a:r>
              <a:rPr lang="en-US" sz="2200" dirty="0">
                <a:solidFill>
                  <a:srgbClr val="FFC000"/>
                </a:solidFill>
              </a:rPr>
              <a:t>terms of revenue.</a:t>
            </a:r>
          </a:p>
          <a:p>
            <a:pPr>
              <a:lnSpc>
                <a:spcPct val="140000"/>
              </a:lnSpc>
            </a:pPr>
            <a:r>
              <a:rPr lang="en-IN" sz="2200" dirty="0">
                <a:solidFill>
                  <a:srgbClr val="FFC000"/>
                </a:solidFill>
              </a:rPr>
              <a:t>By Quantity</a:t>
            </a:r>
            <a:endParaRPr lang="en-US" sz="2200" dirty="0">
              <a:solidFill>
                <a:srgbClr val="FFC000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This helps in managing </a:t>
            </a:r>
            <a:r>
              <a:rPr lang="en-US" sz="2200" dirty="0">
                <a:solidFill>
                  <a:srgbClr val="FFC000"/>
                </a:solidFill>
              </a:rPr>
              <a:t>the inventory </a:t>
            </a:r>
            <a:r>
              <a:rPr lang="en-US" sz="2200" dirty="0">
                <a:solidFill>
                  <a:schemeClr val="bg1"/>
                </a:solidFill>
              </a:rPr>
              <a:t>by showing which products have the highest number of </a:t>
            </a:r>
            <a:r>
              <a:rPr lang="en-US" sz="2200" dirty="0">
                <a:solidFill>
                  <a:srgbClr val="FFC000"/>
                </a:solidFill>
              </a:rPr>
              <a:t>units sold.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4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45710"/>
            <a:ext cx="103349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Q4: Question: Identify and correct any inconsistencies or missing data in the customers table.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E009E-6737-633F-3CB2-52EF4B8845B3}"/>
              </a:ext>
            </a:extLst>
          </p:cNvPr>
          <p:cNvSpPr txBox="1"/>
          <p:nvPr/>
        </p:nvSpPr>
        <p:spPr>
          <a:xfrm>
            <a:off x="270387" y="1364758"/>
            <a:ext cx="11415251" cy="534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E28413"/>
                </a:solidFill>
              </a:rPr>
              <a:t>The Customer Table Has Been Cleaned and Uploaded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chemeClr val="bg1"/>
                </a:solidFill>
              </a:rPr>
              <a:t>Here are important points to check: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E28413"/>
                </a:solidFill>
              </a:rPr>
              <a:t>Missing Data: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Identify and address any blank cells in crucial columns.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E28413"/>
                </a:solidFill>
              </a:rPr>
              <a:t>Data Consistency: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Ensure uniform formats for entries and correct any typographical errors.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E28413"/>
                </a:solidFill>
              </a:rPr>
              <a:t>Duplicate Entries: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Locate and remove or consolidate duplicate records.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E28413"/>
                </a:solidFill>
              </a:rPr>
              <a:t>Formatting: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Standardize text case, address formats, and other data formats for uniformity.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E28413"/>
                </a:solidFill>
              </a:rPr>
              <a:t>Outliers and Inconsistencies: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Identify and rectify values that significantly deviate from the norm or are logically inconsistent.</a:t>
            </a:r>
          </a:p>
        </p:txBody>
      </p:sp>
    </p:spTree>
    <p:extLst>
      <p:ext uri="{BB962C8B-B14F-4D97-AF65-F5344CB8AC3E}">
        <p14:creationId xmlns:p14="http://schemas.microsoft.com/office/powerpoint/2010/main" val="96009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45710"/>
            <a:ext cx="103349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Q5: Question: Use VLOOKUP to match product names with their respective categories and brands.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66A45E-3FE9-EA6E-40E3-D8ACF1797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07" y="1394636"/>
            <a:ext cx="5006774" cy="451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C3C2B-D29D-BA1B-DC3E-84E156314CD6}"/>
              </a:ext>
            </a:extLst>
          </p:cNvPr>
          <p:cNvSpPr txBox="1"/>
          <p:nvPr/>
        </p:nvSpPr>
        <p:spPr>
          <a:xfrm>
            <a:off x="6096000" y="1281690"/>
            <a:ext cx="5956300" cy="473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 have used a </a:t>
            </a:r>
            <a:r>
              <a:rPr lang="en-US" sz="2200" dirty="0">
                <a:solidFill>
                  <a:srgbClr val="FFC000"/>
                </a:solidFill>
              </a:rPr>
              <a:t>pivot table </a:t>
            </a:r>
            <a:r>
              <a:rPr lang="en-US" sz="2200" dirty="0">
                <a:solidFill>
                  <a:schemeClr val="bg1"/>
                </a:solidFill>
              </a:rPr>
              <a:t>and combined both </a:t>
            </a:r>
            <a:r>
              <a:rPr lang="en-US" sz="2200" dirty="0" err="1">
                <a:solidFill>
                  <a:schemeClr val="bg1"/>
                </a:solidFill>
              </a:rPr>
              <a:t>category_name</a:t>
            </a:r>
            <a:r>
              <a:rPr lang="en-US" sz="2200" dirty="0">
                <a:solidFill>
                  <a:schemeClr val="bg1"/>
                </a:solidFill>
              </a:rPr>
              <a:t> and </a:t>
            </a:r>
            <a:r>
              <a:rPr lang="en-US" sz="2200" dirty="0" err="1">
                <a:solidFill>
                  <a:schemeClr val="bg1"/>
                </a:solidFill>
              </a:rPr>
              <a:t>brand_name</a:t>
            </a:r>
            <a:r>
              <a:rPr lang="en-US" sz="2200" dirty="0">
                <a:solidFill>
                  <a:schemeClr val="bg1"/>
                </a:solidFill>
              </a:rPr>
              <a:t>. Instead of using VLOOKUP.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 created a </a:t>
            </a:r>
            <a:r>
              <a:rPr lang="en-US" sz="2200" dirty="0">
                <a:solidFill>
                  <a:srgbClr val="FFC000"/>
                </a:solidFill>
              </a:rPr>
              <a:t>reference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rgbClr val="FFC000"/>
                </a:solidFill>
              </a:rPr>
              <a:t>between the tables </a:t>
            </a:r>
            <a:r>
              <a:rPr lang="en-US" sz="2200" dirty="0">
                <a:solidFill>
                  <a:schemeClr val="bg1"/>
                </a:solidFill>
              </a:rPr>
              <a:t>and used a pivot table for </a:t>
            </a:r>
            <a:r>
              <a:rPr lang="en-US" sz="2200" dirty="0">
                <a:solidFill>
                  <a:srgbClr val="FFC000"/>
                </a:solidFill>
              </a:rPr>
              <a:t>easier processing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 have connected all </a:t>
            </a:r>
            <a:r>
              <a:rPr lang="en-US" sz="2200" dirty="0">
                <a:solidFill>
                  <a:srgbClr val="FFC000"/>
                </a:solidFill>
              </a:rPr>
              <a:t>307 Product </a:t>
            </a:r>
            <a:r>
              <a:rPr lang="en-US" sz="2200" dirty="0">
                <a:solidFill>
                  <a:schemeClr val="bg1"/>
                </a:solidFill>
              </a:rPr>
              <a:t>and </a:t>
            </a:r>
            <a:r>
              <a:rPr lang="en-US" sz="2200" dirty="0">
                <a:solidFill>
                  <a:srgbClr val="FFC000"/>
                </a:solidFill>
              </a:rPr>
              <a:t>shared the first 30 products in the image.</a:t>
            </a:r>
          </a:p>
        </p:txBody>
      </p:sp>
    </p:spTree>
    <p:extLst>
      <p:ext uri="{BB962C8B-B14F-4D97-AF65-F5344CB8AC3E}">
        <p14:creationId xmlns:p14="http://schemas.microsoft.com/office/powerpoint/2010/main" val="291431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45710"/>
            <a:ext cx="103349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Q6: Question: Ensure that all email addresses in the staffs table are unique and correctly formatted.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C3C2B-D29D-BA1B-DC3E-84E156314CD6}"/>
              </a:ext>
            </a:extLst>
          </p:cNvPr>
          <p:cNvSpPr txBox="1"/>
          <p:nvPr/>
        </p:nvSpPr>
        <p:spPr>
          <a:xfrm>
            <a:off x="1525024" y="1665148"/>
            <a:ext cx="9141952" cy="220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Customer Sheet has been </a:t>
            </a:r>
            <a:r>
              <a:rPr lang="en-US" sz="2200" dirty="0">
                <a:solidFill>
                  <a:srgbClr val="FFC000"/>
                </a:solidFill>
              </a:rPr>
              <a:t>updated</a:t>
            </a:r>
            <a:r>
              <a:rPr lang="en-US" sz="2400" dirty="0">
                <a:solidFill>
                  <a:schemeClr val="bg1"/>
                </a:solidFill>
              </a:rPr>
              <a:t>, and </a:t>
            </a:r>
            <a:r>
              <a:rPr lang="en-US" sz="2200" dirty="0">
                <a:solidFill>
                  <a:srgbClr val="FFC000"/>
                </a:solidFill>
              </a:rPr>
              <a:t>no duplicates were found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 used </a:t>
            </a:r>
            <a:r>
              <a:rPr lang="en-US" sz="2200" dirty="0">
                <a:solidFill>
                  <a:srgbClr val="FFC000"/>
                </a:solidFill>
              </a:rPr>
              <a:t>data validation </a:t>
            </a:r>
            <a:r>
              <a:rPr lang="en-US" sz="2400" dirty="0">
                <a:solidFill>
                  <a:schemeClr val="bg1"/>
                </a:solidFill>
              </a:rPr>
              <a:t>to check and </a:t>
            </a:r>
            <a:r>
              <a:rPr lang="en-US" sz="2200" dirty="0">
                <a:solidFill>
                  <a:srgbClr val="FFC000"/>
                </a:solidFill>
              </a:rPr>
              <a:t>cleaned the data </a:t>
            </a:r>
            <a:r>
              <a:rPr lang="en-US" sz="2400" dirty="0">
                <a:solidFill>
                  <a:schemeClr val="bg1"/>
                </a:solidFill>
              </a:rPr>
              <a:t>for </a:t>
            </a:r>
            <a:r>
              <a:rPr lang="en-US" sz="2200" dirty="0">
                <a:solidFill>
                  <a:srgbClr val="FFC000"/>
                </a:solidFill>
              </a:rPr>
              <a:t>seamless processing.</a:t>
            </a:r>
          </a:p>
        </p:txBody>
      </p:sp>
    </p:spTree>
    <p:extLst>
      <p:ext uri="{BB962C8B-B14F-4D97-AF65-F5344CB8AC3E}">
        <p14:creationId xmlns:p14="http://schemas.microsoft.com/office/powerpoint/2010/main" val="17358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66898-D3A3-A4FB-63FA-716C5B29969A}"/>
              </a:ext>
            </a:extLst>
          </p:cNvPr>
          <p:cNvSpPr txBox="1"/>
          <p:nvPr/>
        </p:nvSpPr>
        <p:spPr>
          <a:xfrm>
            <a:off x="1146965" y="45710"/>
            <a:ext cx="103349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28413"/>
                </a:solidFill>
              </a:rPr>
              <a:t>Q7: Create a bar chart to visualize the total sales by store.</a:t>
            </a:r>
            <a:endParaRPr lang="en-IN" sz="3500" dirty="0">
              <a:solidFill>
                <a:srgbClr val="E2841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E3F5F-EC4D-65B8-7759-34AEDB94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0"/>
            <a:ext cx="1146965" cy="11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C3C2B-D29D-BA1B-DC3E-84E156314CD6}"/>
              </a:ext>
            </a:extLst>
          </p:cNvPr>
          <p:cNvSpPr txBox="1"/>
          <p:nvPr/>
        </p:nvSpPr>
        <p:spPr>
          <a:xfrm>
            <a:off x="6459792" y="1794364"/>
            <a:ext cx="5584724" cy="3383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 used a </a:t>
            </a:r>
            <a:r>
              <a:rPr lang="en-US" sz="2200" dirty="0">
                <a:solidFill>
                  <a:srgbClr val="FFC000"/>
                </a:solidFill>
              </a:rPr>
              <a:t>pivot table </a:t>
            </a:r>
            <a:r>
              <a:rPr lang="en-US" sz="2200" dirty="0">
                <a:solidFill>
                  <a:schemeClr val="bg1"/>
                </a:solidFill>
              </a:rPr>
              <a:t>and </a:t>
            </a:r>
            <a:r>
              <a:rPr lang="en-US" sz="2200" dirty="0">
                <a:solidFill>
                  <a:srgbClr val="FFC000"/>
                </a:solidFill>
              </a:rPr>
              <a:t>chart</a:t>
            </a:r>
            <a:r>
              <a:rPr lang="en-US" sz="2200" dirty="0">
                <a:solidFill>
                  <a:schemeClr val="bg1"/>
                </a:solidFill>
              </a:rPr>
              <a:t> to create this </a:t>
            </a:r>
            <a:r>
              <a:rPr lang="en-US" sz="2200" dirty="0">
                <a:solidFill>
                  <a:srgbClr val="FFC000"/>
                </a:solidFill>
              </a:rPr>
              <a:t>visualization</a:t>
            </a:r>
            <a:r>
              <a:rPr lang="en-US" sz="2200" dirty="0">
                <a:solidFill>
                  <a:schemeClr val="bg1"/>
                </a:solidFill>
              </a:rPr>
              <a:t>. In this chart,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we can see that </a:t>
            </a:r>
            <a:r>
              <a:rPr lang="en-US" sz="2200" dirty="0">
                <a:solidFill>
                  <a:srgbClr val="FFC000"/>
                </a:solidFill>
              </a:rPr>
              <a:t>Baldwin Bikes (</a:t>
            </a:r>
            <a:r>
              <a:rPr lang="en-US" sz="2200" dirty="0" err="1">
                <a:solidFill>
                  <a:srgbClr val="FFC000"/>
                </a:solidFill>
              </a:rPr>
              <a:t>Store_ID</a:t>
            </a:r>
            <a:r>
              <a:rPr lang="en-US" sz="2200" dirty="0">
                <a:solidFill>
                  <a:srgbClr val="FFC000"/>
                </a:solidFill>
              </a:rPr>
              <a:t> - 2) </a:t>
            </a:r>
            <a:r>
              <a:rPr lang="en-US" sz="2200" dirty="0">
                <a:solidFill>
                  <a:schemeClr val="bg1"/>
                </a:solidFill>
              </a:rPr>
              <a:t>is </a:t>
            </a:r>
            <a:r>
              <a:rPr lang="en-US" sz="2200" dirty="0">
                <a:solidFill>
                  <a:srgbClr val="FFC000"/>
                </a:solidFill>
              </a:rPr>
              <a:t>performing better </a:t>
            </a:r>
            <a:r>
              <a:rPr lang="en-US" sz="2200" dirty="0">
                <a:solidFill>
                  <a:schemeClr val="bg1"/>
                </a:solidFill>
              </a:rPr>
              <a:t>in </a:t>
            </a:r>
            <a:r>
              <a:rPr lang="en-US" sz="2200" dirty="0">
                <a:solidFill>
                  <a:srgbClr val="FFC000"/>
                </a:solidFill>
              </a:rPr>
              <a:t>sales</a:t>
            </a:r>
            <a:r>
              <a:rPr lang="en-US" sz="2200" dirty="0">
                <a:solidFill>
                  <a:schemeClr val="bg1"/>
                </a:solidFill>
              </a:rPr>
              <a:t> compared to the </a:t>
            </a:r>
            <a:r>
              <a:rPr lang="en-US" sz="2200" dirty="0">
                <a:solidFill>
                  <a:srgbClr val="FFC000"/>
                </a:solidFill>
              </a:rPr>
              <a:t>other two stores.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CD7615-161C-8533-519F-F0847C71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4" y="1871625"/>
            <a:ext cx="5854806" cy="35277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DFD06A-F7D3-FA35-3E8A-62D16A6164A4}"/>
              </a:ext>
            </a:extLst>
          </p:cNvPr>
          <p:cNvSpPr/>
          <p:nvPr/>
        </p:nvSpPr>
        <p:spPr>
          <a:xfrm>
            <a:off x="1278194" y="2723535"/>
            <a:ext cx="1179871" cy="2605549"/>
          </a:xfrm>
          <a:prstGeom prst="rect">
            <a:avLst/>
          </a:prstGeom>
          <a:noFill/>
          <a:ln w="41275">
            <a:solidFill>
              <a:srgbClr val="00B05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1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2706</Words>
  <Application>Microsoft Office PowerPoint</Application>
  <PresentationFormat>Widescreen</PresentationFormat>
  <Paragraphs>251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Arivazhagan G</dc:creator>
  <cp:lastModifiedBy>Arivazhagan G</cp:lastModifiedBy>
  <cp:revision>77</cp:revision>
  <dcterms:created xsi:type="dcterms:W3CDTF">2024-08-04T15:40:13Z</dcterms:created>
  <dcterms:modified xsi:type="dcterms:W3CDTF">2024-08-07T06:04:02Z</dcterms:modified>
</cp:coreProperties>
</file>