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82" r:id="rId5"/>
    <p:sldId id="269" r:id="rId6"/>
    <p:sldId id="270" r:id="rId7"/>
    <p:sldId id="271" r:id="rId8"/>
    <p:sldId id="272" r:id="rId9"/>
    <p:sldId id="273" r:id="rId10"/>
    <p:sldId id="275" r:id="rId11"/>
    <p:sldId id="274" r:id="rId12"/>
    <p:sldId id="283" r:id="rId13"/>
    <p:sldId id="285" r:id="rId14"/>
    <p:sldId id="286" r:id="rId15"/>
    <p:sldId id="284" r:id="rId16"/>
    <p:sldId id="277" r:id="rId17"/>
    <p:sldId id="281" r:id="rId18"/>
    <p:sldId id="278" r:id="rId19"/>
    <p:sldId id="279" r:id="rId20"/>
    <p:sldId id="280" r:id="rId21"/>
    <p:sldId id="287" r:id="rId22"/>
    <p:sldId id="28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000A25"/>
    <a:srgbClr val="050E28"/>
    <a:srgbClr val="192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57" autoAdjust="0"/>
    <p:restoredTop sz="95033" autoAdjust="0"/>
  </p:normalViewPr>
  <p:slideViewPr>
    <p:cSldViewPr snapToGrid="0">
      <p:cViewPr>
        <p:scale>
          <a:sx n="63" d="100"/>
          <a:sy n="63" d="100"/>
        </p:scale>
        <p:origin x="806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5EAB3-3F68-DC23-2476-6E3AA7EC7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15AF8F-8B55-B05F-C735-6B5728F59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32326-4841-CC54-C696-B3DC75DA7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4DD3-2F07-4E8D-AA66-1AC0D8EDCA94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9140F-CFA3-F364-E569-65AF229A8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2B473-8C43-B1CF-3F29-0CC66DA71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5DAE5-7976-4032-82F9-4BB4A496D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689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FF2CB-7C89-6ED9-05F5-E4FD452D5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FB7249-6138-063E-2F0D-E1297B96D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50282-9DDD-2B97-AB8E-11FED31CE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4DD3-2F07-4E8D-AA66-1AC0D8EDCA94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F0D16-2A0A-AF85-195A-E6DEBC31E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69A2B-DCF2-FBA8-B80B-339D54B14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5DAE5-7976-4032-82F9-4BB4A496D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699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4D76A4-2B25-9BF0-C33C-FF1A76B73B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090C44-C566-AD45-9081-77F7571CE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4833D-1D1C-D403-90E3-39C9809FD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4DD3-2F07-4E8D-AA66-1AC0D8EDCA94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080B3-423D-042A-A486-4609F120F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BD3C2-3C64-2961-2DAC-79555674F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5DAE5-7976-4032-82F9-4BB4A496D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291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FDDED-9517-99FE-6CDA-A9C7DB831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6F711-5751-C164-3CEB-DF3659EE8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04007-D88F-C08C-6DB5-9885095F4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4DD3-2F07-4E8D-AA66-1AC0D8EDCA94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6AB10-D951-F5EB-A0E1-A37E53236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05FB9-8FC8-716B-BB3E-2D25F7B0B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5DAE5-7976-4032-82F9-4BB4A496D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081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30A8F-0ADC-170E-6FAE-014DB99E7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53D7A-585A-82CF-70AC-86BE9D473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865B3-C0FC-FEA7-3764-E6E5639C5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4DD3-2F07-4E8D-AA66-1AC0D8EDCA94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46048-4DF5-80B1-EAD4-E6CCE1A3B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17132-EFBC-B520-BEB9-CB8070E6B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5DAE5-7976-4032-82F9-4BB4A496D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904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41072-73E4-0FDA-E6F5-4A3B765AB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1D169-E58A-D489-E063-639AAE55D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47D33-BEED-EEC1-C6EC-E41EFF5FE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5282D-6AEC-732D-1CB3-ADE58D630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4DD3-2F07-4E8D-AA66-1AC0D8EDCA94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A0D33-E2BE-9C02-D41D-405C7440D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85316-C508-E6A6-9597-BEA5EC12A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5DAE5-7976-4032-82F9-4BB4A496D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521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D4302-CB1E-DF68-4DF9-580597C3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7E48D-F1F2-ABCC-EC2D-0BBBF980D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07384A-2B6F-1D58-6CEB-545663C5B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D1A0C7-0247-2FFD-B431-62CC80512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7EE03D-F96E-150A-74D8-73E48FB3EC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F719D1-B96E-9E45-F3AF-CDB674682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4DD3-2F07-4E8D-AA66-1AC0D8EDCA94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9407D5-5DBE-A78A-C117-01E43F3E0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E66A87-6D03-04FE-D5BE-C410C51BF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5DAE5-7976-4032-82F9-4BB4A496D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778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4BBBE-E569-63D0-59CC-837C0A5F2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384FF4-1799-FC09-44E2-B62FD9F72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4DD3-2F07-4E8D-AA66-1AC0D8EDCA94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CE247-42F1-2638-6BC7-01EBF6A0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7ED06-9C48-38D6-4856-BE7FA7A4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5DAE5-7976-4032-82F9-4BB4A496D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631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1F5A75-C84C-0416-3861-E4F4FB0CA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4DD3-2F07-4E8D-AA66-1AC0D8EDCA94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01E5CB-3CD4-998C-F32D-B89749DDD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ED813-122F-06CE-E166-3F243DA4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5DAE5-7976-4032-82F9-4BB4A496D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38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AF6F3-2240-93B9-D7D2-8B411F98E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750F6-FFD7-81C8-0690-68CEA093B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FBEF01-6A1F-24E6-EA67-CABF87C93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E67C8-266E-CFA4-1203-708920163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4DD3-2F07-4E8D-AA66-1AC0D8EDCA94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19930-D1C6-A1DB-4DC8-89C1CA338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BBFD4-B444-CA80-313F-F4CBCDC50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5DAE5-7976-4032-82F9-4BB4A496D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34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294BC-70BF-04C2-792F-356C49E06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37175D-1759-B9E0-019C-6DA2851E48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48668E-6139-2E58-7761-9677F6BA7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B33032-266F-E551-1F60-424ACC0BF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4DD3-2F07-4E8D-AA66-1AC0D8EDCA94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E76E0-F442-D265-11D0-CBEA0921A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CFA6E-5CF7-BDA6-38DD-3B274DF1B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5DAE5-7976-4032-82F9-4BB4A496D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46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CE6DE6-8090-EF91-688E-01E204172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7AD48-4262-4299-01F8-FCD946335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A0B43-DC2D-6E8C-6ED1-E2FAFD1CBE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74DD3-2F07-4E8D-AA66-1AC0D8EDCA94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56E00-9715-D2B6-C0E1-E80E691996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FF915-6069-D696-52F4-46B9C2A548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5DAE5-7976-4032-82F9-4BB4A496D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270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ublic.tableau.com/app/profile/arivazhagan.g/viz/CYCLISTBIKESHARE-ANALYSIS/Date?publish=yes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wo people running and biking together">
            <a:extLst>
              <a:ext uri="{FF2B5EF4-FFF2-40B4-BE49-F238E27FC236}">
                <a16:creationId xmlns:a16="http://schemas.microsoft.com/office/drawing/2014/main" id="{CE03956B-B36D-2A11-74C6-D3182EEB8B0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30000"/>
            </a:schemeClr>
          </a:solidFill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2E02A036-7B94-E5C8-DA02-ADE6B0C45128}"/>
              </a:ext>
            </a:extLst>
          </p:cNvPr>
          <p:cNvSpPr txBox="1"/>
          <p:nvPr/>
        </p:nvSpPr>
        <p:spPr>
          <a:xfrm>
            <a:off x="2458393" y="1957671"/>
            <a:ext cx="7275214" cy="19367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1666"/>
              </a:lnSpc>
            </a:pPr>
            <a:r>
              <a:rPr lang="en-US" altLang="zh-CN" sz="12500" b="1" spc="1165" dirty="0">
                <a:solidFill>
                  <a:srgbClr val="FEFEFE"/>
                </a:solidFill>
                <a:latin typeface="Times New Roman"/>
                <a:ea typeface="Times New Roman"/>
              </a:rPr>
              <a:t>Cycl</a:t>
            </a:r>
            <a:r>
              <a:rPr lang="en-US" altLang="zh-CN" sz="12500" b="1" spc="1160" dirty="0">
                <a:solidFill>
                  <a:srgbClr val="FEFEFE"/>
                </a:solidFill>
                <a:latin typeface="Times New Roman"/>
                <a:ea typeface="Times New Roman"/>
              </a:rPr>
              <a:t>ıstıc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44A18F7-86B6-DC7E-D3D8-477AB6278A2E}"/>
              </a:ext>
            </a:extLst>
          </p:cNvPr>
          <p:cNvSpPr txBox="1"/>
          <p:nvPr/>
        </p:nvSpPr>
        <p:spPr>
          <a:xfrm>
            <a:off x="4391720" y="3595365"/>
            <a:ext cx="3090628" cy="2990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ctr">
              <a:lnSpc>
                <a:spcPct val="114166"/>
              </a:lnSpc>
              <a:tabLst>
                <a:tab pos="1216514" algn="l"/>
              </a:tabLst>
            </a:pPr>
            <a:r>
              <a:rPr lang="pt-BR" altLang="zh-CN" sz="1850" dirty="0">
                <a:solidFill>
                  <a:schemeClr val="accent4"/>
                </a:solidFill>
                <a:latin typeface="Times New Roman"/>
                <a:ea typeface="Times New Roman"/>
              </a:rPr>
              <a:t>Bike Share Analysis</a:t>
            </a:r>
            <a:endParaRPr lang="en-US" altLang="zh-CN" sz="1850" dirty="0">
              <a:solidFill>
                <a:schemeClr val="accent4"/>
              </a:solidFill>
              <a:latin typeface="Times New Roman"/>
              <a:ea typeface="Times New Roman"/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092697EE-DB68-C34D-A9D1-8776063788E1}"/>
              </a:ext>
            </a:extLst>
          </p:cNvPr>
          <p:cNvSpPr txBox="1"/>
          <p:nvPr/>
        </p:nvSpPr>
        <p:spPr>
          <a:xfrm>
            <a:off x="9101372" y="5155856"/>
            <a:ext cx="3090628" cy="9482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ctr">
              <a:lnSpc>
                <a:spcPct val="114166"/>
              </a:lnSpc>
              <a:tabLst>
                <a:tab pos="1216514" algn="l"/>
              </a:tabLst>
            </a:pPr>
            <a:r>
              <a:rPr lang="pt-BR" altLang="zh-CN" sz="1850" dirty="0">
                <a:solidFill>
                  <a:schemeClr val="accent4"/>
                </a:solidFill>
                <a:latin typeface="Times New Roman"/>
              </a:rPr>
              <a:t>By</a:t>
            </a:r>
          </a:p>
          <a:p>
            <a:pPr marL="0" algn="ctr">
              <a:lnSpc>
                <a:spcPct val="114166"/>
              </a:lnSpc>
              <a:tabLst>
                <a:tab pos="1216514" algn="l"/>
              </a:tabLst>
            </a:pPr>
            <a:r>
              <a:rPr lang="pt-BR" altLang="zh-CN" sz="1850" dirty="0">
                <a:solidFill>
                  <a:schemeClr val="accent4"/>
                </a:solidFill>
                <a:latin typeface="Times New Roman"/>
              </a:rPr>
              <a:t>G.Arivazhagan</a:t>
            </a:r>
          </a:p>
          <a:p>
            <a:pPr marL="0" algn="ctr">
              <a:lnSpc>
                <a:spcPct val="114166"/>
              </a:lnSpc>
              <a:tabLst>
                <a:tab pos="1216514" algn="l"/>
              </a:tabLst>
            </a:pPr>
            <a:r>
              <a:rPr lang="pt-BR" altLang="zh-CN" sz="1850" dirty="0">
                <a:solidFill>
                  <a:schemeClr val="accent4"/>
                </a:solidFill>
                <a:latin typeface="Times New Roman"/>
              </a:rPr>
              <a:t>MBT7</a:t>
            </a:r>
            <a:endParaRPr lang="en-US" altLang="zh-CN" sz="1850" dirty="0">
              <a:solidFill>
                <a:schemeClr val="accent4"/>
              </a:solidFill>
              <a:latin typeface="Times New 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401B52-BBC2-2F3D-0660-86148ED3CD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24" y="134112"/>
            <a:ext cx="1178820" cy="116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001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D84F2D-07CC-2DC5-87B3-B6D396ECCF26}"/>
              </a:ext>
            </a:extLst>
          </p:cNvPr>
          <p:cNvSpPr txBox="1"/>
          <p:nvPr/>
        </p:nvSpPr>
        <p:spPr>
          <a:xfrm>
            <a:off x="2507147" y="112654"/>
            <a:ext cx="78311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rgbClr val="FFC000"/>
                </a:solidFill>
              </a:rPr>
              <a:t>Flexible Membership Plans</a:t>
            </a:r>
            <a:endParaRPr lang="en-IN" sz="44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E3DECB-BC93-5E41-30BB-0D7831B6F354}"/>
              </a:ext>
            </a:extLst>
          </p:cNvPr>
          <p:cNvSpPr txBox="1"/>
          <p:nvPr/>
        </p:nvSpPr>
        <p:spPr>
          <a:xfrm>
            <a:off x="5952931" y="2094790"/>
            <a:ext cx="60229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Offer a range of flexible membership plans, such as weekend-only or weekday plans,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Designed to convert Riders who mostly ride only prefer weekends or week days.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C225BE-1134-315C-6BAB-11191B5B1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70" y="1949811"/>
            <a:ext cx="5294182" cy="31919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C7BE0F-3A90-C9E1-5BBE-1D22DD096B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24" y="134112"/>
            <a:ext cx="1178820" cy="116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726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D84F2D-07CC-2DC5-87B3-B6D396ECCF26}"/>
              </a:ext>
            </a:extLst>
          </p:cNvPr>
          <p:cNvSpPr txBox="1"/>
          <p:nvPr/>
        </p:nvSpPr>
        <p:spPr>
          <a:xfrm>
            <a:off x="2507147" y="112654"/>
            <a:ext cx="78311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rgbClr val="FFC000"/>
                </a:solidFill>
              </a:rPr>
              <a:t>Social Media Engagement</a:t>
            </a:r>
            <a:endParaRPr lang="en-IN" sz="44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E3DECB-BC93-5E41-30BB-0D7831B6F354}"/>
              </a:ext>
            </a:extLst>
          </p:cNvPr>
          <p:cNvSpPr txBox="1"/>
          <p:nvPr/>
        </p:nvSpPr>
        <p:spPr>
          <a:xfrm>
            <a:off x="2332653" y="4148330"/>
            <a:ext cx="839853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Use social media to create engaging content showcasing membership benefits, including testimonials and special offers, and provide personalized responses to inquiries.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0C88AC-570B-8D25-3049-A5463A51D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5339" y="319515"/>
            <a:ext cx="8620765" cy="48430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09EE94-ECBC-04EE-4824-289702CFC0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537" y="1187368"/>
            <a:ext cx="2696547" cy="26965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461E548-1866-5B94-E2C4-1330BE8B54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776" y="1414831"/>
            <a:ext cx="2286000" cy="2286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ECE1039-F39B-923F-4C3B-87F1BFDA29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475" y="1481506"/>
            <a:ext cx="2152650" cy="21526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C5AADAB-8E85-D4EF-CD53-588A995951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24" y="134112"/>
            <a:ext cx="1178820" cy="116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665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wo people running and biking together">
            <a:extLst>
              <a:ext uri="{FF2B5EF4-FFF2-40B4-BE49-F238E27FC236}">
                <a16:creationId xmlns:a16="http://schemas.microsoft.com/office/drawing/2014/main" id="{33440802-E9E4-AAC1-0A7F-C129E597295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30000"/>
            </a:schemeClr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BF707C-B206-01C0-82B6-A1BBB746F5DD}"/>
              </a:ext>
            </a:extLst>
          </p:cNvPr>
          <p:cNvSpPr txBox="1"/>
          <p:nvPr/>
        </p:nvSpPr>
        <p:spPr>
          <a:xfrm>
            <a:off x="1742037" y="2413337"/>
            <a:ext cx="8707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C000"/>
                </a:solidFill>
              </a:rPr>
              <a:t>Marketing point of view</a:t>
            </a:r>
            <a:endParaRPr lang="en-IN" sz="60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3B6248-96D4-9E05-5282-69B7C91FE1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24" y="134112"/>
            <a:ext cx="1178820" cy="116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749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D84F2D-07CC-2DC5-87B3-B6D396ECCF26}"/>
              </a:ext>
            </a:extLst>
          </p:cNvPr>
          <p:cNvSpPr txBox="1"/>
          <p:nvPr/>
        </p:nvSpPr>
        <p:spPr>
          <a:xfrm>
            <a:off x="2507147" y="112654"/>
            <a:ext cx="78311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rgbClr val="FFC000"/>
                </a:solidFill>
              </a:rPr>
              <a:t>Women Safety</a:t>
            </a:r>
            <a:endParaRPr lang="en-IN" sz="44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E3DECB-BC93-5E41-30BB-0D7831B6F354}"/>
              </a:ext>
            </a:extLst>
          </p:cNvPr>
          <p:cNvSpPr txBox="1"/>
          <p:nvPr/>
        </p:nvSpPr>
        <p:spPr>
          <a:xfrm>
            <a:off x="1458895" y="1509574"/>
            <a:ext cx="9927674" cy="4448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We can install GPS system on bikes that are used by the member where they can track their location and share it with their family.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We can limit the sharing option in between members and casual riders.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This will increase brand trust.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91AE8E-E82C-9A3A-5CC6-7B82D6EBF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24" y="134112"/>
            <a:ext cx="1178820" cy="116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559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D84F2D-07CC-2DC5-87B3-B6D396ECCF26}"/>
              </a:ext>
            </a:extLst>
          </p:cNvPr>
          <p:cNvSpPr txBox="1"/>
          <p:nvPr/>
        </p:nvSpPr>
        <p:spPr>
          <a:xfrm>
            <a:off x="2507147" y="112654"/>
            <a:ext cx="783117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rgbClr val="FFC000"/>
                </a:solidFill>
              </a:rPr>
              <a:t>Having multiple marketing point of views</a:t>
            </a:r>
            <a:endParaRPr lang="en-IN" sz="44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E3DECB-BC93-5E41-30BB-0D7831B6F354}"/>
              </a:ext>
            </a:extLst>
          </p:cNvPr>
          <p:cNvSpPr txBox="1"/>
          <p:nvPr/>
        </p:nvSpPr>
        <p:spPr>
          <a:xfrm>
            <a:off x="201547" y="1399846"/>
            <a:ext cx="11788905" cy="5186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Our marketing should have multiple point of vies like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bg1"/>
                </a:solidFill>
              </a:rPr>
              <a:t>Women safety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bg1"/>
                </a:solidFill>
              </a:rPr>
              <a:t>Health and fitness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bg1"/>
                </a:solidFill>
              </a:rPr>
              <a:t>Ride for fun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bg1"/>
                </a:solidFill>
              </a:rPr>
              <a:t>Relax your day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Use these point of view we can attract more people who are based on different interest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172784-A68F-7E69-F166-D4724145B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24" y="134112"/>
            <a:ext cx="1178820" cy="116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499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wo people running and biking together">
            <a:extLst>
              <a:ext uri="{FF2B5EF4-FFF2-40B4-BE49-F238E27FC236}">
                <a16:creationId xmlns:a16="http://schemas.microsoft.com/office/drawing/2014/main" id="{33440802-E9E4-AAC1-0A7F-C129E597295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30000"/>
            </a:schemeClr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BF707C-B206-01C0-82B6-A1BBB746F5DD}"/>
              </a:ext>
            </a:extLst>
          </p:cNvPr>
          <p:cNvSpPr txBox="1"/>
          <p:nvPr/>
        </p:nvSpPr>
        <p:spPr>
          <a:xfrm>
            <a:off x="1742037" y="2413337"/>
            <a:ext cx="8707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C000"/>
                </a:solidFill>
              </a:rPr>
              <a:t>Marketing Suggestions</a:t>
            </a:r>
            <a:endParaRPr lang="en-IN" sz="60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906F09-D501-0885-62F2-84BB59B61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24" y="134112"/>
            <a:ext cx="1178820" cy="116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46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F24D66-626D-AF11-DCDE-BEC80B022220}"/>
              </a:ext>
            </a:extLst>
          </p:cNvPr>
          <p:cNvSpPr txBox="1"/>
          <p:nvPr/>
        </p:nvSpPr>
        <p:spPr>
          <a:xfrm>
            <a:off x="1725404" y="4104565"/>
            <a:ext cx="939465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Target marketing campaigns at popular stations and routs for casual riders.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Use on-site promotions or interactive sessions.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Explain the benefits of membership plans to casual riders.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4A04E5-21EF-FAA2-D295-BAE0F1E2C260}"/>
              </a:ext>
            </a:extLst>
          </p:cNvPr>
          <p:cNvSpPr txBox="1"/>
          <p:nvPr/>
        </p:nvSpPr>
        <p:spPr>
          <a:xfrm>
            <a:off x="2507147" y="112654"/>
            <a:ext cx="783117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C000"/>
                </a:solidFill>
              </a:rPr>
              <a:t>Targeted Campaigns at Popular Stations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24B253-51C0-1971-3604-ACCB6FCB0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404" y="1559204"/>
            <a:ext cx="9007621" cy="24408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FD0D07-77F2-CDA8-7501-2B8052F49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24" y="134112"/>
            <a:ext cx="1178820" cy="116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223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F24D66-626D-AF11-DCDE-BEC80B022220}"/>
              </a:ext>
            </a:extLst>
          </p:cNvPr>
          <p:cNvSpPr txBox="1"/>
          <p:nvPr/>
        </p:nvSpPr>
        <p:spPr>
          <a:xfrm>
            <a:off x="3359020" y="4067690"/>
            <a:ext cx="87632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To run an effective campaign, we can use time-based promotions: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bg1"/>
                </a:solidFill>
              </a:rPr>
              <a:t>Our peak time is in the afternoon.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bg1"/>
                </a:solidFill>
              </a:rPr>
              <a:t>Saturdays are the busiest for our casual riders.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bg1"/>
                </a:solidFill>
              </a:rPr>
              <a:t>Running a campaign at bike points during these times would be more efficient.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4A04E5-21EF-FAA2-D295-BAE0F1E2C260}"/>
              </a:ext>
            </a:extLst>
          </p:cNvPr>
          <p:cNvSpPr txBox="1"/>
          <p:nvPr/>
        </p:nvSpPr>
        <p:spPr>
          <a:xfrm>
            <a:off x="2507147" y="112654"/>
            <a:ext cx="78311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rgbClr val="FFC000"/>
                </a:solidFill>
              </a:rPr>
              <a:t>Optimize Time-Based Promotions</a:t>
            </a:r>
            <a:endParaRPr lang="en-US" sz="4400" dirty="0">
              <a:solidFill>
                <a:srgbClr val="FFC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EB5684-9F6E-50B8-D929-7FBAAFAF5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14" y="3733529"/>
            <a:ext cx="2796782" cy="31244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6A0D09-339A-6368-C41C-5EC50E22D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14" y="1064129"/>
            <a:ext cx="4763549" cy="25086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827052-E5A8-0D55-341B-FE8F7D198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5303" y="950146"/>
            <a:ext cx="5644231" cy="267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422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F24D66-626D-AF11-DCDE-BEC80B022220}"/>
              </a:ext>
            </a:extLst>
          </p:cNvPr>
          <p:cNvSpPr txBox="1"/>
          <p:nvPr/>
        </p:nvSpPr>
        <p:spPr>
          <a:xfrm>
            <a:off x="1398672" y="2037640"/>
            <a:ext cx="939465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Conduct a rider meet and road show focused on health and fitness.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Distribute pamphlets highlighting membership benefits, including QR codes to our social media pages.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Offer extra discounts to current members and highlight these discounts at the registration stands.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4A04E5-21EF-FAA2-D295-BAE0F1E2C260}"/>
              </a:ext>
            </a:extLst>
          </p:cNvPr>
          <p:cNvSpPr txBox="1"/>
          <p:nvPr/>
        </p:nvSpPr>
        <p:spPr>
          <a:xfrm>
            <a:off x="2507147" y="112654"/>
            <a:ext cx="802750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i="0" u="none" strike="noStrike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Event-Based Based Promotion</a:t>
            </a:r>
            <a:endParaRPr lang="en-US" sz="4400" dirty="0">
              <a:solidFill>
                <a:srgbClr val="FFC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204D11-4F98-8DA2-74FD-FFCC4E13D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24" y="134112"/>
            <a:ext cx="1178820" cy="116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269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F24D66-626D-AF11-DCDE-BEC80B022220}"/>
              </a:ext>
            </a:extLst>
          </p:cNvPr>
          <p:cNvSpPr txBox="1"/>
          <p:nvPr/>
        </p:nvSpPr>
        <p:spPr>
          <a:xfrm>
            <a:off x="1482648" y="1160562"/>
            <a:ext cx="1055384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Offer bulk discounts to corporate companies as part of their employee benefits.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Nowadays, gatherings among co-workers are becoming more common.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We can provide corporate memberships to companies with a bulk discount.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Many working professionals are increasingly focused on health and fitness.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Combine gatherings and health activities in one place with our cycling membership plans for corporate companies.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4A04E5-21EF-FAA2-D295-BAE0F1E2C260}"/>
              </a:ext>
            </a:extLst>
          </p:cNvPr>
          <p:cNvSpPr txBox="1"/>
          <p:nvPr/>
        </p:nvSpPr>
        <p:spPr>
          <a:xfrm>
            <a:off x="2507147" y="112654"/>
            <a:ext cx="80275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i="0" u="none" strike="noStrike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Corporate Memberships</a:t>
            </a:r>
            <a:endParaRPr lang="en-US" sz="4400" dirty="0">
              <a:solidFill>
                <a:srgbClr val="FFC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FECF34-1F16-052A-0EA6-913B4ED09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24" y="134112"/>
            <a:ext cx="1178820" cy="116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101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wo people running and biking together">
            <a:extLst>
              <a:ext uri="{FF2B5EF4-FFF2-40B4-BE49-F238E27FC236}">
                <a16:creationId xmlns:a16="http://schemas.microsoft.com/office/drawing/2014/main" id="{33440802-E9E4-AAC1-0A7F-C129E597295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30000"/>
            </a:schemeClr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BF707C-B206-01C0-82B6-A1BBB746F5DD}"/>
              </a:ext>
            </a:extLst>
          </p:cNvPr>
          <p:cNvSpPr txBox="1"/>
          <p:nvPr/>
        </p:nvSpPr>
        <p:spPr>
          <a:xfrm>
            <a:off x="1742037" y="2921168"/>
            <a:ext cx="8707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 View of</a:t>
            </a:r>
            <a:r>
              <a:rPr lang="en-US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IN" sz="60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03140D-AB73-DA3A-187D-974EE37312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24" y="134112"/>
            <a:ext cx="1178820" cy="116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013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F24D66-626D-AF11-DCDE-BEC80B022220}"/>
              </a:ext>
            </a:extLst>
          </p:cNvPr>
          <p:cNvSpPr txBox="1"/>
          <p:nvPr/>
        </p:nvSpPr>
        <p:spPr>
          <a:xfrm>
            <a:off x="1482648" y="1160562"/>
            <a:ext cx="1055384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Offer bulk discounts to corporate companies as part of their employee benefits.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Nowadays, gatherings among co-workers are becoming more common.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We can provide corporate memberships to companies with a bulk discount.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Many working professionals are increasingly focused on health and fitness.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Combine gatherings and health activities in one place with our cycling membership plans for corporate companies.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4A04E5-21EF-FAA2-D295-BAE0F1E2C260}"/>
              </a:ext>
            </a:extLst>
          </p:cNvPr>
          <p:cNvSpPr txBox="1"/>
          <p:nvPr/>
        </p:nvSpPr>
        <p:spPr>
          <a:xfrm>
            <a:off x="2507147" y="112654"/>
            <a:ext cx="80275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i="0" u="none" strike="noStrike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Corporate Memberships</a:t>
            </a:r>
            <a:endParaRPr lang="en-US" sz="4400" dirty="0">
              <a:solidFill>
                <a:srgbClr val="FFC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8A029C-4ACC-2D4E-E892-D8333A1DD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24" y="134112"/>
            <a:ext cx="1178820" cy="116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093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848BFD1-FA3D-74BC-17CC-00B2C2AD41F3}"/>
              </a:ext>
            </a:extLst>
          </p:cNvPr>
          <p:cNvGrpSpPr/>
          <p:nvPr/>
        </p:nvGrpSpPr>
        <p:grpSpPr>
          <a:xfrm>
            <a:off x="1900533" y="4701604"/>
            <a:ext cx="8707925" cy="1284470"/>
            <a:chOff x="1742036" y="2790706"/>
            <a:chExt cx="8707925" cy="1284470"/>
          </a:xfrm>
        </p:grpSpPr>
        <p:sp>
          <p:nvSpPr>
            <p:cNvPr id="7" name="Rectangle 6">
              <a:hlinkClick r:id="rId2"/>
              <a:extLst>
                <a:ext uri="{FF2B5EF4-FFF2-40B4-BE49-F238E27FC236}">
                  <a16:creationId xmlns:a16="http://schemas.microsoft.com/office/drawing/2014/main" id="{0184A6AC-5127-8CE6-08F7-36648791C53E}"/>
                </a:ext>
              </a:extLst>
            </p:cNvPr>
            <p:cNvSpPr/>
            <p:nvPr/>
          </p:nvSpPr>
          <p:spPr>
            <a:xfrm>
              <a:off x="3121152" y="2790706"/>
              <a:ext cx="5949696" cy="128447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7A7F5F5-2D58-576B-D581-381DE1B9C4D1}"/>
                </a:ext>
              </a:extLst>
            </p:cNvPr>
            <p:cNvSpPr txBox="1"/>
            <p:nvPr/>
          </p:nvSpPr>
          <p:spPr>
            <a:xfrm>
              <a:off x="1742036" y="2921168"/>
              <a:ext cx="870792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6000" dirty="0">
                  <a:solidFill>
                    <a:schemeClr val="bg1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Go To Dashboard</a:t>
              </a:r>
              <a:endParaRPr lang="en-IN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751D008-C89D-AFFC-1F13-482526A7159A}"/>
              </a:ext>
            </a:extLst>
          </p:cNvPr>
          <p:cNvSpPr txBox="1"/>
          <p:nvPr/>
        </p:nvSpPr>
        <p:spPr>
          <a:xfrm>
            <a:off x="2240743" y="3247171"/>
            <a:ext cx="802750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i="0" u="none" strike="noStrike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Click the below button to see the Dashboard</a:t>
            </a:r>
            <a:endParaRPr lang="en-US" sz="4400" dirty="0">
              <a:solidFill>
                <a:srgbClr val="FFC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1896B1-7324-0236-4F99-F82682F37E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571" y="514714"/>
            <a:ext cx="2942857" cy="2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326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2E02A036-7B94-E5C8-DA02-ADE6B0C45128}"/>
              </a:ext>
            </a:extLst>
          </p:cNvPr>
          <p:cNvSpPr txBox="1"/>
          <p:nvPr/>
        </p:nvSpPr>
        <p:spPr>
          <a:xfrm>
            <a:off x="1162140" y="1811367"/>
            <a:ext cx="9867719" cy="2818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ctr">
              <a:lnSpc>
                <a:spcPct val="114166"/>
              </a:lnSpc>
              <a:tabLst>
                <a:tab pos="1216514" algn="l"/>
              </a:tabLst>
            </a:pPr>
            <a:r>
              <a:rPr lang="pt-BR" altLang="zh-CN" sz="5500" dirty="0">
                <a:solidFill>
                  <a:schemeClr val="bg1"/>
                </a:solidFill>
                <a:latin typeface="Times New Roman"/>
              </a:rPr>
              <a:t>By</a:t>
            </a:r>
          </a:p>
          <a:p>
            <a:pPr marL="0" algn="ctr">
              <a:lnSpc>
                <a:spcPct val="114166"/>
              </a:lnSpc>
              <a:tabLst>
                <a:tab pos="1216514" algn="l"/>
              </a:tabLst>
            </a:pPr>
            <a:r>
              <a:rPr lang="pt-BR" altLang="zh-CN" sz="5500" dirty="0">
                <a:solidFill>
                  <a:schemeClr val="bg1"/>
                </a:solidFill>
                <a:latin typeface="Times New Roman"/>
              </a:rPr>
              <a:t>G.Arivazhagan</a:t>
            </a:r>
          </a:p>
          <a:p>
            <a:pPr marL="0" algn="ctr">
              <a:lnSpc>
                <a:spcPct val="114166"/>
              </a:lnSpc>
              <a:tabLst>
                <a:tab pos="1216514" algn="l"/>
              </a:tabLst>
            </a:pPr>
            <a:r>
              <a:rPr lang="pt-BR" altLang="zh-CN" sz="5500" dirty="0">
                <a:solidFill>
                  <a:schemeClr val="bg1"/>
                </a:solidFill>
                <a:latin typeface="Times New Roman"/>
              </a:rPr>
              <a:t>MBT7</a:t>
            </a:r>
            <a:endParaRPr lang="en-US" altLang="zh-CN" sz="5500" dirty="0">
              <a:solidFill>
                <a:schemeClr val="bg1"/>
              </a:solidFill>
              <a:latin typeface="Times New 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401B52-BBC2-2F3D-0660-86148ED3C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24" y="134112"/>
            <a:ext cx="1178820" cy="116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424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>
            <a:extLst>
              <a:ext uri="{FF2B5EF4-FFF2-40B4-BE49-F238E27FC236}">
                <a16:creationId xmlns:a16="http://schemas.microsoft.com/office/drawing/2014/main" id="{261CDAD3-CECA-E787-5FE9-3BEEC6DC6CAC}"/>
              </a:ext>
            </a:extLst>
          </p:cNvPr>
          <p:cNvGrpSpPr/>
          <p:nvPr/>
        </p:nvGrpSpPr>
        <p:grpSpPr>
          <a:xfrm>
            <a:off x="91272" y="2169243"/>
            <a:ext cx="3829666" cy="2519515"/>
            <a:chOff x="58998" y="2169243"/>
            <a:chExt cx="3829666" cy="2519515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DA72DE1E-E991-2EC4-0F87-E60A69FCF3D9}"/>
                </a:ext>
              </a:extLst>
            </p:cNvPr>
            <p:cNvGrpSpPr/>
            <p:nvPr/>
          </p:nvGrpSpPr>
          <p:grpSpPr>
            <a:xfrm>
              <a:off x="58998" y="2169243"/>
              <a:ext cx="3829666" cy="1194619"/>
              <a:chOff x="58998" y="2169243"/>
              <a:chExt cx="3829666" cy="1194619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E4AF9999-AA66-F32C-C6CE-62D984768630}"/>
                  </a:ext>
                </a:extLst>
              </p:cNvPr>
              <p:cNvSpPr/>
              <p:nvPr/>
            </p:nvSpPr>
            <p:spPr>
              <a:xfrm>
                <a:off x="58998" y="2169243"/>
                <a:ext cx="3829666" cy="1194619"/>
              </a:xfrm>
              <a:prstGeom prst="round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B0B052-CF96-FB75-5FC6-3DB230708F9F}"/>
                  </a:ext>
                </a:extLst>
              </p:cNvPr>
              <p:cNvSpPr txBox="1"/>
              <p:nvPr/>
            </p:nvSpPr>
            <p:spPr>
              <a:xfrm>
                <a:off x="216989" y="2228238"/>
                <a:ext cx="3513684" cy="461665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Total Rides</a:t>
                </a:r>
                <a:endParaRPr lang="en-IN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F0041CE0-E50E-C116-C3A4-D9EA62254017}"/>
                </a:ext>
              </a:extLst>
            </p:cNvPr>
            <p:cNvGrpSpPr/>
            <p:nvPr/>
          </p:nvGrpSpPr>
          <p:grpSpPr>
            <a:xfrm>
              <a:off x="58998" y="3494139"/>
              <a:ext cx="3829666" cy="1194619"/>
              <a:chOff x="58998" y="3494139"/>
              <a:chExt cx="3829666" cy="1194619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D2151F94-E775-FB32-7E11-969DD9B8CCD2}"/>
                  </a:ext>
                </a:extLst>
              </p:cNvPr>
              <p:cNvSpPr/>
              <p:nvPr/>
            </p:nvSpPr>
            <p:spPr>
              <a:xfrm>
                <a:off x="58998" y="3494139"/>
                <a:ext cx="3829666" cy="1194619"/>
              </a:xfrm>
              <a:prstGeom prst="round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94D7A2E-11D0-D762-10BF-507207AE90AB}"/>
                  </a:ext>
                </a:extLst>
              </p:cNvPr>
              <p:cNvSpPr txBox="1"/>
              <p:nvPr/>
            </p:nvSpPr>
            <p:spPr>
              <a:xfrm>
                <a:off x="216989" y="3553134"/>
                <a:ext cx="3513684" cy="461665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Avg. Ride Duration</a:t>
                </a:r>
                <a:endParaRPr lang="en-IN" sz="24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5754EB0-F448-88D2-FA21-55D4D5AFFB43}"/>
              </a:ext>
            </a:extLst>
          </p:cNvPr>
          <p:cNvGrpSpPr/>
          <p:nvPr/>
        </p:nvGrpSpPr>
        <p:grpSpPr>
          <a:xfrm>
            <a:off x="4119596" y="397088"/>
            <a:ext cx="3829666" cy="1194619"/>
            <a:chOff x="4124975" y="397088"/>
            <a:chExt cx="3829666" cy="1194619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43FBB7F1-F252-F6C3-0398-EF43AA769971}"/>
                </a:ext>
              </a:extLst>
            </p:cNvPr>
            <p:cNvSpPr/>
            <p:nvPr/>
          </p:nvSpPr>
          <p:spPr>
            <a:xfrm>
              <a:off x="4124975" y="397088"/>
              <a:ext cx="3829666" cy="1194619"/>
            </a:xfrm>
            <a:prstGeom prst="round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70177F6-116D-9AF5-C9D1-C4D87C5D86CF}"/>
                </a:ext>
              </a:extLst>
            </p:cNvPr>
            <p:cNvSpPr txBox="1"/>
            <p:nvPr/>
          </p:nvSpPr>
          <p:spPr>
            <a:xfrm>
              <a:off x="4282966" y="456083"/>
              <a:ext cx="35136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Casual Riders (CR)</a:t>
              </a:r>
              <a:endParaRPr lang="en-IN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C16AC9B-4B2A-5FAC-6427-F222A17BDB13}"/>
              </a:ext>
            </a:extLst>
          </p:cNvPr>
          <p:cNvGrpSpPr/>
          <p:nvPr/>
        </p:nvGrpSpPr>
        <p:grpSpPr>
          <a:xfrm>
            <a:off x="4119596" y="2020156"/>
            <a:ext cx="3829666" cy="1194619"/>
            <a:chOff x="4124975" y="2020156"/>
            <a:chExt cx="3829666" cy="1194619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58487951-67B6-6164-1EBF-B95E51E71CB2}"/>
                </a:ext>
              </a:extLst>
            </p:cNvPr>
            <p:cNvSpPr/>
            <p:nvPr/>
          </p:nvSpPr>
          <p:spPr>
            <a:xfrm>
              <a:off x="4124975" y="2020156"/>
              <a:ext cx="3829666" cy="1194619"/>
            </a:xfrm>
            <a:prstGeom prst="round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F9DA567-51A7-A12F-8C9B-AA50A3EBD7B8}"/>
                </a:ext>
              </a:extLst>
            </p:cNvPr>
            <p:cNvSpPr txBox="1"/>
            <p:nvPr/>
          </p:nvSpPr>
          <p:spPr>
            <a:xfrm>
              <a:off x="4282966" y="2079151"/>
              <a:ext cx="35136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Avg. Ride Duration (CR)</a:t>
              </a:r>
              <a:endParaRPr lang="en-IN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B9298FB-DD54-4B7B-8A09-FDD42647A53A}"/>
              </a:ext>
            </a:extLst>
          </p:cNvPr>
          <p:cNvGrpSpPr/>
          <p:nvPr/>
        </p:nvGrpSpPr>
        <p:grpSpPr>
          <a:xfrm>
            <a:off x="4165620" y="3643224"/>
            <a:ext cx="3829666" cy="1194619"/>
            <a:chOff x="4170999" y="3643224"/>
            <a:chExt cx="3829666" cy="1194619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2486F311-0AFE-4004-B94E-528C714AE768}"/>
                </a:ext>
              </a:extLst>
            </p:cNvPr>
            <p:cNvSpPr/>
            <p:nvPr/>
          </p:nvSpPr>
          <p:spPr>
            <a:xfrm>
              <a:off x="4170999" y="3643224"/>
              <a:ext cx="3829666" cy="1194619"/>
            </a:xfrm>
            <a:prstGeom prst="round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E5A9628-AA95-9DE0-26C7-5EE7A1546B2A}"/>
                </a:ext>
              </a:extLst>
            </p:cNvPr>
            <p:cNvSpPr txBox="1"/>
            <p:nvPr/>
          </p:nvSpPr>
          <p:spPr>
            <a:xfrm>
              <a:off x="4328990" y="3702219"/>
              <a:ext cx="35136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Busiest Day (CR)</a:t>
              </a:r>
              <a:endParaRPr lang="en-IN" dirty="0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EA2C875-252E-9DAE-0D29-19F48CBB2725}"/>
              </a:ext>
            </a:extLst>
          </p:cNvPr>
          <p:cNvGrpSpPr/>
          <p:nvPr/>
        </p:nvGrpSpPr>
        <p:grpSpPr>
          <a:xfrm>
            <a:off x="4165620" y="5266293"/>
            <a:ext cx="3829666" cy="1194619"/>
            <a:chOff x="4170999" y="5266293"/>
            <a:chExt cx="3829666" cy="1194619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BB05E342-808D-6C81-85C5-6DD7BED7391D}"/>
                </a:ext>
              </a:extLst>
            </p:cNvPr>
            <p:cNvSpPr/>
            <p:nvPr/>
          </p:nvSpPr>
          <p:spPr>
            <a:xfrm>
              <a:off x="4170999" y="5266293"/>
              <a:ext cx="3829666" cy="1194619"/>
            </a:xfrm>
            <a:prstGeom prst="round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412F187-993A-7849-CFFA-130A0B09FAA4}"/>
                </a:ext>
              </a:extLst>
            </p:cNvPr>
            <p:cNvSpPr txBox="1"/>
            <p:nvPr/>
          </p:nvSpPr>
          <p:spPr>
            <a:xfrm>
              <a:off x="4328990" y="5325288"/>
              <a:ext cx="35136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Busiest Time (CR)</a:t>
              </a:r>
              <a:endParaRPr lang="en-IN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EE4A851-1463-80DF-2274-518F19817F79}"/>
              </a:ext>
            </a:extLst>
          </p:cNvPr>
          <p:cNvGrpSpPr/>
          <p:nvPr/>
        </p:nvGrpSpPr>
        <p:grpSpPr>
          <a:xfrm>
            <a:off x="8193944" y="397088"/>
            <a:ext cx="3829666" cy="1194619"/>
            <a:chOff x="8236976" y="397088"/>
            <a:chExt cx="3829666" cy="1194619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F2A23162-22A9-FA71-3B6E-E4BF91EC3FB9}"/>
                </a:ext>
              </a:extLst>
            </p:cNvPr>
            <p:cNvSpPr/>
            <p:nvPr/>
          </p:nvSpPr>
          <p:spPr>
            <a:xfrm>
              <a:off x="8236976" y="397088"/>
              <a:ext cx="3829666" cy="1194619"/>
            </a:xfrm>
            <a:prstGeom prst="round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114FBFB-F14D-098A-F7BD-EDEB80C37404}"/>
                </a:ext>
              </a:extLst>
            </p:cNvPr>
            <p:cNvSpPr txBox="1"/>
            <p:nvPr/>
          </p:nvSpPr>
          <p:spPr>
            <a:xfrm>
              <a:off x="8394967" y="456083"/>
              <a:ext cx="35136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Members (M)</a:t>
              </a:r>
              <a:endParaRPr lang="en-IN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AFE04F9-2B01-0BE8-9238-2F90BA759810}"/>
              </a:ext>
            </a:extLst>
          </p:cNvPr>
          <p:cNvGrpSpPr/>
          <p:nvPr/>
        </p:nvGrpSpPr>
        <p:grpSpPr>
          <a:xfrm>
            <a:off x="8193944" y="2020156"/>
            <a:ext cx="3829666" cy="1194619"/>
            <a:chOff x="8236976" y="2020156"/>
            <a:chExt cx="3829666" cy="1194619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4E26DE90-8A6B-A10C-4E47-F783D0FE588A}"/>
                </a:ext>
              </a:extLst>
            </p:cNvPr>
            <p:cNvSpPr/>
            <p:nvPr/>
          </p:nvSpPr>
          <p:spPr>
            <a:xfrm>
              <a:off x="8236976" y="2020156"/>
              <a:ext cx="3829666" cy="1194619"/>
            </a:xfrm>
            <a:prstGeom prst="round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6DC15FA-D941-B2D9-2433-65E8FBB74067}"/>
                </a:ext>
              </a:extLst>
            </p:cNvPr>
            <p:cNvSpPr txBox="1"/>
            <p:nvPr/>
          </p:nvSpPr>
          <p:spPr>
            <a:xfrm>
              <a:off x="8394967" y="2079151"/>
              <a:ext cx="35136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Avg. Ride Duration (M)</a:t>
              </a:r>
              <a:endParaRPr lang="en-IN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34174C4-2FEB-0D63-1168-DF4E06D78FED}"/>
              </a:ext>
            </a:extLst>
          </p:cNvPr>
          <p:cNvGrpSpPr/>
          <p:nvPr/>
        </p:nvGrpSpPr>
        <p:grpSpPr>
          <a:xfrm>
            <a:off x="8239968" y="3643224"/>
            <a:ext cx="3829666" cy="1194619"/>
            <a:chOff x="8283000" y="3643224"/>
            <a:chExt cx="3829666" cy="1194619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B8E32D4-26C1-095B-730A-3A3C8FD7B2C8}"/>
                </a:ext>
              </a:extLst>
            </p:cNvPr>
            <p:cNvSpPr/>
            <p:nvPr/>
          </p:nvSpPr>
          <p:spPr>
            <a:xfrm>
              <a:off x="8283000" y="3643224"/>
              <a:ext cx="3829666" cy="1194619"/>
            </a:xfrm>
            <a:prstGeom prst="round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9F06358-F561-9F35-A4E3-82D16AE7FA46}"/>
                </a:ext>
              </a:extLst>
            </p:cNvPr>
            <p:cNvSpPr txBox="1"/>
            <p:nvPr/>
          </p:nvSpPr>
          <p:spPr>
            <a:xfrm>
              <a:off x="8440991" y="3702219"/>
              <a:ext cx="35136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Busiest</a:t>
              </a:r>
              <a:r>
                <a:rPr lang="en-US" sz="2400" dirty="0"/>
                <a:t> </a:t>
              </a:r>
              <a:r>
                <a:rPr lang="en-US" sz="2400" b="1" dirty="0">
                  <a:solidFill>
                    <a:schemeClr val="bg1"/>
                  </a:solidFill>
                </a:rPr>
                <a:t>Day (M)</a:t>
              </a:r>
              <a:endParaRPr lang="en-IN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148488A-610D-E600-0347-DC72FE373A2E}"/>
              </a:ext>
            </a:extLst>
          </p:cNvPr>
          <p:cNvGrpSpPr/>
          <p:nvPr/>
        </p:nvGrpSpPr>
        <p:grpSpPr>
          <a:xfrm>
            <a:off x="8239968" y="5266293"/>
            <a:ext cx="3829666" cy="1194619"/>
            <a:chOff x="8283000" y="5266293"/>
            <a:chExt cx="3829666" cy="1194619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E53CC460-E7FC-79C6-7C27-9023DEFD5E3F}"/>
                </a:ext>
              </a:extLst>
            </p:cNvPr>
            <p:cNvSpPr/>
            <p:nvPr/>
          </p:nvSpPr>
          <p:spPr>
            <a:xfrm>
              <a:off x="8283000" y="5266293"/>
              <a:ext cx="3829666" cy="1194619"/>
            </a:xfrm>
            <a:prstGeom prst="round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8864574-9DDC-AD9D-E6DC-8C5EEDD72BBD}"/>
                </a:ext>
              </a:extLst>
            </p:cNvPr>
            <p:cNvSpPr txBox="1"/>
            <p:nvPr/>
          </p:nvSpPr>
          <p:spPr>
            <a:xfrm>
              <a:off x="8440991" y="5325288"/>
              <a:ext cx="35136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Busiest Time (M)</a:t>
              </a:r>
              <a:endParaRPr lang="en-IN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2">
            <a:extLst>
              <a:ext uri="{FF2B5EF4-FFF2-40B4-BE49-F238E27FC236}">
                <a16:creationId xmlns:a16="http://schemas.microsoft.com/office/drawing/2014/main" id="{72787884-3F97-AB4C-D074-620F56856565}"/>
              </a:ext>
            </a:extLst>
          </p:cNvPr>
          <p:cNvSpPr txBox="1"/>
          <p:nvPr/>
        </p:nvSpPr>
        <p:spPr>
          <a:xfrm>
            <a:off x="460791" y="2737390"/>
            <a:ext cx="3090628" cy="395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ctr">
              <a:lnSpc>
                <a:spcPct val="114166"/>
              </a:lnSpc>
              <a:tabLst>
                <a:tab pos="1216514" algn="l"/>
              </a:tabLst>
            </a:pPr>
            <a:r>
              <a:rPr lang="pt-BR" altLang="zh-CN" sz="2400" b="1" dirty="0">
                <a:solidFill>
                  <a:schemeClr val="accent4"/>
                </a:solidFill>
                <a:latin typeface="Arial Black" panose="020B0A04020102020204" pitchFamily="34" charset="0"/>
                <a:ea typeface="Times New Roman"/>
              </a:rPr>
              <a:t>5,32,958</a:t>
            </a:r>
            <a:endParaRPr lang="en-US" altLang="zh-CN" sz="2400" b="1" dirty="0">
              <a:solidFill>
                <a:schemeClr val="accent4"/>
              </a:solidFill>
              <a:latin typeface="Arial Black" panose="020B0A04020102020204" pitchFamily="34" charset="0"/>
              <a:ea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B58E73-D455-A877-06C9-EB552DC6899E}"/>
              </a:ext>
            </a:extLst>
          </p:cNvPr>
          <p:cNvSpPr txBox="1"/>
          <p:nvPr/>
        </p:nvSpPr>
        <p:spPr>
          <a:xfrm>
            <a:off x="398232" y="3966330"/>
            <a:ext cx="3090628" cy="395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ctr">
              <a:lnSpc>
                <a:spcPct val="114166"/>
              </a:lnSpc>
              <a:tabLst>
                <a:tab pos="1216514" algn="l"/>
              </a:tabLst>
            </a:pPr>
            <a:r>
              <a:rPr lang="pt-BR" altLang="zh-CN" sz="2400" b="1" dirty="0">
                <a:solidFill>
                  <a:schemeClr val="accent4"/>
                </a:solidFill>
                <a:latin typeface="Arial Black" panose="020B0A04020102020204" pitchFamily="34" charset="0"/>
                <a:ea typeface="Times New Roman"/>
              </a:rPr>
              <a:t>25.27</a:t>
            </a:r>
            <a:endParaRPr lang="en-US" altLang="zh-CN" sz="2400" b="1" dirty="0">
              <a:solidFill>
                <a:schemeClr val="accent4"/>
              </a:solidFill>
              <a:latin typeface="Arial Black" panose="020B0A04020102020204" pitchFamily="34" charset="0"/>
              <a:ea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CE09C7-160D-07D3-D1FA-C676B3C072AB}"/>
              </a:ext>
            </a:extLst>
          </p:cNvPr>
          <p:cNvSpPr txBox="1"/>
          <p:nvPr/>
        </p:nvSpPr>
        <p:spPr>
          <a:xfrm>
            <a:off x="4489115" y="953253"/>
            <a:ext cx="3090628" cy="395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ctr">
              <a:lnSpc>
                <a:spcPct val="114166"/>
              </a:lnSpc>
              <a:tabLst>
                <a:tab pos="1216514" algn="l"/>
              </a:tabLst>
            </a:pPr>
            <a:r>
              <a:rPr lang="pt-BR" altLang="zh-CN" sz="2400" b="1" dirty="0">
                <a:solidFill>
                  <a:schemeClr val="accent4"/>
                </a:solidFill>
                <a:latin typeface="Arial Black" panose="020B0A04020102020204" pitchFamily="34" charset="0"/>
                <a:ea typeface="Times New Roman"/>
              </a:rPr>
              <a:t>2,30,692</a:t>
            </a:r>
            <a:endParaRPr lang="en-US" altLang="zh-CN" sz="2400" b="1" dirty="0">
              <a:solidFill>
                <a:schemeClr val="accent4"/>
              </a:solidFill>
              <a:latin typeface="Arial Black" panose="020B0A04020102020204" pitchFamily="34" charset="0"/>
              <a:ea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45D762-1053-976B-6C8B-1218BFC1CCD1}"/>
              </a:ext>
            </a:extLst>
          </p:cNvPr>
          <p:cNvSpPr txBox="1"/>
          <p:nvPr/>
        </p:nvSpPr>
        <p:spPr>
          <a:xfrm>
            <a:off x="8609487" y="951089"/>
            <a:ext cx="3090628" cy="395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ctr">
              <a:lnSpc>
                <a:spcPct val="114166"/>
              </a:lnSpc>
              <a:tabLst>
                <a:tab pos="1216514" algn="l"/>
              </a:tabLst>
            </a:pPr>
            <a:r>
              <a:rPr lang="pt-BR" altLang="zh-CN" sz="2400" b="1" dirty="0">
                <a:solidFill>
                  <a:schemeClr val="accent4"/>
                </a:solidFill>
                <a:latin typeface="Arial Black" panose="020B0A04020102020204" pitchFamily="34" charset="0"/>
                <a:ea typeface="Times New Roman"/>
              </a:rPr>
              <a:t>3,02,266</a:t>
            </a:r>
            <a:endParaRPr lang="en-US" altLang="zh-CN" sz="2400" b="1" dirty="0">
              <a:solidFill>
                <a:schemeClr val="accent4"/>
              </a:solidFill>
              <a:latin typeface="Arial Black" panose="020B0A04020102020204" pitchFamily="34" charset="0"/>
              <a:ea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C25C58-5A53-814D-A19B-7A7101EC5C61}"/>
              </a:ext>
            </a:extLst>
          </p:cNvPr>
          <p:cNvSpPr txBox="1"/>
          <p:nvPr/>
        </p:nvSpPr>
        <p:spPr>
          <a:xfrm>
            <a:off x="4550686" y="2602242"/>
            <a:ext cx="3090628" cy="395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ctr">
              <a:lnSpc>
                <a:spcPct val="114166"/>
              </a:lnSpc>
              <a:tabLst>
                <a:tab pos="1216514" algn="l"/>
              </a:tabLst>
            </a:pPr>
            <a:r>
              <a:rPr lang="pt-BR" altLang="zh-CN" sz="2400" b="1" dirty="0">
                <a:solidFill>
                  <a:schemeClr val="accent4"/>
                </a:solidFill>
                <a:latin typeface="Arial Black" panose="020B0A04020102020204" pitchFamily="34" charset="0"/>
                <a:ea typeface="Times New Roman"/>
              </a:rPr>
              <a:t>38.12</a:t>
            </a:r>
            <a:endParaRPr lang="en-US" altLang="zh-CN" sz="2400" b="1" dirty="0">
              <a:solidFill>
                <a:schemeClr val="accent4"/>
              </a:solidFill>
              <a:latin typeface="Arial Black" panose="020B0A04020102020204" pitchFamily="34" charset="0"/>
              <a:ea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2FFC9D-9169-E09B-49C8-39A9A8532A26}"/>
              </a:ext>
            </a:extLst>
          </p:cNvPr>
          <p:cNvSpPr txBox="1"/>
          <p:nvPr/>
        </p:nvSpPr>
        <p:spPr>
          <a:xfrm>
            <a:off x="8563463" y="2557486"/>
            <a:ext cx="3090628" cy="395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ctr">
              <a:lnSpc>
                <a:spcPct val="114166"/>
              </a:lnSpc>
              <a:tabLst>
                <a:tab pos="1216514" algn="l"/>
              </a:tabLst>
            </a:pPr>
            <a:r>
              <a:rPr lang="pt-BR" altLang="zh-CN" sz="2400" b="1" dirty="0">
                <a:solidFill>
                  <a:schemeClr val="accent4"/>
                </a:solidFill>
                <a:latin typeface="Arial Black" panose="020B0A04020102020204" pitchFamily="34" charset="0"/>
                <a:ea typeface="Times New Roman"/>
              </a:rPr>
              <a:t>15.46</a:t>
            </a:r>
            <a:endParaRPr lang="en-US" altLang="zh-CN" sz="2400" b="1" dirty="0">
              <a:solidFill>
                <a:schemeClr val="accent4"/>
              </a:solidFill>
              <a:latin typeface="Arial Black" panose="020B0A04020102020204" pitchFamily="34" charset="0"/>
              <a:ea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24630C-17FE-CF68-1E4E-60A3C89D9BDC}"/>
              </a:ext>
            </a:extLst>
          </p:cNvPr>
          <p:cNvSpPr txBox="1"/>
          <p:nvPr/>
        </p:nvSpPr>
        <p:spPr>
          <a:xfrm>
            <a:off x="4489115" y="4222879"/>
            <a:ext cx="3090628" cy="395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ctr">
              <a:lnSpc>
                <a:spcPct val="114166"/>
              </a:lnSpc>
              <a:tabLst>
                <a:tab pos="1216514" algn="l"/>
              </a:tabLst>
            </a:pPr>
            <a:r>
              <a:rPr lang="pt-BR" altLang="zh-CN" sz="2400" b="1" dirty="0">
                <a:solidFill>
                  <a:schemeClr val="accent4"/>
                </a:solidFill>
                <a:latin typeface="Arial Black" panose="020B0A04020102020204" pitchFamily="34" charset="0"/>
                <a:ea typeface="Times New Roman"/>
              </a:rPr>
              <a:t>Saturday</a:t>
            </a:r>
            <a:endParaRPr lang="en-US" altLang="zh-CN" sz="2400" b="1" dirty="0">
              <a:solidFill>
                <a:schemeClr val="accent4"/>
              </a:solidFill>
              <a:latin typeface="Arial Black" panose="020B0A04020102020204" pitchFamily="34" charset="0"/>
              <a:ea typeface="Times New Roma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F29125-8FF7-D156-3AEE-6B53CB902F36}"/>
              </a:ext>
            </a:extLst>
          </p:cNvPr>
          <p:cNvSpPr txBox="1"/>
          <p:nvPr/>
        </p:nvSpPr>
        <p:spPr>
          <a:xfrm>
            <a:off x="8703140" y="4180555"/>
            <a:ext cx="3090628" cy="395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ctr">
              <a:lnSpc>
                <a:spcPct val="114166"/>
              </a:lnSpc>
              <a:tabLst>
                <a:tab pos="1216514" algn="l"/>
              </a:tabLst>
            </a:pPr>
            <a:r>
              <a:rPr lang="pt-BR" altLang="zh-CN" sz="2400" b="1" dirty="0">
                <a:solidFill>
                  <a:schemeClr val="accent4"/>
                </a:solidFill>
                <a:latin typeface="Arial Black" panose="020B0A04020102020204" pitchFamily="34" charset="0"/>
                <a:ea typeface="Times New Roman"/>
              </a:rPr>
              <a:t>wednesday</a:t>
            </a:r>
            <a:endParaRPr lang="en-US" altLang="zh-CN" sz="2400" b="1" dirty="0">
              <a:solidFill>
                <a:schemeClr val="accent4"/>
              </a:solidFill>
              <a:latin typeface="Arial Black" panose="020B0A04020102020204" pitchFamily="34" charset="0"/>
              <a:ea typeface="Times New Roma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8E8DA0-A87D-BA8B-2848-572C28742372}"/>
              </a:ext>
            </a:extLst>
          </p:cNvPr>
          <p:cNvSpPr txBox="1"/>
          <p:nvPr/>
        </p:nvSpPr>
        <p:spPr>
          <a:xfrm>
            <a:off x="4550686" y="5786953"/>
            <a:ext cx="3090628" cy="395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ctr">
              <a:lnSpc>
                <a:spcPct val="114166"/>
              </a:lnSpc>
              <a:tabLst>
                <a:tab pos="1216514" algn="l"/>
              </a:tabLst>
            </a:pPr>
            <a:r>
              <a:rPr lang="pt-BR" altLang="zh-CN" sz="2400" b="1" dirty="0">
                <a:solidFill>
                  <a:schemeClr val="accent4"/>
                </a:solidFill>
                <a:latin typeface="Arial Black" panose="020B0A04020102020204" pitchFamily="34" charset="0"/>
                <a:ea typeface="Times New Roman"/>
              </a:rPr>
              <a:t>Afternoon</a:t>
            </a:r>
            <a:endParaRPr lang="en-US" altLang="zh-CN" sz="2400" b="1" dirty="0">
              <a:solidFill>
                <a:schemeClr val="accent4"/>
              </a:solidFill>
              <a:latin typeface="Arial Black" panose="020B0A04020102020204" pitchFamily="34" charset="0"/>
              <a:ea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DE0BB0-1AAA-2C37-4C13-580A237C1366}"/>
              </a:ext>
            </a:extLst>
          </p:cNvPr>
          <p:cNvSpPr txBox="1"/>
          <p:nvPr/>
        </p:nvSpPr>
        <p:spPr>
          <a:xfrm>
            <a:off x="8609487" y="5782262"/>
            <a:ext cx="3090628" cy="396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166"/>
              </a:lnSpc>
              <a:tabLst>
                <a:tab pos="1216514" algn="l"/>
              </a:tabLst>
            </a:pPr>
            <a:r>
              <a:rPr lang="pt-BR" altLang="zh-CN" sz="2400" b="1" dirty="0">
                <a:solidFill>
                  <a:schemeClr val="accent4"/>
                </a:solidFill>
                <a:latin typeface="Arial Black" panose="020B0A04020102020204" pitchFamily="34" charset="0"/>
                <a:ea typeface="Times New Roman"/>
              </a:rPr>
              <a:t>Afternoon</a:t>
            </a:r>
            <a:endParaRPr lang="en-US" altLang="zh-CN" sz="2400" b="1" dirty="0">
              <a:solidFill>
                <a:schemeClr val="accent4"/>
              </a:solidFill>
              <a:latin typeface="Arial Black" panose="020B0A04020102020204" pitchFamily="34" charset="0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38032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wo people running and biking together">
            <a:extLst>
              <a:ext uri="{FF2B5EF4-FFF2-40B4-BE49-F238E27FC236}">
                <a16:creationId xmlns:a16="http://schemas.microsoft.com/office/drawing/2014/main" id="{33440802-E9E4-AAC1-0A7F-C129E597295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30000"/>
            </a:schemeClr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BF707C-B206-01C0-82B6-A1BBB746F5DD}"/>
              </a:ext>
            </a:extLst>
          </p:cNvPr>
          <p:cNvSpPr txBox="1"/>
          <p:nvPr/>
        </p:nvSpPr>
        <p:spPr>
          <a:xfrm>
            <a:off x="1742037" y="2413337"/>
            <a:ext cx="8707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Marketing Strategies</a:t>
            </a:r>
            <a:endParaRPr lang="en-IN" sz="60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8CBC12-C3E1-BFB4-9A48-4B176F8C6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24" y="134112"/>
            <a:ext cx="1178820" cy="116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42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F71C34-5203-9088-7DDC-CE7502267493}"/>
              </a:ext>
            </a:extLst>
          </p:cNvPr>
          <p:cNvSpPr txBox="1"/>
          <p:nvPr/>
        </p:nvSpPr>
        <p:spPr>
          <a:xfrm>
            <a:off x="2507147" y="112654"/>
            <a:ext cx="783117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C000"/>
                </a:solidFill>
              </a:rPr>
              <a:t>Promote Longer Rental Plans to Casual Riders</a:t>
            </a:r>
            <a:endParaRPr lang="en-IN" sz="44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DEB754-96EE-9EFF-1C3A-05AA731DB64C}"/>
              </a:ext>
            </a:extLst>
          </p:cNvPr>
          <p:cNvSpPr txBox="1"/>
          <p:nvPr/>
        </p:nvSpPr>
        <p:spPr>
          <a:xfrm>
            <a:off x="6096000" y="2094790"/>
            <a:ext cx="587993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Casual riders have a </a:t>
            </a:r>
            <a:r>
              <a:rPr lang="en-IN" sz="3200" dirty="0">
                <a:solidFill>
                  <a:schemeClr val="bg1"/>
                </a:solidFill>
              </a:rPr>
              <a:t>significantly</a:t>
            </a:r>
            <a:r>
              <a:rPr lang="en-IN" sz="3200" dirty="0"/>
              <a:t> </a:t>
            </a:r>
            <a:r>
              <a:rPr lang="en-US" sz="3200" dirty="0">
                <a:solidFill>
                  <a:schemeClr val="bg1"/>
                </a:solidFill>
              </a:rPr>
              <a:t> longer ride durations compared to members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We can highlight cost benefits of </a:t>
            </a:r>
            <a:r>
              <a:rPr lang="en-IN" sz="3200" dirty="0">
                <a:solidFill>
                  <a:schemeClr val="bg1"/>
                </a:solidFill>
              </a:rPr>
              <a:t>switching</a:t>
            </a:r>
            <a:r>
              <a:rPr lang="en-IN" sz="3200" dirty="0"/>
              <a:t> </a:t>
            </a:r>
            <a:r>
              <a:rPr lang="en-US" sz="3200" dirty="0">
                <a:solidFill>
                  <a:schemeClr val="bg1"/>
                </a:solidFill>
              </a:rPr>
              <a:t> to membership plans for longer rides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36B80A-C6F2-0E92-AB91-4D16045B6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80" y="1883606"/>
            <a:ext cx="5229307" cy="35394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6402E0-13CA-09D6-5060-AA65A9B6A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24" y="134112"/>
            <a:ext cx="1178820" cy="116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255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D84F2D-07CC-2DC5-87B3-B6D396ECCF26}"/>
              </a:ext>
            </a:extLst>
          </p:cNvPr>
          <p:cNvSpPr txBox="1"/>
          <p:nvPr/>
        </p:nvSpPr>
        <p:spPr>
          <a:xfrm>
            <a:off x="2507147" y="112654"/>
            <a:ext cx="78311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rgbClr val="FFC000"/>
                </a:solidFill>
              </a:rPr>
              <a:t>Enhance Member Benefits</a:t>
            </a:r>
            <a:endParaRPr lang="en-IN" sz="44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E3DECB-BC93-5E41-30BB-0D7831B6F354}"/>
              </a:ext>
            </a:extLst>
          </p:cNvPr>
          <p:cNvSpPr txBox="1"/>
          <p:nvPr/>
        </p:nvSpPr>
        <p:spPr>
          <a:xfrm>
            <a:off x="5952931" y="2094790"/>
            <a:ext cx="60229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Highlight exclusive benefits for members,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such as quicker access to bikes,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reserved bikes at high-demand stations,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rewards for frequent usage.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DC764C-5B01-5491-12D0-3791BF94E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37" y="1985461"/>
            <a:ext cx="4605811" cy="36487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3CAF4D-9CF1-78D1-3AC9-2DA4E8E260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24" y="134112"/>
            <a:ext cx="1178820" cy="116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319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D84F2D-07CC-2DC5-87B3-B6D396ECCF26}"/>
              </a:ext>
            </a:extLst>
          </p:cNvPr>
          <p:cNvSpPr txBox="1"/>
          <p:nvPr/>
        </p:nvSpPr>
        <p:spPr>
          <a:xfrm>
            <a:off x="2507147" y="112654"/>
            <a:ext cx="78311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rgbClr val="FFC000"/>
                </a:solidFill>
              </a:rPr>
              <a:t>Referral Programs</a:t>
            </a:r>
            <a:endParaRPr lang="en-IN" sz="44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E3DECB-BC93-5E41-30BB-0D7831B6F354}"/>
              </a:ext>
            </a:extLst>
          </p:cNvPr>
          <p:cNvSpPr txBox="1"/>
          <p:nvPr/>
        </p:nvSpPr>
        <p:spPr>
          <a:xfrm>
            <a:off x="336799" y="2952750"/>
            <a:ext cx="6641930" cy="2592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Introduce a referral program where current members can invite friends to join with a discount or bonus, leveraging trust in peer recommendations.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E82C28-B87F-A4D7-4709-56D2C3160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237" y="1436095"/>
            <a:ext cx="4749244" cy="489537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2C0B25B-537B-8942-5640-124812B8B8CD}"/>
              </a:ext>
            </a:extLst>
          </p:cNvPr>
          <p:cNvGrpSpPr/>
          <p:nvPr/>
        </p:nvGrpSpPr>
        <p:grpSpPr>
          <a:xfrm>
            <a:off x="125724" y="1612964"/>
            <a:ext cx="3196232" cy="1028309"/>
            <a:chOff x="111295" y="5320798"/>
            <a:chExt cx="3196232" cy="102830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E49C968-959B-511B-B269-32B5598F9187}"/>
                </a:ext>
              </a:extLst>
            </p:cNvPr>
            <p:cNvGrpSpPr/>
            <p:nvPr/>
          </p:nvGrpSpPr>
          <p:grpSpPr>
            <a:xfrm>
              <a:off x="111295" y="5320798"/>
              <a:ext cx="3196232" cy="1028309"/>
              <a:chOff x="4124975" y="397088"/>
              <a:chExt cx="3829666" cy="1194619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5E0675A9-09BC-47C2-D06C-81258C4E9DC5}"/>
                  </a:ext>
                </a:extLst>
              </p:cNvPr>
              <p:cNvSpPr/>
              <p:nvPr/>
            </p:nvSpPr>
            <p:spPr>
              <a:xfrm>
                <a:off x="4124975" y="397088"/>
                <a:ext cx="3829666" cy="1194619"/>
              </a:xfrm>
              <a:prstGeom prst="round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29EE698-2CD9-11FC-FD4F-9B91F52AC54A}"/>
                  </a:ext>
                </a:extLst>
              </p:cNvPr>
              <p:cNvSpPr txBox="1"/>
              <p:nvPr/>
            </p:nvSpPr>
            <p:spPr>
              <a:xfrm>
                <a:off x="4282966" y="456083"/>
                <a:ext cx="35136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Casual Riders (CR)</a:t>
                </a:r>
                <a:endParaRPr lang="en-IN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8EFE6E8-5CA9-2A87-E80C-4C91FCB00058}"/>
                </a:ext>
              </a:extLst>
            </p:cNvPr>
            <p:cNvSpPr txBox="1"/>
            <p:nvPr/>
          </p:nvSpPr>
          <p:spPr>
            <a:xfrm>
              <a:off x="480814" y="5876963"/>
              <a:ext cx="2579432" cy="3968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algn="ctr">
                <a:lnSpc>
                  <a:spcPct val="114166"/>
                </a:lnSpc>
                <a:tabLst>
                  <a:tab pos="1216514" algn="l"/>
                </a:tabLst>
              </a:pPr>
              <a:r>
                <a:rPr lang="pt-BR" altLang="zh-CN" sz="2400" b="1" dirty="0">
                  <a:solidFill>
                    <a:schemeClr val="accent4"/>
                  </a:solidFill>
                  <a:latin typeface="Arial Black" panose="020B0A04020102020204" pitchFamily="34" charset="0"/>
                  <a:ea typeface="Times New Roman"/>
                </a:rPr>
                <a:t>2,30,692</a:t>
              </a:r>
              <a:endParaRPr lang="en-US" altLang="zh-CN" sz="2400" b="1" dirty="0">
                <a:solidFill>
                  <a:schemeClr val="accent4"/>
                </a:solidFill>
                <a:latin typeface="Arial Black" panose="020B0A04020102020204" pitchFamily="34" charset="0"/>
                <a:ea typeface="Times New Roman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9AFCCB3-06FA-1869-07DF-F99FADB1A48C}"/>
              </a:ext>
            </a:extLst>
          </p:cNvPr>
          <p:cNvGrpSpPr/>
          <p:nvPr/>
        </p:nvGrpSpPr>
        <p:grpSpPr>
          <a:xfrm>
            <a:off x="3444194" y="1612963"/>
            <a:ext cx="3196232" cy="1028309"/>
            <a:chOff x="3545187" y="5320798"/>
            <a:chExt cx="3196232" cy="1028309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1560E02-480C-65CF-C4EB-7EEF36465900}"/>
                </a:ext>
              </a:extLst>
            </p:cNvPr>
            <p:cNvGrpSpPr/>
            <p:nvPr/>
          </p:nvGrpSpPr>
          <p:grpSpPr>
            <a:xfrm>
              <a:off x="3545187" y="5320798"/>
              <a:ext cx="3196232" cy="1028309"/>
              <a:chOff x="8236976" y="397088"/>
              <a:chExt cx="3829666" cy="1194619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C88AE7E8-7B3D-F74D-9AB8-2F31DA46ABFF}"/>
                  </a:ext>
                </a:extLst>
              </p:cNvPr>
              <p:cNvSpPr/>
              <p:nvPr/>
            </p:nvSpPr>
            <p:spPr>
              <a:xfrm>
                <a:off x="8236976" y="397088"/>
                <a:ext cx="3829666" cy="1194619"/>
              </a:xfrm>
              <a:prstGeom prst="round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EE50128-41BA-962D-E9D5-B7D332D917AF}"/>
                  </a:ext>
                </a:extLst>
              </p:cNvPr>
              <p:cNvSpPr txBox="1"/>
              <p:nvPr/>
            </p:nvSpPr>
            <p:spPr>
              <a:xfrm>
                <a:off x="8394967" y="456083"/>
                <a:ext cx="35136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Members (M)</a:t>
                </a:r>
                <a:endParaRPr lang="en-IN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AC8555-00B7-D20F-3EA0-D37B97F31458}"/>
                </a:ext>
              </a:extLst>
            </p:cNvPr>
            <p:cNvSpPr txBox="1"/>
            <p:nvPr/>
          </p:nvSpPr>
          <p:spPr>
            <a:xfrm>
              <a:off x="3960730" y="5874799"/>
              <a:ext cx="2579432" cy="3968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algn="ctr">
                <a:lnSpc>
                  <a:spcPct val="114166"/>
                </a:lnSpc>
                <a:tabLst>
                  <a:tab pos="1216514" algn="l"/>
                </a:tabLst>
              </a:pPr>
              <a:r>
                <a:rPr lang="pt-BR" altLang="zh-CN" sz="2400" b="1" dirty="0">
                  <a:solidFill>
                    <a:schemeClr val="accent4"/>
                  </a:solidFill>
                  <a:latin typeface="Arial Black" panose="020B0A04020102020204" pitchFamily="34" charset="0"/>
                  <a:ea typeface="Times New Roman"/>
                </a:rPr>
                <a:t>3,02,266</a:t>
              </a:r>
              <a:endParaRPr lang="en-US" altLang="zh-CN" sz="2400" b="1" dirty="0">
                <a:solidFill>
                  <a:schemeClr val="accent4"/>
                </a:solidFill>
                <a:latin typeface="Arial Black" panose="020B0A04020102020204" pitchFamily="34" charset="0"/>
                <a:ea typeface="Times New Roman"/>
              </a:endParaRP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BE65C7E4-5656-F1BA-72E6-2783B1B8ED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24" y="134112"/>
            <a:ext cx="1178820" cy="116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219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D84F2D-07CC-2DC5-87B3-B6D396ECCF26}"/>
              </a:ext>
            </a:extLst>
          </p:cNvPr>
          <p:cNvSpPr txBox="1"/>
          <p:nvPr/>
        </p:nvSpPr>
        <p:spPr>
          <a:xfrm>
            <a:off x="2507147" y="112654"/>
            <a:ext cx="78311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rgbClr val="FFC000"/>
                </a:solidFill>
              </a:rPr>
              <a:t>Partnership with Local Businesses</a:t>
            </a:r>
            <a:endParaRPr lang="en-IN" sz="44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E3DECB-BC93-5E41-30BB-0D7831B6F354}"/>
              </a:ext>
            </a:extLst>
          </p:cNvPr>
          <p:cNvSpPr txBox="1"/>
          <p:nvPr/>
        </p:nvSpPr>
        <p:spPr>
          <a:xfrm>
            <a:off x="1463040" y="4303455"/>
            <a:ext cx="98023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Partner with local businesses near popular stations and Routes to offer discounts or benefits to members, enhancing the value of memberships.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2F84D2-03E5-1A5C-A73D-904E4FC46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23" y="1390197"/>
            <a:ext cx="10571583" cy="2747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04CC9B-2B8C-9795-1616-D5657A1C51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24" y="134112"/>
            <a:ext cx="1178820" cy="116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D84F2D-07CC-2DC5-87B3-B6D396ECCF26}"/>
              </a:ext>
            </a:extLst>
          </p:cNvPr>
          <p:cNvSpPr txBox="1"/>
          <p:nvPr/>
        </p:nvSpPr>
        <p:spPr>
          <a:xfrm>
            <a:off x="2507147" y="112654"/>
            <a:ext cx="78311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rgbClr val="FFC000"/>
                </a:solidFill>
              </a:rPr>
              <a:t>Advanced Booking Options</a:t>
            </a:r>
            <a:endParaRPr lang="en-IN" sz="44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E3DECB-BC93-5E41-30BB-0D7831B6F354}"/>
              </a:ext>
            </a:extLst>
          </p:cNvPr>
          <p:cNvSpPr txBox="1"/>
          <p:nvPr/>
        </p:nvSpPr>
        <p:spPr>
          <a:xfrm>
            <a:off x="5952931" y="2094790"/>
            <a:ext cx="60229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Provide members with the ability to book bikes in advance during high-demand times or at high-demand stations, targeting frequent users.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AB8069-F004-0A2D-D4BE-276F1DF15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56" y="1438090"/>
            <a:ext cx="4851635" cy="39818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24C07F-1D46-6216-68FB-F472DFC424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24" y="134112"/>
            <a:ext cx="1178820" cy="116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623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1798</TotalTime>
  <Words>648</Words>
  <Application>Microsoft Office PowerPoint</Application>
  <PresentationFormat>Widescreen</PresentationFormat>
  <Paragraphs>93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Arial Black</vt:lpstr>
      <vt:lpstr>Calibri</vt:lpstr>
      <vt:lpstr>Calibri Light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Arivazhagan G</dc:creator>
  <cp:lastModifiedBy>Arivazhagan G</cp:lastModifiedBy>
  <cp:revision>25</cp:revision>
  <dcterms:created xsi:type="dcterms:W3CDTF">2024-06-14T14:28:55Z</dcterms:created>
  <dcterms:modified xsi:type="dcterms:W3CDTF">2024-06-25T04:45:03Z</dcterms:modified>
</cp:coreProperties>
</file>