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1010-3924-7DA7-F4AE-409C65DC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B35A-D17E-482E-8C55-796EDB8D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616A-0746-E0AB-5461-38EEC60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D2DC-4238-6354-4493-7E70712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A1DD-0496-5AC9-0E72-C7641055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AA06-EFD6-99AB-7169-085B7549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8EC4-D721-94F4-B41E-883BCDB9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55A5-3E0B-F185-BA96-0756A26F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76B7-2811-ED41-BE89-40B1E937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4C52-A0B0-C2CB-D726-DED11974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A78E9-AA5D-8A11-6F75-F4D404CF4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B8DA-5823-FE63-0278-7FA5B57E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9C4E-47E2-EA2B-9CDE-0AB998DA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D957-A7D8-0BCA-2616-5286CDD2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F07D-0DAA-FAED-E97A-293B1628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4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D80-96A9-8DC1-9BA7-95651E23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E71-5A16-0523-CCDA-5B7DD2E1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ABED-AEC9-63A3-D7D9-A5783D20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B66F-32E3-0DDD-AF0D-31777C6E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45751-4117-A004-56A5-6D077254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E05-6F17-9AA9-2AD3-6B6141FA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9043-5E86-AD87-6F07-85D1F2A8D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8F27-3A64-A0A9-FD27-BAA3ADC7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8984-FE14-6BC7-F7EF-46A5AF82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570F-B305-773B-642E-70BE3F03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3C6B-3DDD-6F44-0BDD-AF7F81DD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3D66-8FC6-DD53-683A-B530D12DA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FA99-F45F-3FC7-3C6F-CB57C5C7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B81F-B062-A942-E570-915077F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CFEE8-3A6B-032A-C2B4-ABF0E42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10954-9391-F156-BBEB-7783AA4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18D-5AA8-B376-D07B-67B5506B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2C65-8E97-F55D-0BA0-E6AB90CC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998A4-BDB8-295F-2138-7EAB6812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B2A79-2912-28E2-379C-C4DA4061A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E63CE-8A55-9C6B-5708-1B7D40EB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AC63D-F947-75C4-F983-62DA3613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48F57-1449-01C0-CA1E-BF1B2877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E82E-CFF7-C6DE-5547-AF4FF1E2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B872-CBE1-492B-0BD0-86965FC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1B382-255E-945B-F52D-5E8BD0C4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03C9-59A6-5869-CBA9-BCBFB66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13BDD-85A1-B222-4D2E-30C13B4C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1360-B4F9-A4BF-677F-4C43860F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A73BF-4230-1501-CF8F-BB6BB124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211E-0A25-01C7-E100-AA1ED500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5C63-DE88-932E-B3C5-447F89D6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215-9799-03D5-FA1D-7C3F5DD7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0336B-0006-64D6-4634-4E869B51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B9F2-E066-6C21-68B8-4F0D5725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BF87-5BC1-F9F4-DA51-535C3540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0579-9E14-586A-B0E1-BA4B5E6A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3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46B-3DFB-3167-D9FE-D927002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781B8-AE2D-0188-910A-B0DBB2BAC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DD3A-925E-F847-64E5-5A1D16DDD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FC0F-6C51-4176-4BFA-1187F85E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EF0-73B5-F38D-BFC4-23A8007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422B-533F-8AD8-6B29-FDB7BFE9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9BC6A-E7F1-2416-9AC7-F975F7A1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9EA72-0679-FA0B-6975-34DCFA00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0E96-9096-D2DF-9BDD-9AC2E2F0C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5388-911E-4C0D-973A-4A060BCDD7F5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930F-F7E2-C8D8-C573-688E7E3A5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AF7B-A836-D6AB-121C-4C896F8DC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9869-0BE7-48E1-98ED-F19AFD0C6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569C94F4-584F-0247-90DF-2A7FCF85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1742037" y="241333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Data Cleaning process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18070" y="86484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Right Click on windows </a:t>
            </a:r>
            <a:r>
              <a:rPr lang="en-US" sz="3300" dirty="0" err="1">
                <a:solidFill>
                  <a:schemeClr val="bg1"/>
                </a:solidFill>
              </a:rPr>
              <a:t>powershell</a:t>
            </a:r>
            <a:r>
              <a:rPr lang="en-US" sz="3300" dirty="0">
                <a:solidFill>
                  <a:schemeClr val="bg1"/>
                </a:solidFill>
              </a:rPr>
              <a:t>  type </a:t>
            </a:r>
            <a:r>
              <a:rPr lang="en-US" sz="3300" dirty="0" err="1">
                <a:solidFill>
                  <a:schemeClr val="bg1"/>
                </a:solidFill>
              </a:rPr>
              <a:t>Jupyter</a:t>
            </a:r>
            <a:r>
              <a:rPr lang="en-US" sz="3300" dirty="0">
                <a:solidFill>
                  <a:schemeClr val="bg1"/>
                </a:solidFill>
              </a:rPr>
              <a:t> Notebook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ADFEB9-AF1C-709A-6591-4C6C71DE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70" y="1615568"/>
            <a:ext cx="9753601" cy="5061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Steps-6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18070" y="86484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Click on new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Steps-2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CF63-0C3F-FF5A-3AA5-A65EB6A18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70" y="1465006"/>
            <a:ext cx="10164331" cy="53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18070" y="86484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Click on Pythion 3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Steps-3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E743-6141-C5AC-A805-A914CE8F1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34" y="1465006"/>
            <a:ext cx="9448801" cy="51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850689" y="102695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Enter the commands show in the following image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Steps-4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A8CE-6252-D39C-C36D-99989B71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83" y="1684136"/>
            <a:ext cx="9569361" cy="50027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A7D58-EE96-6F8B-5C15-15AF5A12C86B}"/>
              </a:ext>
            </a:extLst>
          </p:cNvPr>
          <p:cNvCxnSpPr>
            <a:cxnSpLocks/>
          </p:cNvCxnSpPr>
          <p:nvPr/>
        </p:nvCxnSpPr>
        <p:spPr>
          <a:xfrm flipH="1">
            <a:off x="6685935" y="2182761"/>
            <a:ext cx="432620" cy="3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E10C25-E670-B5C0-EFD0-732508BE4B81}"/>
              </a:ext>
            </a:extLst>
          </p:cNvPr>
          <p:cNvSpPr txBox="1"/>
          <p:nvPr/>
        </p:nvSpPr>
        <p:spPr>
          <a:xfrm>
            <a:off x="7266039" y="2042615"/>
            <a:ext cx="25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Your File location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5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850689" y="102695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Enter the commands show in the following image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Steps-5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CA8CE-6252-D39C-C36D-99989B71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83" y="1684136"/>
            <a:ext cx="9569361" cy="50027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7A7D58-EE96-6F8B-5C15-15AF5A12C86B}"/>
              </a:ext>
            </a:extLst>
          </p:cNvPr>
          <p:cNvCxnSpPr>
            <a:cxnSpLocks/>
          </p:cNvCxnSpPr>
          <p:nvPr/>
        </p:nvCxnSpPr>
        <p:spPr>
          <a:xfrm flipH="1">
            <a:off x="6685935" y="2182761"/>
            <a:ext cx="432620" cy="3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E10C25-E670-B5C0-EFD0-732508BE4B81}"/>
              </a:ext>
            </a:extLst>
          </p:cNvPr>
          <p:cNvSpPr txBox="1"/>
          <p:nvPr/>
        </p:nvSpPr>
        <p:spPr>
          <a:xfrm>
            <a:off x="7266039" y="2042615"/>
            <a:ext cx="251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Your File location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1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850689" y="1026952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Check for null values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Steps-6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35C6C-ED41-C478-29A1-5573B11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1" y="1969643"/>
            <a:ext cx="11514818" cy="29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5092911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(</a:t>
            </a:r>
            <a:r>
              <a:rPr lang="en-US" sz="3300" dirty="0" err="1">
                <a:solidFill>
                  <a:schemeClr val="bg1"/>
                </a:solidFill>
              </a:rPr>
              <a:t>df.isnull</a:t>
            </a:r>
            <a:r>
              <a:rPr lang="en-US" sz="3300" dirty="0">
                <a:solidFill>
                  <a:schemeClr val="bg1"/>
                </a:solidFill>
              </a:rPr>
              <a:t>().sum() / </a:t>
            </a:r>
            <a:r>
              <a:rPr lang="en-US" sz="3300" dirty="0" err="1">
                <a:solidFill>
                  <a:schemeClr val="bg1"/>
                </a:solidFill>
              </a:rPr>
              <a:t>len</a:t>
            </a:r>
            <a:r>
              <a:rPr lang="en-US" sz="3300" dirty="0">
                <a:solidFill>
                  <a:schemeClr val="bg1"/>
                </a:solidFill>
              </a:rPr>
              <a:t>(</a:t>
            </a:r>
            <a:r>
              <a:rPr lang="en-US" sz="3300" dirty="0" err="1">
                <a:solidFill>
                  <a:schemeClr val="bg1"/>
                </a:solidFill>
              </a:rPr>
              <a:t>df</a:t>
            </a:r>
            <a:r>
              <a:rPr lang="en-US" sz="3300" dirty="0">
                <a:solidFill>
                  <a:schemeClr val="bg1"/>
                </a:solidFill>
              </a:rPr>
              <a:t>)) * 100</a:t>
            </a:r>
          </a:p>
          <a:p>
            <a:r>
              <a:rPr lang="en-US" sz="3300" dirty="0">
                <a:solidFill>
                  <a:schemeClr val="bg1"/>
                </a:solidFill>
              </a:rPr>
              <a:t>It is used to find the percentage of missing null values.</a:t>
            </a:r>
            <a:endParaRPr lang="en-IN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57316" y="1026952"/>
            <a:ext cx="11857703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Even though we have a small amount of missing values for one month's data: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bg1"/>
                </a:solidFill>
              </a:rPr>
              <a:t>Removing them might cause misleading analysis.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bg1"/>
                </a:solidFill>
              </a:rPr>
              <a:t>Therefore, we will impute the data for better and seamless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Note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1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57316" y="1026952"/>
            <a:ext cx="11857703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Even though we have a small amount of missing values for one month's data: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bg1"/>
                </a:solidFill>
              </a:rPr>
              <a:t>Removing them might cause misleading analysis.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bg1"/>
                </a:solidFill>
              </a:rPr>
              <a:t>Therefore, we will impute the data for better and seamless analysis.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We use mode and mean to impute the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Note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2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18070" y="1533336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Here is the process to create categorical values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Steps-7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4770666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We will use the mode to impute categorical values such as Start Station Name and End Station Name.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C0518D-2F51-835D-32FF-D2F99752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04" y="2921780"/>
            <a:ext cx="8689991" cy="6608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465EF1-70C0-3EC9-6259-1DEBF7DB69B5}"/>
              </a:ext>
            </a:extLst>
          </p:cNvPr>
          <p:cNvCxnSpPr>
            <a:cxnSpLocks/>
          </p:cNvCxnSpPr>
          <p:nvPr/>
        </p:nvCxnSpPr>
        <p:spPr>
          <a:xfrm flipH="1">
            <a:off x="6263148" y="2792361"/>
            <a:ext cx="432620" cy="3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B0292E-CBC2-8446-AD21-E17115DCBAC8}"/>
              </a:ext>
            </a:extLst>
          </p:cNvPr>
          <p:cNvSpPr txBox="1"/>
          <p:nvPr/>
        </p:nvSpPr>
        <p:spPr>
          <a:xfrm>
            <a:off x="6683711" y="2351079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F45071-6BE4-79E4-1385-AAB8DC33C946}"/>
              </a:ext>
            </a:extLst>
          </p:cNvPr>
          <p:cNvCxnSpPr>
            <a:cxnSpLocks/>
          </p:cNvCxnSpPr>
          <p:nvPr/>
        </p:nvCxnSpPr>
        <p:spPr>
          <a:xfrm>
            <a:off x="2438400" y="2674244"/>
            <a:ext cx="771366" cy="44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7EDF05-57CE-0016-7CF5-D1D6398F2F6E}"/>
              </a:ext>
            </a:extLst>
          </p:cNvPr>
          <p:cNvSpPr txBox="1"/>
          <p:nvPr/>
        </p:nvSpPr>
        <p:spPr>
          <a:xfrm>
            <a:off x="997564" y="2296135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4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18070" y="1533336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Here is the process </a:t>
            </a:r>
            <a:r>
              <a:rPr lang="en-US" sz="3300" dirty="0" err="1">
                <a:solidFill>
                  <a:schemeClr val="bg1"/>
                </a:solidFill>
              </a:rPr>
              <a:t>formate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Steps-8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4770666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We will use the mode to impute categorical values such as Start Station Name and End Station Name.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C0518D-2F51-835D-32FF-D2F99752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04" y="2921780"/>
            <a:ext cx="8689991" cy="6608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465EF1-70C0-3EC9-6259-1DEBF7DB69B5}"/>
              </a:ext>
            </a:extLst>
          </p:cNvPr>
          <p:cNvCxnSpPr>
            <a:cxnSpLocks/>
          </p:cNvCxnSpPr>
          <p:nvPr/>
        </p:nvCxnSpPr>
        <p:spPr>
          <a:xfrm flipH="1">
            <a:off x="6263148" y="2792361"/>
            <a:ext cx="432620" cy="3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B0292E-CBC2-8446-AD21-E17115DCBAC8}"/>
              </a:ext>
            </a:extLst>
          </p:cNvPr>
          <p:cNvSpPr txBox="1"/>
          <p:nvPr/>
        </p:nvSpPr>
        <p:spPr>
          <a:xfrm>
            <a:off x="6683711" y="2351079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F45071-6BE4-79E4-1385-AAB8DC33C946}"/>
              </a:ext>
            </a:extLst>
          </p:cNvPr>
          <p:cNvCxnSpPr>
            <a:cxnSpLocks/>
          </p:cNvCxnSpPr>
          <p:nvPr/>
        </p:nvCxnSpPr>
        <p:spPr>
          <a:xfrm>
            <a:off x="2438400" y="2674244"/>
            <a:ext cx="771366" cy="44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7EDF05-57CE-0016-7CF5-D1D6398F2F6E}"/>
              </a:ext>
            </a:extLst>
          </p:cNvPr>
          <p:cNvSpPr txBox="1"/>
          <p:nvPr/>
        </p:nvSpPr>
        <p:spPr>
          <a:xfrm>
            <a:off x="997564" y="2296135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Tools I used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A728FB-415F-C68E-F6B1-78C17CDE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671" y="1380464"/>
            <a:ext cx="2818113" cy="3266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B597C-C070-9788-B5E6-08579BEE1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1" y="1795775"/>
            <a:ext cx="3897319" cy="243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E8217-BFC7-2DA2-19FD-FC7E3AA2C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10" y="3429000"/>
            <a:ext cx="8488984" cy="4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3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2ED-6E33-ABBA-FCCC-E4C0ED45D8C2}"/>
              </a:ext>
            </a:extLst>
          </p:cNvPr>
          <p:cNvSpPr txBox="1"/>
          <p:nvPr/>
        </p:nvSpPr>
        <p:spPr>
          <a:xfrm>
            <a:off x="1486896" y="1186760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After using mode check the null status using is null function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Steps-9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4827391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Here you can see Start Station Name and End Station Name null values are imputed.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100D0-DCA4-B8C5-39A5-93309AA99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54" y="2030609"/>
            <a:ext cx="291109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Steps-10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4827391"/>
            <a:ext cx="101643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to </a:t>
            </a:r>
            <a:r>
              <a:rPr lang="en-US" sz="3300" dirty="0" err="1">
                <a:solidFill>
                  <a:schemeClr val="bg1"/>
                </a:solidFill>
              </a:rPr>
              <a:t>treate</a:t>
            </a:r>
            <a:r>
              <a:rPr lang="en-US" sz="3300" dirty="0">
                <a:solidFill>
                  <a:schemeClr val="bg1"/>
                </a:solidFill>
              </a:rPr>
              <a:t> null values in </a:t>
            </a:r>
            <a:r>
              <a:rPr lang="en-US" sz="3300" dirty="0" err="1">
                <a:solidFill>
                  <a:schemeClr val="bg1"/>
                </a:solidFill>
              </a:rPr>
              <a:t>end_lat</a:t>
            </a:r>
            <a:r>
              <a:rPr lang="en-US" sz="3300" dirty="0">
                <a:solidFill>
                  <a:schemeClr val="bg1"/>
                </a:solidFill>
              </a:rPr>
              <a:t> and end </a:t>
            </a:r>
            <a:r>
              <a:rPr lang="en-US" sz="3300" dirty="0" err="1">
                <a:solidFill>
                  <a:schemeClr val="bg1"/>
                </a:solidFill>
              </a:rPr>
              <a:t>lng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</a:p>
          <a:p>
            <a:r>
              <a:rPr lang="en-US" sz="3300" dirty="0">
                <a:solidFill>
                  <a:schemeClr val="bg1"/>
                </a:solidFill>
              </a:rPr>
              <a:t>We will sue .mean function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F8FC5-FB62-7BA5-436F-14C76C07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36" y="2947741"/>
            <a:ext cx="7882568" cy="7438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86C5D-EB68-3252-2E85-2A7F1783A71F}"/>
              </a:ext>
            </a:extLst>
          </p:cNvPr>
          <p:cNvCxnSpPr>
            <a:cxnSpLocks/>
          </p:cNvCxnSpPr>
          <p:nvPr/>
        </p:nvCxnSpPr>
        <p:spPr>
          <a:xfrm>
            <a:off x="2657776" y="2783966"/>
            <a:ext cx="771366" cy="44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67842F-6735-C0E5-A961-F6E1414E13CB}"/>
              </a:ext>
            </a:extLst>
          </p:cNvPr>
          <p:cNvSpPr txBox="1"/>
          <p:nvPr/>
        </p:nvSpPr>
        <p:spPr>
          <a:xfrm>
            <a:off x="1216940" y="2405857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ECA134-CFDC-B245-F62B-EEE99642B553}"/>
              </a:ext>
            </a:extLst>
          </p:cNvPr>
          <p:cNvCxnSpPr>
            <a:cxnSpLocks/>
          </p:cNvCxnSpPr>
          <p:nvPr/>
        </p:nvCxnSpPr>
        <p:spPr>
          <a:xfrm flipH="1">
            <a:off x="6831138" y="2784474"/>
            <a:ext cx="255640" cy="47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DEA0D1-C2B8-D7B2-6EC7-48A74252F0C2}"/>
              </a:ext>
            </a:extLst>
          </p:cNvPr>
          <p:cNvSpPr txBox="1"/>
          <p:nvPr/>
        </p:nvSpPr>
        <p:spPr>
          <a:xfrm>
            <a:off x="7086778" y="2296742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name to required column name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5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Steps-11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4827391"/>
            <a:ext cx="10164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make sure all the null values are treated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D787C-3D4F-214C-8431-26CF1C94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073" y="1548215"/>
            <a:ext cx="344453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56" y="171097"/>
            <a:ext cx="1116314" cy="1293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D50165-F2C9-EAE1-EF35-73B8DE52EDF2}"/>
              </a:ext>
            </a:extLst>
          </p:cNvPr>
          <p:cNvSpPr txBox="1"/>
          <p:nvPr/>
        </p:nvSpPr>
        <p:spPr>
          <a:xfrm>
            <a:off x="2066005" y="171097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Steps-12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418070" y="3893327"/>
            <a:ext cx="1016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 the code above to download the cleaned data for analysis.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506C0-7E9D-79BA-944B-55E2C08C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48" y="1927730"/>
            <a:ext cx="9038103" cy="15012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CA3613-F86F-E0DB-0FB2-0B98003B85CC}"/>
              </a:ext>
            </a:extLst>
          </p:cNvPr>
          <p:cNvCxnSpPr>
            <a:cxnSpLocks/>
          </p:cNvCxnSpPr>
          <p:nvPr/>
        </p:nvCxnSpPr>
        <p:spPr>
          <a:xfrm flipH="1">
            <a:off x="6939293" y="1724128"/>
            <a:ext cx="255640" cy="47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9D178F-B9BF-4E43-E9AC-5D0E23077141}"/>
              </a:ext>
            </a:extLst>
          </p:cNvPr>
          <p:cNvSpPr txBox="1"/>
          <p:nvPr/>
        </p:nvSpPr>
        <p:spPr>
          <a:xfrm>
            <a:off x="7194933" y="1236396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Change the location to your </a:t>
            </a:r>
            <a:r>
              <a:rPr lang="en-US" dirty="0" err="1">
                <a:solidFill>
                  <a:schemeClr val="accent2"/>
                </a:solidFill>
              </a:rPr>
              <a:t>preferd</a:t>
            </a:r>
            <a:r>
              <a:rPr lang="en-US" dirty="0">
                <a:solidFill>
                  <a:schemeClr val="accent2"/>
                </a:solidFill>
              </a:rPr>
              <a:t> location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1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EB9EE9-E75E-210D-22F6-727C54BC91CA}"/>
              </a:ext>
            </a:extLst>
          </p:cNvPr>
          <p:cNvSpPr txBox="1"/>
          <p:nvPr/>
        </p:nvSpPr>
        <p:spPr>
          <a:xfrm>
            <a:off x="1297858" y="1691149"/>
            <a:ext cx="1043202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As part of data cleaning, adding calculated columns to the table is recommended.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We will upload this file to Tableau so we can add calculated fields and start our analysis.</a:t>
            </a:r>
            <a:endParaRPr lang="en-IN" sz="3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8FCB9-A60E-6D73-88E5-05FB736FBB6F}"/>
              </a:ext>
            </a:extLst>
          </p:cNvPr>
          <p:cNvSpPr txBox="1"/>
          <p:nvPr/>
        </p:nvSpPr>
        <p:spPr>
          <a:xfrm>
            <a:off x="1623553" y="525058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END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Use excel pivot table to get understand the data 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B597C-C070-9788-B5E6-08579BEE1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7" y="2700343"/>
            <a:ext cx="521280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4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Steps-1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8D9F1-A2C4-8595-A0DD-067E9AF9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" y="210911"/>
            <a:ext cx="1106857" cy="69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560C3-254A-4712-FCDF-900E6B022011}"/>
              </a:ext>
            </a:extLst>
          </p:cNvPr>
          <p:cNvSpPr txBox="1"/>
          <p:nvPr/>
        </p:nvSpPr>
        <p:spPr>
          <a:xfrm>
            <a:off x="1376516" y="1226574"/>
            <a:ext cx="975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I use Excel Pivot tables to check the raw data structure.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E283B-59C7-F106-AD2C-E82A0939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79" y="1991629"/>
            <a:ext cx="8652387" cy="46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2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Steps-2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8D9F1-A2C4-8595-A0DD-067E9AF9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" y="210911"/>
            <a:ext cx="1106857" cy="69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560C3-254A-4712-FCDF-900E6B022011}"/>
              </a:ext>
            </a:extLst>
          </p:cNvPr>
          <p:cNvSpPr txBox="1"/>
          <p:nvPr/>
        </p:nvSpPr>
        <p:spPr>
          <a:xfrm>
            <a:off x="1376516" y="1226574"/>
            <a:ext cx="975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Click the pivot table option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3E5CC-B08C-FF94-C59E-3D397F36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35" y="1918360"/>
            <a:ext cx="9732036" cy="48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Steps-3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8D9F1-A2C4-8595-A0DD-067E9AF9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" y="210911"/>
            <a:ext cx="1106857" cy="69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560C3-254A-4712-FCDF-900E6B022011}"/>
              </a:ext>
            </a:extLst>
          </p:cNvPr>
          <p:cNvSpPr txBox="1"/>
          <p:nvPr/>
        </p:nvSpPr>
        <p:spPr>
          <a:xfrm>
            <a:off x="1376516" y="1226574"/>
            <a:ext cx="975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click on ok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1D99D-4468-9C14-92BC-9E6973EA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6" y="1826738"/>
            <a:ext cx="9753601" cy="48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Steps-4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8D9F1-A2C4-8595-A0DD-067E9AF9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" y="210911"/>
            <a:ext cx="1106857" cy="69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560C3-254A-4712-FCDF-900E6B022011}"/>
              </a:ext>
            </a:extLst>
          </p:cNvPr>
          <p:cNvSpPr txBox="1"/>
          <p:nvPr/>
        </p:nvSpPr>
        <p:spPr>
          <a:xfrm>
            <a:off x="1397909" y="1069258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Now we can use the reside Pivot fields to see our data in custom views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69B39-3B06-DB65-789A-1FE43091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25" y="2317118"/>
            <a:ext cx="8858865" cy="456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Steps-5</a:t>
            </a:r>
            <a:endParaRPr lang="en-IN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8D9F1-A2C4-8595-A0DD-067E9AF9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" y="210911"/>
            <a:ext cx="1106857" cy="691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560C3-254A-4712-FCDF-900E6B022011}"/>
              </a:ext>
            </a:extLst>
          </p:cNvPr>
          <p:cNvSpPr txBox="1"/>
          <p:nvPr/>
        </p:nvSpPr>
        <p:spPr>
          <a:xfrm>
            <a:off x="1609302" y="1226574"/>
            <a:ext cx="975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Add Few rows and values to understand the data</a:t>
            </a:r>
            <a:endParaRPr lang="en-IN" sz="33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D6A40-1FB3-2097-C473-4BEBCB4F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02" y="2177254"/>
            <a:ext cx="9330813" cy="42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A9D8E-6875-A723-CBEB-A6801EF4FA53}"/>
              </a:ext>
            </a:extLst>
          </p:cNvPr>
          <p:cNvSpPr txBox="1"/>
          <p:nvPr/>
        </p:nvSpPr>
        <p:spPr>
          <a:xfrm>
            <a:off x="2086166" y="210911"/>
            <a:ext cx="8707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</a:rPr>
              <a:t>Use </a:t>
            </a:r>
            <a:r>
              <a:rPr lang="en-US" sz="6000" dirty="0" err="1">
                <a:solidFill>
                  <a:srgbClr val="FFC000"/>
                </a:solidFill>
              </a:rPr>
              <a:t>Jupyter</a:t>
            </a:r>
            <a:r>
              <a:rPr lang="en-US" sz="6000" dirty="0">
                <a:solidFill>
                  <a:srgbClr val="FFC000"/>
                </a:solidFill>
              </a:rPr>
              <a:t> notebook 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to treat null values</a:t>
            </a:r>
            <a:endParaRPr lang="en-IN" sz="6000" dirty="0">
              <a:solidFill>
                <a:srgbClr val="FFC000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331878-FD1E-220D-52AC-E293695B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071" y="2226039"/>
            <a:ext cx="2818113" cy="32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435</Words>
  <Application>Microsoft Office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Arivazhagan G</dc:creator>
  <cp:lastModifiedBy>Arivazhagan G</cp:lastModifiedBy>
  <cp:revision>1</cp:revision>
  <dcterms:created xsi:type="dcterms:W3CDTF">2024-06-25T04:17:31Z</dcterms:created>
  <dcterms:modified xsi:type="dcterms:W3CDTF">2024-06-25T05:23:24Z</dcterms:modified>
</cp:coreProperties>
</file>