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97" r:id="rId3"/>
    <p:sldId id="284" r:id="rId4"/>
    <p:sldId id="298" r:id="rId5"/>
    <p:sldId id="299" r:id="rId6"/>
    <p:sldId id="300" r:id="rId7"/>
    <p:sldId id="302" r:id="rId8"/>
    <p:sldId id="303" r:id="rId9"/>
    <p:sldId id="285" r:id="rId10"/>
    <p:sldId id="305" r:id="rId11"/>
    <p:sldId id="306" r:id="rId12"/>
    <p:sldId id="304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286" r:id="rId22"/>
    <p:sldId id="287" r:id="rId23"/>
    <p:sldId id="290" r:id="rId24"/>
    <p:sldId id="292" r:id="rId25"/>
    <p:sldId id="289" r:id="rId26"/>
    <p:sldId id="295" r:id="rId27"/>
    <p:sldId id="296" r:id="rId28"/>
    <p:sldId id="288" r:id="rId29"/>
    <p:sldId id="294" r:id="rId30"/>
    <p:sldId id="293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16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9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25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02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8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2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0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0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1"/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5549-9E15-418F-8D56-328A9321825C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2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23442A4C-7B6C-B07E-1469-7B90E6F8CAF3}"/>
              </a:ext>
            </a:extLst>
          </p:cNvPr>
          <p:cNvSpPr txBox="1"/>
          <p:nvPr/>
        </p:nvSpPr>
        <p:spPr>
          <a:xfrm>
            <a:off x="10338409" y="6053499"/>
            <a:ext cx="3238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bg1"/>
                </a:solidFill>
                <a:latin typeface="Inter SemiBold" panose="02000503000000020004"/>
              </a:rPr>
              <a:t>By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Inter SemiBold" panose="02000503000000020004"/>
              </a:rPr>
              <a:t>G. Arivazhagan</a:t>
            </a:r>
            <a:endParaRPr lang="en-IN" sz="3500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F9101-85F8-9C4C-BE7C-707598FE4B8C}"/>
              </a:ext>
            </a:extLst>
          </p:cNvPr>
          <p:cNvSpPr txBox="1"/>
          <p:nvPr/>
        </p:nvSpPr>
        <p:spPr>
          <a:xfrm>
            <a:off x="1336430" y="2176101"/>
            <a:ext cx="11957539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0" dirty="0">
                <a:solidFill>
                  <a:schemeClr val="bg1"/>
                </a:solidFill>
                <a:latin typeface="Inter SemiBold" panose="02000503000000020004"/>
              </a:rPr>
              <a:t>GUVI Capstone Project</a:t>
            </a:r>
          </a:p>
          <a:p>
            <a:pPr algn="ctr"/>
            <a:r>
              <a:rPr lang="en-IN" sz="4800" b="0" i="0" dirty="0">
                <a:solidFill>
                  <a:schemeClr val="bg1"/>
                </a:solidFill>
                <a:effectLst/>
                <a:latin typeface="Inter SemiBold" panose="02000503000000020004"/>
              </a:rPr>
              <a:t>Walmart Superstore Sales Analysis</a:t>
            </a:r>
          </a:p>
          <a:p>
            <a:pPr algn="ctr"/>
            <a:r>
              <a:rPr lang="en-IN" sz="4800" dirty="0">
                <a:solidFill>
                  <a:schemeClr val="bg1"/>
                </a:solidFill>
                <a:latin typeface="Inter SemiBold" panose="02000503000000020004"/>
              </a:rPr>
              <a:t>MBT7</a:t>
            </a:r>
            <a:endParaRPr lang="en-IN" sz="4800" b="0" i="0" dirty="0">
              <a:solidFill>
                <a:schemeClr val="bg1"/>
              </a:solidFill>
              <a:effectLst/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65462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8" name="TextBox 2">
            <a:extLst>
              <a:ext uri="{FF2B5EF4-FFF2-40B4-BE49-F238E27FC236}">
                <a16:creationId xmlns:a16="http://schemas.microsoft.com/office/drawing/2014/main" id="{743F2D24-31D9-79E7-C1F0-B1A9EE6EBF38}"/>
              </a:ext>
            </a:extLst>
          </p:cNvPr>
          <p:cNvSpPr txBox="1"/>
          <p:nvPr/>
        </p:nvSpPr>
        <p:spPr>
          <a:xfrm>
            <a:off x="6986954" y="1107537"/>
            <a:ext cx="7643446" cy="695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we can see the Profit by each Category.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From </a:t>
            </a:r>
            <a:r>
              <a:rPr lang="en-US" sz="2500" b="1" dirty="0">
                <a:solidFill>
                  <a:schemeClr val="bg1"/>
                </a:solidFill>
                <a:latin typeface="Inter SemiBold" panose="02000503000000020004"/>
              </a:rPr>
              <a:t>Profit and category</a:t>
            </a: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 chart we can see 49% of the total profit is from Office supplies and 41% from Technology and the rest from furniture.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If we take a closer look into </a:t>
            </a:r>
            <a:r>
              <a:rPr lang="en-US" sz="2500" b="1" dirty="0">
                <a:solidFill>
                  <a:schemeClr val="bg1"/>
                </a:solidFill>
                <a:latin typeface="Inter SemiBold" panose="02000503000000020004"/>
              </a:rPr>
              <a:t>Profit by Year and category </a:t>
            </a: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Chart we can notice there is a huge growth from 2013 to 2014 which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90% in Technology.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83.33% in Office Supplies.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And it is important to notice that there is no difference in furniture Category profit even though we are getting 34.82% sales.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8B4776-FB27-E105-A559-8CEB7B19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1" y="4437633"/>
            <a:ext cx="4599681" cy="34464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1D017D-398B-F209-D3CE-C69FE732C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11" y="923330"/>
            <a:ext cx="5356688" cy="34464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C11272-90E8-72A8-891B-7D5C55759B8D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What is Happening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21384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8" name="TextBox 2">
            <a:extLst>
              <a:ext uri="{FF2B5EF4-FFF2-40B4-BE49-F238E27FC236}">
                <a16:creationId xmlns:a16="http://schemas.microsoft.com/office/drawing/2014/main" id="{743F2D24-31D9-79E7-C1F0-B1A9EE6EBF38}"/>
              </a:ext>
            </a:extLst>
          </p:cNvPr>
          <p:cNvSpPr txBox="1"/>
          <p:nvPr/>
        </p:nvSpPr>
        <p:spPr>
          <a:xfrm>
            <a:off x="6986954" y="1107537"/>
            <a:ext cx="7643446" cy="695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we can see the Profit by each Category.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From </a:t>
            </a:r>
            <a:r>
              <a:rPr lang="en-US" sz="2500" b="1" dirty="0">
                <a:solidFill>
                  <a:schemeClr val="bg1"/>
                </a:solidFill>
                <a:latin typeface="Inter SemiBold" panose="02000503000000020004"/>
              </a:rPr>
              <a:t>Profit and category</a:t>
            </a: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 chart we can see 49% of the total profit is from Office supplies and 41% from Technology and the rest from furniture.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If we take a closer look into </a:t>
            </a:r>
            <a:r>
              <a:rPr lang="en-US" sz="2500" b="1" dirty="0">
                <a:solidFill>
                  <a:schemeClr val="bg1"/>
                </a:solidFill>
                <a:latin typeface="Inter SemiBold" panose="02000503000000020004"/>
              </a:rPr>
              <a:t>Profit by Year and category </a:t>
            </a: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Chart we can notice there is a huge growth from 2013 to 2014 which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90% in Technology.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83.33% in Office Supplies.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And it is important to notice that there is no difference in furniture Category profit even though we are getting 34.82% sales.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8B4776-FB27-E105-A559-8CEB7B19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1" y="4437633"/>
            <a:ext cx="4599681" cy="34464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1D017D-398B-F209-D3CE-C69FE732C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11" y="923330"/>
            <a:ext cx="5356688" cy="3446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1663EC-96E1-FFA5-74A9-71CF2023A790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What is Happening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70798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2AAA98-F6C9-28E4-B85D-68AD8E192A28}"/>
              </a:ext>
            </a:extLst>
          </p:cNvPr>
          <p:cNvGrpSpPr/>
          <p:nvPr/>
        </p:nvGrpSpPr>
        <p:grpSpPr>
          <a:xfrm>
            <a:off x="3770756" y="923330"/>
            <a:ext cx="7088887" cy="3734064"/>
            <a:chOff x="3667035" y="949570"/>
            <a:chExt cx="7088887" cy="373406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D57726E-BEAA-898E-230E-70E6D9176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035" y="949570"/>
              <a:ext cx="7088887" cy="3734064"/>
            </a:xfrm>
            <a:prstGeom prst="rect">
              <a:avLst/>
            </a:prstGeom>
          </p:spPr>
        </p:pic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DBA25D5A-C484-4498-CE2B-706517985C44}"/>
                </a:ext>
              </a:extLst>
            </p:cNvPr>
            <p:cNvSpPr/>
            <p:nvPr/>
          </p:nvSpPr>
          <p:spPr>
            <a:xfrm>
              <a:off x="9847751" y="2889340"/>
              <a:ext cx="181708" cy="17795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32D8DD8F-C88E-9549-5665-C02206140BC7}"/>
                </a:ext>
              </a:extLst>
            </p:cNvPr>
            <p:cNvSpPr/>
            <p:nvPr/>
          </p:nvSpPr>
          <p:spPr>
            <a:xfrm>
              <a:off x="10216844" y="2900462"/>
              <a:ext cx="181708" cy="17795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2">
            <a:extLst>
              <a:ext uri="{FF2B5EF4-FFF2-40B4-BE49-F238E27FC236}">
                <a16:creationId xmlns:a16="http://schemas.microsoft.com/office/drawing/2014/main" id="{AAE29F0C-F9B8-B742-C2C6-1A5351D450C7}"/>
              </a:ext>
            </a:extLst>
          </p:cNvPr>
          <p:cNvSpPr txBox="1"/>
          <p:nvPr/>
        </p:nvSpPr>
        <p:spPr>
          <a:xfrm>
            <a:off x="2074985" y="4698752"/>
            <a:ext cx="10867292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The chart you can see above is showing the Profit made by Each sub category.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We can see Two Sub-category are going in negative value which is clearly indicating profit loss.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We made a sale of 36K in Bookcases but made a -2K in loss as a result, and 42K sales but we made -1K in Machines Sub-Category.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Which shows strong red Signal that indicates something wrong.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35E98-1973-CD8E-901F-272342936B00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What is Happening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21326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7A1B18C-5782-3E53-9AE3-EBC93FB2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8" y="2440708"/>
            <a:ext cx="5593134" cy="3348183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9B32A3FF-0969-D4FD-44DD-A1952729E8DD}"/>
              </a:ext>
            </a:extLst>
          </p:cNvPr>
          <p:cNvSpPr txBox="1"/>
          <p:nvPr/>
        </p:nvSpPr>
        <p:spPr>
          <a:xfrm>
            <a:off x="6315808" y="1213043"/>
            <a:ext cx="8138746" cy="580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are our top 5 products by Profit from 1509 Products.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Canon image CLASS 2200 Advanced Copier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Fellowes PB500 Electric Punch Plastic Comb Binding Machine with Manual Bind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Canon PC1060 Personal Laser Copier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Hewlett Packard LaserJet 3310 Copier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Logitech Z-906 Speaker sys - home theater - 5.1-CH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we can see “Canon image CLASS 2200 Advanced Copier” is contributing approximately 6.18% to the over all profit.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84B86-016A-E304-1B64-ADCA5A96104F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What is Happening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4195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9B32A3FF-0969-D4FD-44DD-A1952729E8DD}"/>
              </a:ext>
            </a:extLst>
          </p:cNvPr>
          <p:cNvSpPr txBox="1"/>
          <p:nvPr/>
        </p:nvSpPr>
        <p:spPr>
          <a:xfrm>
            <a:off x="5658429" y="924503"/>
            <a:ext cx="86671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are our 5 low Performing products by Profit from 1509 Products. With sub category</a:t>
            </a: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/>
              </a:solidFill>
              <a:latin typeface="Inter SemiBold" panose="02000503000000020004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Lexmark MX611dhe Monochrome Laser Printer (Machines)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Zebra GK420t Direct Thermal/Thermal Transfer Printer (Machines)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O'Sullivan 4-Shelf Bookcase in Odessa Pine (Bookcases)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Hon 2090 Pillow Soft Series Mid Back Swivel/Tilt Chairs (Chairs)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Atlantic Metals Mobile 4-Shelf Bookcases, Custom Colors(Bookcases)</a:t>
            </a:r>
          </a:p>
          <a:p>
            <a:pPr lvl="2"/>
            <a:endParaRPr lang="en-US" sz="2500" dirty="0">
              <a:solidFill>
                <a:schemeClr val="bg1"/>
              </a:solidFill>
              <a:latin typeface="Inter SemiBold" panose="0200050300000002000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in these 5 products we can see we are seeing loss which is an clear Red signal for our business. That these products need out attention.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84B86-016A-E304-1B64-ADCA5A96104F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What is Happening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083CFB-19DE-1C38-2B6D-B56A1D1C1FA8}"/>
              </a:ext>
            </a:extLst>
          </p:cNvPr>
          <p:cNvGrpSpPr/>
          <p:nvPr/>
        </p:nvGrpSpPr>
        <p:grpSpPr>
          <a:xfrm>
            <a:off x="132769" y="2426382"/>
            <a:ext cx="6256307" cy="3376834"/>
            <a:chOff x="132769" y="2344616"/>
            <a:chExt cx="6256307" cy="33768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C6ED66-2952-E6EA-E97C-BC630C8B3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769" y="2344616"/>
              <a:ext cx="6256307" cy="3376834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530B02B-5578-14E6-638C-F435A73CBB61}"/>
                </a:ext>
              </a:extLst>
            </p:cNvPr>
            <p:cNvSpPr/>
            <p:nvPr/>
          </p:nvSpPr>
          <p:spPr>
            <a:xfrm>
              <a:off x="2016369" y="4806462"/>
              <a:ext cx="293077" cy="234461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B8923BB-718C-4292-6794-7BDF8461AF82}"/>
                </a:ext>
              </a:extLst>
            </p:cNvPr>
            <p:cNvSpPr/>
            <p:nvPr/>
          </p:nvSpPr>
          <p:spPr>
            <a:xfrm>
              <a:off x="4278923" y="4396154"/>
              <a:ext cx="293077" cy="234461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6E72E2D7-4825-C2AA-A307-E9798F52A7A0}"/>
                </a:ext>
              </a:extLst>
            </p:cNvPr>
            <p:cNvSpPr/>
            <p:nvPr/>
          </p:nvSpPr>
          <p:spPr>
            <a:xfrm>
              <a:off x="4302369" y="3974417"/>
              <a:ext cx="293077" cy="234461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7AC54F2B-EEDB-1777-9E85-8ED4D56EE9A7}"/>
                </a:ext>
              </a:extLst>
            </p:cNvPr>
            <p:cNvSpPr/>
            <p:nvPr/>
          </p:nvSpPr>
          <p:spPr>
            <a:xfrm>
              <a:off x="4699045" y="3540370"/>
              <a:ext cx="293077" cy="234461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4901A91-578F-A890-200D-29B131B08B60}"/>
                </a:ext>
              </a:extLst>
            </p:cNvPr>
            <p:cNvSpPr/>
            <p:nvPr/>
          </p:nvSpPr>
          <p:spPr>
            <a:xfrm>
              <a:off x="4699045" y="3106616"/>
              <a:ext cx="293077" cy="234461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0599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9B32A3FF-0969-D4FD-44DD-A1952729E8DD}"/>
              </a:ext>
            </a:extLst>
          </p:cNvPr>
          <p:cNvSpPr txBox="1"/>
          <p:nvPr/>
        </p:nvSpPr>
        <p:spPr>
          <a:xfrm>
            <a:off x="6666324" y="1501583"/>
            <a:ext cx="7964076" cy="580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are our 5 low Performing state by Profit </a:t>
            </a:r>
          </a:p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is an detailed data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Idaho - 4K in sales and 1k in profit (25%)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Wyoming – 1.6k in sales and 100.2 in Profit (6.26%)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Oregon – 17K in sales and -1K in loss (-5.88%)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Arizona – 35K in sales and  -3K in loss (-8.57%)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Colorado – 32K in sales and -7K in loss (-21.88%)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in Oregon, Arizona, Colorado we can see we are seeing loss which is an clear Red signal for our business, That these states need our attention.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84B86-016A-E304-1B64-ADCA5A96104F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What is Happening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334810-4CF3-E7A2-0919-109C8C13B2E8}"/>
              </a:ext>
            </a:extLst>
          </p:cNvPr>
          <p:cNvGrpSpPr/>
          <p:nvPr/>
        </p:nvGrpSpPr>
        <p:grpSpPr>
          <a:xfrm>
            <a:off x="283527" y="2302452"/>
            <a:ext cx="5976595" cy="3624695"/>
            <a:chOff x="189743" y="2063473"/>
            <a:chExt cx="5976595" cy="362469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375AC8-73E2-1608-3639-04B01B924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743" y="2063473"/>
              <a:ext cx="5976595" cy="3624695"/>
            </a:xfrm>
            <a:prstGeom prst="rect">
              <a:avLst/>
            </a:prstGeom>
          </p:spPr>
        </p:pic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0B35BC1E-0EE6-6CE0-13C6-1E2AA3BC2613}"/>
                </a:ext>
              </a:extLst>
            </p:cNvPr>
            <p:cNvSpPr/>
            <p:nvPr/>
          </p:nvSpPr>
          <p:spPr>
            <a:xfrm>
              <a:off x="3165231" y="2716477"/>
              <a:ext cx="457200" cy="37841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DF895FD-D72E-09D9-BF33-03B9A6C1F0EA}"/>
                </a:ext>
              </a:extLst>
            </p:cNvPr>
            <p:cNvSpPr/>
            <p:nvPr/>
          </p:nvSpPr>
          <p:spPr>
            <a:xfrm>
              <a:off x="4103076" y="2716476"/>
              <a:ext cx="457200" cy="37841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EBB093A9-8CF2-4783-7EC8-036FCF4F30E0}"/>
                </a:ext>
              </a:extLst>
            </p:cNvPr>
            <p:cNvSpPr/>
            <p:nvPr/>
          </p:nvSpPr>
          <p:spPr>
            <a:xfrm>
              <a:off x="5013370" y="2716475"/>
              <a:ext cx="457200" cy="37841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9804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C384B86-016A-E304-1B64-ADCA5A96104F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What is Happening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F51E91F-480B-29B1-864D-8DD4F3139FA5}"/>
              </a:ext>
            </a:extLst>
          </p:cNvPr>
          <p:cNvSpPr txBox="1"/>
          <p:nvPr/>
        </p:nvSpPr>
        <p:spPr>
          <a:xfrm>
            <a:off x="6683624" y="1599666"/>
            <a:ext cx="8110899" cy="464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In an Over all view  we can see the months March and September are the most Profitable.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is an small break down.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March – 25K in sales and 16K in Profit (64%)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September – 82K in sales and 15K in profit (18.29%)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On the down side we have the month April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We made a sales of Rs.42K and made only 1K (2.38%) in profit.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715DC-F4BF-1724-9F97-2D53C0E658A4}"/>
              </a:ext>
            </a:extLst>
          </p:cNvPr>
          <p:cNvGrpSpPr/>
          <p:nvPr/>
        </p:nvGrpSpPr>
        <p:grpSpPr>
          <a:xfrm>
            <a:off x="183596" y="4322326"/>
            <a:ext cx="5701617" cy="3083893"/>
            <a:chOff x="183596" y="4322326"/>
            <a:chExt cx="5701617" cy="30838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B026B4D-26C1-D19C-43E7-F67F726D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96" y="4322326"/>
              <a:ext cx="5701617" cy="3083893"/>
            </a:xfrm>
            <a:prstGeom prst="rect">
              <a:avLst/>
            </a:prstGeom>
          </p:spPr>
        </p:pic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B1BC4385-0CAE-1928-A933-CD6CF262CD11}"/>
                </a:ext>
              </a:extLst>
            </p:cNvPr>
            <p:cNvSpPr/>
            <p:nvPr/>
          </p:nvSpPr>
          <p:spPr>
            <a:xfrm>
              <a:off x="4087690" y="4620743"/>
              <a:ext cx="175846" cy="21916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B23AA3D8-C79F-FC74-1A4D-4CCDF53F02F1}"/>
                </a:ext>
              </a:extLst>
            </p:cNvPr>
            <p:cNvSpPr/>
            <p:nvPr/>
          </p:nvSpPr>
          <p:spPr>
            <a:xfrm>
              <a:off x="1676400" y="4564851"/>
              <a:ext cx="175846" cy="21916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941CEA10-555F-6B4C-4058-7FB3F36A023C}"/>
                </a:ext>
              </a:extLst>
            </p:cNvPr>
            <p:cNvSpPr/>
            <p:nvPr/>
          </p:nvSpPr>
          <p:spPr>
            <a:xfrm>
              <a:off x="2116015" y="5767754"/>
              <a:ext cx="175846" cy="30480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6DCE0A-22B0-834B-4AD7-0513CDC3ECCC}"/>
              </a:ext>
            </a:extLst>
          </p:cNvPr>
          <p:cNvGrpSpPr/>
          <p:nvPr/>
        </p:nvGrpSpPr>
        <p:grpSpPr>
          <a:xfrm>
            <a:off x="183596" y="891800"/>
            <a:ext cx="5689666" cy="3083894"/>
            <a:chOff x="183596" y="891800"/>
            <a:chExt cx="5689666" cy="30838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C16C2B-6E1A-8616-C3DE-2C37FC9AA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596" y="891800"/>
              <a:ext cx="5689666" cy="3083894"/>
            </a:xfrm>
            <a:prstGeom prst="rect">
              <a:avLst/>
            </a:prstGeom>
          </p:spPr>
        </p:pic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5FBCBCC7-73D8-F830-21AB-305FA62BB99A}"/>
                </a:ext>
              </a:extLst>
            </p:cNvPr>
            <p:cNvSpPr/>
            <p:nvPr/>
          </p:nvSpPr>
          <p:spPr>
            <a:xfrm>
              <a:off x="1676400" y="1656524"/>
              <a:ext cx="175846" cy="21916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69DF932D-A327-EDF4-F3AB-6CA74174827A}"/>
                </a:ext>
              </a:extLst>
            </p:cNvPr>
            <p:cNvSpPr/>
            <p:nvPr/>
          </p:nvSpPr>
          <p:spPr>
            <a:xfrm>
              <a:off x="3911844" y="1808924"/>
              <a:ext cx="175846" cy="21916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BD52226-B5E9-4122-D0D2-4BF6C032DEFF}"/>
                </a:ext>
              </a:extLst>
            </p:cNvPr>
            <p:cNvSpPr/>
            <p:nvPr/>
          </p:nvSpPr>
          <p:spPr>
            <a:xfrm>
              <a:off x="2051538" y="2313563"/>
              <a:ext cx="175846" cy="30480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6154C92-0F02-71ED-2933-A0CD5B78EFB2}"/>
              </a:ext>
            </a:extLst>
          </p:cNvPr>
          <p:cNvSpPr/>
          <p:nvPr/>
        </p:nvSpPr>
        <p:spPr>
          <a:xfrm>
            <a:off x="12754707" y="4674435"/>
            <a:ext cx="17584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83A5FF6-7A2B-A0F4-2DA0-B1CEDB52DDFA}"/>
              </a:ext>
            </a:extLst>
          </p:cNvPr>
          <p:cNvSpPr/>
          <p:nvPr/>
        </p:nvSpPr>
        <p:spPr>
          <a:xfrm>
            <a:off x="13430982" y="3553943"/>
            <a:ext cx="175846" cy="2191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16F82BC5-BED5-8F92-9093-FA4EB25A9276}"/>
              </a:ext>
            </a:extLst>
          </p:cNvPr>
          <p:cNvSpPr/>
          <p:nvPr/>
        </p:nvSpPr>
        <p:spPr>
          <a:xfrm>
            <a:off x="14358880" y="4212742"/>
            <a:ext cx="175846" cy="2191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93CB25A-B34E-BB01-BFAA-D5B2516C810D}"/>
              </a:ext>
            </a:extLst>
          </p:cNvPr>
          <p:cNvSpPr/>
          <p:nvPr/>
        </p:nvSpPr>
        <p:spPr>
          <a:xfrm>
            <a:off x="8792307" y="5767754"/>
            <a:ext cx="17584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9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C384B86-016A-E304-1B64-ADCA5A96104F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Customers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E8C77D-113F-B33E-C0FA-F9DFBAB6B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8" y="839839"/>
            <a:ext cx="13100624" cy="4103257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217F6905-6EB2-09EA-A956-E4368259F87E}"/>
              </a:ext>
            </a:extLst>
          </p:cNvPr>
          <p:cNvSpPr txBox="1"/>
          <p:nvPr/>
        </p:nvSpPr>
        <p:spPr>
          <a:xfrm>
            <a:off x="1004078" y="5358475"/>
            <a:ext cx="11621676" cy="234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During Q4, we experience a significant increase in new customers every year.</a:t>
            </a:r>
          </a:p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Conversely, Q1 is the quarter where we receive the fewest new customers each year.</a:t>
            </a:r>
          </a:p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The chart clearly explains that the customer base keeps growing steadily compared to the previous year.</a:t>
            </a:r>
          </a:p>
        </p:txBody>
      </p:sp>
    </p:spTree>
    <p:extLst>
      <p:ext uri="{BB962C8B-B14F-4D97-AF65-F5344CB8AC3E}">
        <p14:creationId xmlns:p14="http://schemas.microsoft.com/office/powerpoint/2010/main" val="358717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C384B86-016A-E304-1B64-ADCA5A96104F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Customers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CC0DBDF-140B-D6D1-BD23-330CDF13FEDF}"/>
              </a:ext>
            </a:extLst>
          </p:cNvPr>
          <p:cNvSpPr txBox="1"/>
          <p:nvPr/>
        </p:nvSpPr>
        <p:spPr>
          <a:xfrm>
            <a:off x="6445585" y="1741073"/>
            <a:ext cx="7964557" cy="580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we can see that 89% of our customers are from the Office Supplies category, followed by Furniture and Technology.</a:t>
            </a:r>
          </a:p>
          <a:p>
            <a:pPr marL="457200" marR="0" lvl="0" indent="-457200" fontAlgn="base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500" dirty="0">
                <a:solidFill>
                  <a:schemeClr val="bg1"/>
                </a:solidFill>
                <a:latin typeface="Inter SemiBold" panose="02000503000000020004"/>
              </a:rPr>
              <a:t>If you take a closer look, you'll notice that the percentages in the chart don’t add up. This is because one customer might have purchased items across multiple categories.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457200" marR="0" lvl="0" indent="-457200" fontAlgn="base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It is good to see the customer basket value Spread across different categories, which is a healthy signal for our business.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02E39B-7A97-5AC1-8285-541983626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8" y="3842779"/>
            <a:ext cx="5578848" cy="31417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393CF8-4AF2-06A6-1FD4-4E0038CF2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67" y="1485531"/>
            <a:ext cx="4225067" cy="22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9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C384B86-016A-E304-1B64-ADCA5A96104F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Customers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EC2B4D-B2ED-3DA8-545B-7A645E565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05" y="2689523"/>
            <a:ext cx="3938550" cy="2850553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79CC5C3A-4E2E-33CE-292F-20336F4A24C3}"/>
              </a:ext>
            </a:extLst>
          </p:cNvPr>
          <p:cNvSpPr txBox="1"/>
          <p:nvPr/>
        </p:nvSpPr>
        <p:spPr>
          <a:xfrm>
            <a:off x="5918047" y="2367205"/>
            <a:ext cx="7964557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We can see 52 % of our Customer’s are from Consumers segment followed by Corporate 30% and Home Office 18%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By focusing on the specific needs and preferences of each customer segment, we can drive more conversions and improve overall sales.</a:t>
            </a:r>
          </a:p>
        </p:txBody>
      </p:sp>
    </p:spTree>
    <p:extLst>
      <p:ext uri="{BB962C8B-B14F-4D97-AF65-F5344CB8AC3E}">
        <p14:creationId xmlns:p14="http://schemas.microsoft.com/office/powerpoint/2010/main" val="156421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5EFA3D-9FDE-4786-9A5D-A540FE6C3B56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F87792-A089-7819-D7A8-076265444E7E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077C3-8FBD-592E-8E63-605155C1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A59F8E0-B26A-5474-0106-C565AB4F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9" y="4249082"/>
            <a:ext cx="6359128" cy="3441727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6D34EB74-C306-A2B8-0D1C-73CAA92A5114}"/>
              </a:ext>
            </a:extLst>
          </p:cNvPr>
          <p:cNvSpPr txBox="1"/>
          <p:nvPr/>
        </p:nvSpPr>
        <p:spPr>
          <a:xfrm>
            <a:off x="7011871" y="4249082"/>
            <a:ext cx="7402478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In an Over all view  we can see the months March, September, November and December we are having an good improvements in sales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In sales by Year Chart we can see we have </a:t>
            </a:r>
            <a:r>
              <a:rPr lang="en-IN" sz="2500" dirty="0">
                <a:solidFill>
                  <a:schemeClr val="bg1"/>
                </a:solidFill>
                <a:latin typeface="Inter SemiBold" panose="02000503000000020004"/>
              </a:rPr>
              <a:t>Approximately</a:t>
            </a: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 65.59% increase in sales from 2011 to 2014</a:t>
            </a:r>
            <a:endParaRPr lang="en-US" sz="2500" i="0" u="none" strike="noStrike" dirty="0">
              <a:solidFill>
                <a:schemeClr val="bg1"/>
              </a:solidFill>
              <a:effectLst/>
              <a:latin typeface="Inter SemiBold" panose="020005030000000200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D76CDE-0F51-A981-F9FD-3545326B2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19" y="795894"/>
            <a:ext cx="6359127" cy="3318906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7308B32F-1E0E-BEA0-7520-5CDE7E8FDA13}"/>
              </a:ext>
            </a:extLst>
          </p:cNvPr>
          <p:cNvSpPr/>
          <p:nvPr/>
        </p:nvSpPr>
        <p:spPr>
          <a:xfrm>
            <a:off x="1992926" y="1781908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883EE49-11B9-705B-DBC3-0B2C280D57A4}"/>
              </a:ext>
            </a:extLst>
          </p:cNvPr>
          <p:cNvSpPr/>
          <p:nvPr/>
        </p:nvSpPr>
        <p:spPr>
          <a:xfrm>
            <a:off x="2039819" y="5100814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DE429D7-324C-4448-352B-CAD2031FA1E8}"/>
              </a:ext>
            </a:extLst>
          </p:cNvPr>
          <p:cNvSpPr/>
          <p:nvPr/>
        </p:nvSpPr>
        <p:spPr>
          <a:xfrm>
            <a:off x="4724404" y="5100814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DBD183E-76A5-0993-DD0C-1D5A6B6F5C3E}"/>
              </a:ext>
            </a:extLst>
          </p:cNvPr>
          <p:cNvSpPr/>
          <p:nvPr/>
        </p:nvSpPr>
        <p:spPr>
          <a:xfrm>
            <a:off x="5552025" y="4922191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B7662F8-04BA-396B-4ED9-4756E7E3A435}"/>
              </a:ext>
            </a:extLst>
          </p:cNvPr>
          <p:cNvSpPr/>
          <p:nvPr/>
        </p:nvSpPr>
        <p:spPr>
          <a:xfrm>
            <a:off x="6009225" y="4593945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261D657-BDA7-32C2-2510-CF6B2A69D608}"/>
              </a:ext>
            </a:extLst>
          </p:cNvPr>
          <p:cNvSpPr/>
          <p:nvPr/>
        </p:nvSpPr>
        <p:spPr>
          <a:xfrm>
            <a:off x="4700958" y="1801301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B4570FF-C636-D790-9C2F-DEC990E34433}"/>
              </a:ext>
            </a:extLst>
          </p:cNvPr>
          <p:cNvSpPr/>
          <p:nvPr/>
        </p:nvSpPr>
        <p:spPr>
          <a:xfrm>
            <a:off x="5645811" y="1777791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D120E2A-C40C-1DCB-8CD0-349AF1D08AD2}"/>
              </a:ext>
            </a:extLst>
          </p:cNvPr>
          <p:cNvSpPr/>
          <p:nvPr/>
        </p:nvSpPr>
        <p:spPr>
          <a:xfrm>
            <a:off x="6161625" y="1608450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2E61148-644E-B54F-E2F9-A5E47E43B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784" y="795812"/>
            <a:ext cx="4784968" cy="32818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803DC2-80B2-A5B6-3FCE-56F7C4E221E7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What is Happening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89290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C384B86-016A-E304-1B64-ADCA5A96104F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Customers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D77E1CD-546B-0E01-C19A-359106CE6208}"/>
              </a:ext>
            </a:extLst>
          </p:cNvPr>
          <p:cNvSpPr txBox="1"/>
          <p:nvPr/>
        </p:nvSpPr>
        <p:spPr>
          <a:xfrm>
            <a:off x="5882878" y="1253512"/>
            <a:ext cx="7964557" cy="638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we have the Top 5 Customers based on sales</a:t>
            </a:r>
          </a:p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We can contact these customers to ask about their shopping experience and identify areas for improvement or new Products they might be looking for to enhance their experience.</a:t>
            </a:r>
          </a:p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It is recommended to offer a coupon if the customer provides feedback.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While the top 5 customers may not be a large enough sample, their insights can help us estimate how many additional surveys we need to conduct to gather more comprehensive feedback.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57C84B-9BF3-CC4E-4AD7-C428F68AD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4" y="2464504"/>
            <a:ext cx="5134255" cy="33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83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23442A4C-7B6C-B07E-1469-7B90E6F8CAF3}"/>
              </a:ext>
            </a:extLst>
          </p:cNvPr>
          <p:cNvSpPr txBox="1"/>
          <p:nvPr/>
        </p:nvSpPr>
        <p:spPr>
          <a:xfrm>
            <a:off x="240323" y="3157899"/>
            <a:ext cx="141497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  <a:latin typeface="Inter SemiBold" panose="02000503000000020004"/>
              </a:rPr>
              <a:t>            The </a:t>
            </a:r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Pareto Principle</a:t>
            </a:r>
            <a:r>
              <a:rPr lang="en-US" sz="4400" dirty="0">
                <a:solidFill>
                  <a:schemeClr val="bg1"/>
                </a:solidFill>
                <a:latin typeface="Inter SemiBold" panose="02000503000000020004"/>
              </a:rPr>
              <a:t> is based on the </a:t>
            </a:r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Presumption</a:t>
            </a:r>
            <a:r>
              <a:rPr lang="en-US" sz="4400" dirty="0">
                <a:solidFill>
                  <a:schemeClr val="bg1"/>
                </a:solidFill>
                <a:latin typeface="Inter SemiBold" panose="02000503000000020004"/>
              </a:rPr>
              <a:t> that a relatively </a:t>
            </a:r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small number of inputs (20%) </a:t>
            </a:r>
            <a:r>
              <a:rPr lang="en-US" sz="4400" dirty="0">
                <a:solidFill>
                  <a:schemeClr val="bg1"/>
                </a:solidFill>
                <a:latin typeface="Inter SemiBold" panose="02000503000000020004"/>
              </a:rPr>
              <a:t>have </a:t>
            </a:r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most impact</a:t>
            </a:r>
            <a:r>
              <a:rPr lang="en-US" sz="4400" dirty="0">
                <a:solidFill>
                  <a:schemeClr val="bg1"/>
                </a:solidFill>
                <a:latin typeface="Inter SemiBold" panose="02000503000000020004"/>
              </a:rPr>
              <a:t> on the </a:t>
            </a:r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results/output (80%).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F9101-85F8-9C4C-BE7C-707598FE4B8C}"/>
              </a:ext>
            </a:extLst>
          </p:cNvPr>
          <p:cNvSpPr txBox="1"/>
          <p:nvPr/>
        </p:nvSpPr>
        <p:spPr>
          <a:xfrm>
            <a:off x="480645" y="1601671"/>
            <a:ext cx="11957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Inter SemiBold" panose="02000503000000020004"/>
              </a:rPr>
              <a:t>Pareto Analysis (80:20 Rules)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4F1242-54F5-5824-3098-12BC0C2BBF65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05B4F8-797E-9D6A-4521-671D0C1D05C2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43A1E1-B259-B5FF-0BFC-1BB4FF40D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91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49E7F-63B9-0A36-F902-F05AA1F3A6D0}"/>
              </a:ext>
            </a:extLst>
          </p:cNvPr>
          <p:cNvSpPr txBox="1"/>
          <p:nvPr/>
        </p:nvSpPr>
        <p:spPr>
          <a:xfrm>
            <a:off x="515814" y="945179"/>
            <a:ext cx="11957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Inter SemiBold" panose="02000503000000020004"/>
              </a:rPr>
              <a:t>Our Approach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5EFA3D-9FDE-4786-9A5D-A540FE6C3B56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F87792-A089-7819-D7A8-076265444E7E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077C3-8FBD-592E-8E63-605155C1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7FC7A753-8ED4-101C-0CBE-7C252EA74E33}"/>
              </a:ext>
            </a:extLst>
          </p:cNvPr>
          <p:cNvSpPr txBox="1"/>
          <p:nvPr/>
        </p:nvSpPr>
        <p:spPr>
          <a:xfrm>
            <a:off x="240323" y="2668250"/>
            <a:ext cx="141497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  <a:latin typeface="Inter SemiBold" panose="02000503000000020004"/>
              </a:rPr>
              <a:t>    Using pareto Analysis We analyze the following to get a better clarity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3BEFF-E377-30FB-6A9A-328125AD1673}"/>
              </a:ext>
            </a:extLst>
          </p:cNvPr>
          <p:cNvSpPr txBox="1"/>
          <p:nvPr/>
        </p:nvSpPr>
        <p:spPr>
          <a:xfrm>
            <a:off x="4700954" y="4525108"/>
            <a:ext cx="548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Inter SemiBold" panose="02000503000000020004"/>
              </a:rPr>
              <a:t>State,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Inter SemiBold" panose="02000503000000020004"/>
              </a:rPr>
              <a:t>Customer,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Inter SemiBold" panose="02000503000000020004"/>
              </a:rPr>
              <a:t>Sub-Category.</a:t>
            </a:r>
            <a:endParaRPr lang="en-IN" sz="4400" dirty="0">
              <a:solidFill>
                <a:schemeClr val="bg1"/>
              </a:solidFill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18996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5EFA3D-9FDE-4786-9A5D-A540FE6C3B56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F87792-A089-7819-D7A8-076265444E7E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077C3-8FBD-592E-8E63-605155C1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7FC7A753-8ED4-101C-0CBE-7C252EA74E33}"/>
              </a:ext>
            </a:extLst>
          </p:cNvPr>
          <p:cNvSpPr txBox="1"/>
          <p:nvPr/>
        </p:nvSpPr>
        <p:spPr>
          <a:xfrm>
            <a:off x="240323" y="1745337"/>
            <a:ext cx="14149754" cy="413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Identify Top Performers: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 Shows which states contribute the most to sales.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Focus Efforts: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 Helps you target marketing and sales efforts in states with the highest impact.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Resource Allocation: 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Ensures you spend time and money in states where you get the most sales.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Spot Weaknesses: 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Highlights states with low sales, so you can find and fix issues.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Boost Sales: 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By focusing on high-impact states, overall sales can increase more effectively</a:t>
            </a:r>
            <a:endParaRPr lang="en-IN" sz="2700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1459-B828-CA63-3770-571F57AED20B}"/>
              </a:ext>
            </a:extLst>
          </p:cNvPr>
          <p:cNvSpPr txBox="1"/>
          <p:nvPr/>
        </p:nvSpPr>
        <p:spPr>
          <a:xfrm>
            <a:off x="240323" y="691331"/>
            <a:ext cx="130243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Inter SemiBold" panose="02000503000000020004"/>
              </a:rPr>
              <a:t>Advantages of applying Pareto Analysis State</a:t>
            </a:r>
            <a:endParaRPr lang="en-IN" sz="48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11524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5EFA3D-9FDE-4786-9A5D-A540FE6C3B56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F87792-A089-7819-D7A8-076265444E7E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077C3-8FBD-592E-8E63-605155C1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52BA461-5F3C-206C-4F48-ED3ABC756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98" y="255501"/>
            <a:ext cx="9182604" cy="4759569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ECAFF751-F76D-E91B-98B5-664DCB8E1F62}"/>
              </a:ext>
            </a:extLst>
          </p:cNvPr>
          <p:cNvSpPr txBox="1"/>
          <p:nvPr/>
        </p:nvSpPr>
        <p:spPr>
          <a:xfrm>
            <a:off x="1365739" y="5055992"/>
            <a:ext cx="11898922" cy="291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Inter SemiBold" panose="02000503000000020004"/>
              </a:rPr>
              <a:t>In the chart above, we can clearly see that California is the highest contributor in sales.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Inter SemiBold" panose="02000503000000020004"/>
              </a:rPr>
              <a:t>Therefore, it is recommended to allocate considerable resources to California.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Inter SemiBold" panose="02000503000000020004"/>
              </a:rPr>
              <a:t>Additionally, it is recommended to apply the Five Whys technique to understand underlying issues.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Inter SemiBold" panose="02000503000000020004"/>
              </a:rPr>
              <a:t>Gather customer feedback for better improvement.</a:t>
            </a:r>
            <a:endParaRPr lang="en-IN" sz="2500" dirty="0">
              <a:solidFill>
                <a:schemeClr val="bg1"/>
              </a:solidFill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924159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5EFA3D-9FDE-4786-9A5D-A540FE6C3B56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F87792-A089-7819-D7A8-076265444E7E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077C3-8FBD-592E-8E63-605155C1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7FC7A753-8ED4-101C-0CBE-7C252EA74E33}"/>
              </a:ext>
            </a:extLst>
          </p:cNvPr>
          <p:cNvSpPr txBox="1"/>
          <p:nvPr/>
        </p:nvSpPr>
        <p:spPr>
          <a:xfrm>
            <a:off x="767862" y="1623937"/>
            <a:ext cx="14149754" cy="413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Identify Key Issues: 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Helps you find the main problems that affect most customers.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Improve Satisfaction: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 Focuses on fixing big issues, making more customers happy.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Efficient Service: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 Uses resources to solve the most common customer problems first.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Better Understanding: 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Gives clear insights into what customers care about the most.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Increase Loyalty: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 Addressing major concerns can lead to more loyal customers</a:t>
            </a:r>
            <a:endParaRPr lang="en-IN" sz="2700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1459-B828-CA63-3770-571F57AED20B}"/>
              </a:ext>
            </a:extLst>
          </p:cNvPr>
          <p:cNvSpPr txBox="1"/>
          <p:nvPr/>
        </p:nvSpPr>
        <p:spPr>
          <a:xfrm>
            <a:off x="240323" y="691331"/>
            <a:ext cx="130243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Inter SemiBold" panose="02000503000000020004"/>
              </a:rPr>
              <a:t>Advantages of applying Pareto Analysis Customer</a:t>
            </a:r>
            <a:endParaRPr lang="en-IN" sz="48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443165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5EFA3D-9FDE-4786-9A5D-A540FE6C3B56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F87792-A089-7819-D7A8-076265444E7E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077C3-8FBD-592E-8E63-605155C1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A21459-B828-CA63-3770-571F57AED20B}"/>
              </a:ext>
            </a:extLst>
          </p:cNvPr>
          <p:cNvSpPr txBox="1"/>
          <p:nvPr/>
        </p:nvSpPr>
        <p:spPr>
          <a:xfrm>
            <a:off x="240323" y="691331"/>
            <a:ext cx="130243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Inter SemiBold" panose="02000503000000020004"/>
              </a:rPr>
              <a:t>Advantages of applying Pareto Analysis Customers</a:t>
            </a:r>
            <a:endParaRPr lang="en-IN" sz="48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940938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5EFA3D-9FDE-4786-9A5D-A540FE6C3B56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F87792-A089-7819-D7A8-076265444E7E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077C3-8FBD-592E-8E63-605155C1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0EDB41-6613-4AA2-B5E2-981CA6CBC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35" y="606033"/>
            <a:ext cx="10622653" cy="4259044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B50CD31D-AD6D-2B29-EA9B-CA655B13A999}"/>
              </a:ext>
            </a:extLst>
          </p:cNvPr>
          <p:cNvSpPr txBox="1"/>
          <p:nvPr/>
        </p:nvSpPr>
        <p:spPr>
          <a:xfrm>
            <a:off x="1260231" y="4734263"/>
            <a:ext cx="11740662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0" i="0" u="none" strike="noStrike" dirty="0">
                <a:solidFill>
                  <a:srgbClr val="FFFFFF"/>
                </a:solidFill>
                <a:effectLst/>
                <a:latin typeface="Inter SemiBold" panose="02000503000000020004"/>
              </a:rPr>
              <a:t>In the chart above, we can see a Huge number of customers Who are contributor the highest in sales.</a:t>
            </a:r>
            <a:endParaRPr lang="en-US" sz="2500" b="0" dirty="0">
              <a:effectLst/>
              <a:latin typeface="Inter SemiBold" panose="02000503000000020004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0" i="0" u="none" strike="noStrike" dirty="0">
                <a:solidFill>
                  <a:srgbClr val="FFFFFF"/>
                </a:solidFill>
                <a:effectLst/>
                <a:latin typeface="Inter SemiBold" panose="02000503000000020004"/>
              </a:rPr>
              <a:t>We can try contacting a few of the customers and collecting feedback for better improvement</a:t>
            </a:r>
            <a:endParaRPr lang="en-US" sz="2500" b="0" dirty="0">
              <a:effectLst/>
              <a:latin typeface="Inter SemiBold" panose="02000503000000020004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  <a:latin typeface="Inter SemiBold" panose="02000503000000020004"/>
              </a:rPr>
              <a:t>A</a:t>
            </a:r>
            <a:r>
              <a:rPr lang="en-US" sz="2500" b="0" i="0" u="none" strike="noStrike" dirty="0">
                <a:solidFill>
                  <a:srgbClr val="FFFFFF"/>
                </a:solidFill>
                <a:effectLst/>
                <a:latin typeface="Inter SemiBold" panose="02000503000000020004"/>
              </a:rPr>
              <a:t>nd it is advised to give coupons for the customers who would like to give feedback.</a:t>
            </a:r>
            <a:endParaRPr lang="en-US" sz="2500" b="0" dirty="0">
              <a:effectLst/>
              <a:latin typeface="Inter SemiBold" panose="02000503000000020004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0" i="0" u="none" strike="noStrike" dirty="0">
                <a:solidFill>
                  <a:srgbClr val="FFFFFF"/>
                </a:solidFill>
                <a:effectLst/>
                <a:latin typeface="Inter SemiBold" panose="02000503000000020004"/>
              </a:rPr>
              <a:t>Following these Steps we can Find Fix a few Issues.</a:t>
            </a:r>
            <a:endParaRPr lang="en-US" sz="2500" b="0" dirty="0">
              <a:effectLst/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090451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5EFA3D-9FDE-4786-9A5D-A540FE6C3B56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F87792-A089-7819-D7A8-076265444E7E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077C3-8FBD-592E-8E63-605155C1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7FC7A753-8ED4-101C-0CBE-7C252EA74E33}"/>
              </a:ext>
            </a:extLst>
          </p:cNvPr>
          <p:cNvSpPr txBox="1"/>
          <p:nvPr/>
        </p:nvSpPr>
        <p:spPr>
          <a:xfrm>
            <a:off x="240323" y="2202376"/>
            <a:ext cx="14149754" cy="579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Focus on Important Issues: 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Helps you find and work on the most important parts that cause most problems or benefits.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Use Resources Wisely: 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Makes sure you spend time and money on the parts that matter the most.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Make Better Decisions: 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Turns complex data into simple information to help you decide what to do next.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Get More Done: 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Fixing the big issues first leads to faster and bigger improvements.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Inter SemiBold" panose="02000503000000020004"/>
              </a:rPr>
              <a:t>Solve Problems Effectively: </a:t>
            </a:r>
            <a:r>
              <a:rPr lang="en-US" sz="2700" dirty="0">
                <a:solidFill>
                  <a:schemeClr val="bg1"/>
                </a:solidFill>
                <a:latin typeface="Inter SemiBold" panose="02000503000000020004"/>
              </a:rPr>
              <a:t>Helps you fix the main causes of problems in a way that lasts longer.</a:t>
            </a:r>
            <a:endParaRPr lang="en-IN" sz="2700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1459-B828-CA63-3770-571F57AED20B}"/>
              </a:ext>
            </a:extLst>
          </p:cNvPr>
          <p:cNvSpPr txBox="1"/>
          <p:nvPr/>
        </p:nvSpPr>
        <p:spPr>
          <a:xfrm>
            <a:off x="240323" y="691331"/>
            <a:ext cx="130243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Inter SemiBold" panose="02000503000000020004"/>
              </a:rPr>
              <a:t>Advantages of applying Pareto Analysis Sub-Category</a:t>
            </a:r>
            <a:endParaRPr lang="en-IN" sz="48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78264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5EFA3D-9FDE-4786-9A5D-A540FE6C3B56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F87792-A089-7819-D7A8-076265444E7E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077C3-8FBD-592E-8E63-605155C1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5" name="TextBox 2">
            <a:extLst>
              <a:ext uri="{FF2B5EF4-FFF2-40B4-BE49-F238E27FC236}">
                <a16:creationId xmlns:a16="http://schemas.microsoft.com/office/drawing/2014/main" id="{ECAFF751-F76D-E91B-98B5-664DCB8E1F62}"/>
              </a:ext>
            </a:extLst>
          </p:cNvPr>
          <p:cNvSpPr txBox="1"/>
          <p:nvPr/>
        </p:nvSpPr>
        <p:spPr>
          <a:xfrm>
            <a:off x="1365739" y="4578267"/>
            <a:ext cx="11898922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In the chart above, we can see that Chairs, Phones, Tablets, storages, accessories, Binders, Copiers and machine contributor in sales.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Therefore, it is recommended to allocate considerable resources to California.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Additionally, it is recommended to apply the Five Whys technique to understand underlying issues.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Gather customer feedback for better improvement.</a:t>
            </a:r>
            <a:endParaRPr lang="en-IN" sz="2500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FA5E80-C216-1DB4-B9FF-CEBCF496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749" y="0"/>
            <a:ext cx="8949713" cy="45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C158BF5-6CDA-16AD-D838-A4A9DF0FAB98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What is Working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3D384E-2D7A-9112-F426-D112F7BF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63" y="930843"/>
            <a:ext cx="5828806" cy="3720816"/>
          </a:xfrm>
          <a:prstGeom prst="rect">
            <a:avLst/>
          </a:prstGeom>
        </p:spPr>
      </p:pic>
      <p:sp>
        <p:nvSpPr>
          <p:cNvPr id="25" name="TextBox 2">
            <a:extLst>
              <a:ext uri="{FF2B5EF4-FFF2-40B4-BE49-F238E27FC236}">
                <a16:creationId xmlns:a16="http://schemas.microsoft.com/office/drawing/2014/main" id="{FF39AB33-F1FA-5116-570C-5A69127BE4BB}"/>
              </a:ext>
            </a:extLst>
          </p:cNvPr>
          <p:cNvSpPr txBox="1"/>
          <p:nvPr/>
        </p:nvSpPr>
        <p:spPr>
          <a:xfrm>
            <a:off x="7227922" y="1501584"/>
            <a:ext cx="7402478" cy="5226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In an Over all of </a:t>
            </a:r>
            <a:r>
              <a:rPr lang="en-US" sz="2500" b="1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Sales by Category </a:t>
            </a:r>
            <a:r>
              <a:rPr lang="en-US" sz="2500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view  we can see the Furniture is contributing 34.82% of the sales and in 2nd place is technology with 34.74% and in 3</a:t>
            </a:r>
            <a:r>
              <a:rPr lang="en-US" sz="2500" i="0" u="none" strike="noStrike" baseline="30000" dirty="0">
                <a:solidFill>
                  <a:schemeClr val="bg1"/>
                </a:solidFill>
                <a:effectLst/>
                <a:latin typeface="Inter SemiBold" panose="02000503000000020004"/>
              </a:rPr>
              <a:t>rd</a:t>
            </a:r>
            <a:r>
              <a:rPr lang="en-US" sz="2500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 place we have Office supplies.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 From the </a:t>
            </a:r>
            <a:r>
              <a:rPr lang="en-US" sz="2500" b="1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Sales by year and category </a:t>
            </a:r>
            <a:r>
              <a:rPr lang="en-US" sz="2500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chart we can see the break dow</a:t>
            </a: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n of category by year 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We can see a significant Growth of Technology in 2013 and 2014 wher</a:t>
            </a: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e there is no significant difference in Furniture.</a:t>
            </a:r>
            <a:endParaRPr lang="en-US" sz="2500" i="0" u="none" strike="noStrike" dirty="0">
              <a:solidFill>
                <a:schemeClr val="bg1"/>
              </a:solidFill>
              <a:effectLst/>
              <a:latin typeface="Inter SemiBold" panose="02000503000000020004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17ED533-F5DB-14D0-3B7A-08B54C372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63" y="4827835"/>
            <a:ext cx="6114259" cy="330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77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5EFA3D-9FDE-4786-9A5D-A540FE6C3B56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F87792-A089-7819-D7A8-076265444E7E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077C3-8FBD-592E-8E63-605155C1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D107EB-F87D-00BA-CDD2-EB7A2AD0ACB1}"/>
              </a:ext>
            </a:extLst>
          </p:cNvPr>
          <p:cNvSpPr txBox="1"/>
          <p:nvPr/>
        </p:nvSpPr>
        <p:spPr>
          <a:xfrm>
            <a:off x="4951534" y="0"/>
            <a:ext cx="4727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u="sng" dirty="0">
                <a:solidFill>
                  <a:schemeClr val="bg1"/>
                </a:solidFill>
                <a:latin typeface="Inter SemiBold" panose="02000503000000020004"/>
              </a:rPr>
              <a:t>Sales </a:t>
            </a:r>
            <a:r>
              <a:rPr lang="en-US" sz="5400" b="1" u="sng" dirty="0">
                <a:solidFill>
                  <a:schemeClr val="bg1"/>
                </a:solidFill>
                <a:latin typeface="Inter SemiBold" panose="02000503000000020004"/>
              </a:rPr>
              <a:t>Analysis</a:t>
            </a:r>
            <a:endParaRPr lang="en-IN" sz="5400" b="1" u="sng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58192A-B38E-4C6F-76EA-2BC7FA430A98}"/>
              </a:ext>
            </a:extLst>
          </p:cNvPr>
          <p:cNvSpPr txBox="1"/>
          <p:nvPr/>
        </p:nvSpPr>
        <p:spPr>
          <a:xfrm>
            <a:off x="712176" y="1330975"/>
            <a:ext cx="13206046" cy="580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1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Improve customer satisfaction</a:t>
            </a:r>
            <a:r>
              <a:rPr lang="en-US" sz="2500" b="1" dirty="0">
                <a:solidFill>
                  <a:schemeClr val="bg1"/>
                </a:solidFill>
                <a:latin typeface="Inter SemiBold" panose="02000503000000020004"/>
              </a:rPr>
              <a:t> : 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Sales analysis can help businesses understand what customers want and why they buy, which can help build deeper bonds with the target audience.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Inter SemiBold" panose="02000503000000020004"/>
              </a:rPr>
              <a:t>Adjust sales strategy: </a:t>
            </a: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Sales performance analysis can provide insights that help businesses adjust their sales strategy and improve results</a:t>
            </a:r>
            <a:r>
              <a:rPr lang="en-US" sz="2500" b="1" dirty="0">
                <a:solidFill>
                  <a:schemeClr val="bg1"/>
                </a:solidFill>
                <a:latin typeface="Inter SemiBold" panose="0200050300000002000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Inter SemiBold" panose="02000503000000020004"/>
              </a:rPr>
              <a:t>Improve decision-making </a:t>
            </a: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: Consistent sales analysis data can help support the sales decision-making process.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i="0" u="none" strike="noStrike" dirty="0">
                <a:solidFill>
                  <a:srgbClr val="FFFFFF"/>
                </a:solidFill>
                <a:effectLst/>
                <a:latin typeface="Inter SemiBold" panose="02000503000000020004"/>
              </a:rPr>
              <a:t>Inventory management: </a:t>
            </a:r>
            <a:r>
              <a:rPr lang="en-US" sz="2500" b="0" i="0" u="none" strike="noStrike" dirty="0">
                <a:solidFill>
                  <a:srgbClr val="FFFFFF"/>
                </a:solidFill>
                <a:effectLst/>
                <a:latin typeface="Inter SemiBold" panose="02000503000000020004"/>
              </a:rPr>
              <a:t>By analyzing sales we can have a clear look at each product's sales and will help us to make the correct decisions when it comes to inventory storage.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i="0" u="none" strike="noStrike" dirty="0">
                <a:solidFill>
                  <a:srgbClr val="FFFFFF"/>
                </a:solidFill>
                <a:effectLst/>
                <a:latin typeface="Inter SemiBold" panose="02000503000000020004"/>
              </a:rPr>
              <a:t>New Ides For </a:t>
            </a:r>
            <a:r>
              <a:rPr lang="en-US" sz="2500" b="1" dirty="0">
                <a:solidFill>
                  <a:srgbClr val="FFFFFF"/>
                </a:solidFill>
                <a:latin typeface="Inter SemiBold" panose="02000503000000020004"/>
              </a:rPr>
              <a:t>M</a:t>
            </a:r>
            <a:r>
              <a:rPr lang="en-US" sz="2500" b="1" i="0" u="none" strike="noStrike" dirty="0">
                <a:solidFill>
                  <a:srgbClr val="FFFFFF"/>
                </a:solidFill>
                <a:effectLst/>
                <a:latin typeface="Inter SemiBold" panose="02000503000000020004"/>
              </a:rPr>
              <a:t>arketing: </a:t>
            </a:r>
            <a:r>
              <a:rPr lang="en-US" sz="2500" i="0" u="none" strike="noStrike" dirty="0">
                <a:solidFill>
                  <a:srgbClr val="FFFFFF"/>
                </a:solidFill>
                <a:effectLst/>
                <a:latin typeface="Inter SemiBold" panose="02000503000000020004"/>
              </a:rPr>
              <a:t>sales trends will help us find out the new ways for promotions and budgeting decisions</a:t>
            </a:r>
            <a:endParaRPr lang="en-US" sz="2500" dirty="0">
              <a:solidFill>
                <a:schemeClr val="bg1"/>
              </a:solidFill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633907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107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6142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535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201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5522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293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5360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15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C158BF5-6CDA-16AD-D838-A4A9DF0FAB98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What is Working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FF39AB33-F1FA-5116-570C-5A69127BE4BB}"/>
              </a:ext>
            </a:extLst>
          </p:cNvPr>
          <p:cNvSpPr txBox="1"/>
          <p:nvPr/>
        </p:nvSpPr>
        <p:spPr>
          <a:xfrm>
            <a:off x="1260231" y="4454769"/>
            <a:ext cx="12672646" cy="240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we can see How each Sub Category is working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From Sales By Sub-Category we can see Chairs Are the top performing Sub-Category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Where Fasteners are the low Performing once.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We will see more details on Sub-Category in </a:t>
            </a:r>
            <a:r>
              <a:rPr lang="en-US" sz="2800" b="1" dirty="0">
                <a:solidFill>
                  <a:schemeClr val="bg1"/>
                </a:solidFill>
                <a:latin typeface="Inter SemiBold" panose="02000503000000020004"/>
              </a:rPr>
              <a:t>Pareto Analysis </a:t>
            </a:r>
            <a:endParaRPr lang="en-US" sz="2500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8ECB9-57DE-1896-4810-164F85EA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69" y="733622"/>
            <a:ext cx="6635262" cy="35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C158BF5-6CDA-16AD-D838-A4A9DF0FAB98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What is Working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40060-8EF4-04CE-353E-FD91A8201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05" y="3330383"/>
            <a:ext cx="6360949" cy="4072269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3C49055-418A-781C-0332-CE7A63D60F3C}"/>
              </a:ext>
            </a:extLst>
          </p:cNvPr>
          <p:cNvSpPr txBox="1"/>
          <p:nvPr/>
        </p:nvSpPr>
        <p:spPr>
          <a:xfrm>
            <a:off x="7017317" y="1900168"/>
            <a:ext cx="7402478" cy="464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are our top 5 products by sales from 1509 Products.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Canon image CLASS 2200 Advanced Copier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High Speed Automatic Electric Letter Opener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Global Troy Executive Leather Low-Back Tilter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Fellowes PB500 Electric Punch Plastic Comb Binding Machine with Manual Bind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Guest Stacker Chair with Chrome Finish Legs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FBE62-89E3-0946-E631-AA7D5FA54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727" y="1297118"/>
            <a:ext cx="3503806" cy="16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6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C158BF5-6CDA-16AD-D838-A4A9DF0FAB98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What is Working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3C49055-418A-781C-0332-CE7A63D60F3C}"/>
              </a:ext>
            </a:extLst>
          </p:cNvPr>
          <p:cNvSpPr txBox="1"/>
          <p:nvPr/>
        </p:nvSpPr>
        <p:spPr>
          <a:xfrm>
            <a:off x="1577810" y="5378726"/>
            <a:ext cx="9875636" cy="240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In the chart mentioned above, we can observe the top 10 states that are performing well in sales.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We can see we are making a good sales in </a:t>
            </a:r>
            <a:r>
              <a:rPr lang="en-US" sz="2500" dirty="0" err="1">
                <a:solidFill>
                  <a:schemeClr val="bg1"/>
                </a:solidFill>
                <a:latin typeface="Inter SemiBold" panose="02000503000000020004"/>
              </a:rPr>
              <a:t>Claifornia</a:t>
            </a: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We will see more details on State in </a:t>
            </a:r>
            <a:r>
              <a:rPr lang="en-US" sz="2800" b="1" dirty="0">
                <a:solidFill>
                  <a:schemeClr val="bg1"/>
                </a:solidFill>
                <a:latin typeface="Inter SemiBold" panose="02000503000000020004"/>
              </a:rPr>
              <a:t>Pareto Analysis </a:t>
            </a:r>
            <a:endParaRPr lang="en-US" sz="2500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7ABF3-E580-4BF4-9696-87F615D19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623" y="736874"/>
            <a:ext cx="6455153" cy="44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3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C158BF5-6CDA-16AD-D838-A4A9DF0FAB98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What is Working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3C49055-418A-781C-0332-CE7A63D60F3C}"/>
              </a:ext>
            </a:extLst>
          </p:cNvPr>
          <p:cNvSpPr txBox="1"/>
          <p:nvPr/>
        </p:nvSpPr>
        <p:spPr>
          <a:xfrm>
            <a:off x="7685534" y="890822"/>
            <a:ext cx="6806711" cy="695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Here, we divide our customers into three segments: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Consumer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Corporate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Home Office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Out of these three, consumers contribute around 50% of the sales, followed by Corporate.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When comparing data between 2011 and 2014 (just an observation):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Consumers increased by 18.89%.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Corporate increased by 141.67%.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Home Office increased by 128.0%.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4F9B4-D4E3-61E2-C3FA-82D40C03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35" y="774638"/>
            <a:ext cx="6806711" cy="35950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5FB193-8CF3-68E4-CAA5-8583AF61E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35" y="4554575"/>
            <a:ext cx="4606007" cy="33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2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5EFA3D-9FDE-4786-9A5D-A540FE6C3B56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F87792-A089-7819-D7A8-076265444E7E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077C3-8FBD-592E-8E63-605155C1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A59F8E0-B26A-5474-0106-C565AB4F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9" y="4249082"/>
            <a:ext cx="6359128" cy="3441727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6D34EB74-C306-A2B8-0D1C-73CAA92A5114}"/>
              </a:ext>
            </a:extLst>
          </p:cNvPr>
          <p:cNvSpPr txBox="1"/>
          <p:nvPr/>
        </p:nvSpPr>
        <p:spPr>
          <a:xfrm>
            <a:off x="7011871" y="4249082"/>
            <a:ext cx="7402478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i="0" u="none" strike="noStrike" dirty="0">
                <a:solidFill>
                  <a:schemeClr val="bg1"/>
                </a:solidFill>
                <a:effectLst/>
                <a:latin typeface="Inter SemiBold" panose="02000503000000020004"/>
              </a:rPr>
              <a:t>In an Over all view  we can see the months March, September, November and December we are having an good improvements in sales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In sales by Year Chart we can see we have </a:t>
            </a:r>
            <a:r>
              <a:rPr lang="en-IN" sz="2500" dirty="0">
                <a:solidFill>
                  <a:schemeClr val="bg1"/>
                </a:solidFill>
                <a:latin typeface="Inter SemiBold" panose="02000503000000020004"/>
              </a:rPr>
              <a:t>Approximately</a:t>
            </a: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 65.59% increase in sales from 2011 to 2014</a:t>
            </a:r>
            <a:endParaRPr lang="en-US" sz="2500" i="0" u="none" strike="noStrike" dirty="0">
              <a:solidFill>
                <a:schemeClr val="bg1"/>
              </a:solidFill>
              <a:effectLst/>
              <a:latin typeface="Inter SemiBold" panose="020005030000000200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D76CDE-0F51-A981-F9FD-3545326B2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19" y="795894"/>
            <a:ext cx="6359127" cy="3318906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7308B32F-1E0E-BEA0-7520-5CDE7E8FDA13}"/>
              </a:ext>
            </a:extLst>
          </p:cNvPr>
          <p:cNvSpPr/>
          <p:nvPr/>
        </p:nvSpPr>
        <p:spPr>
          <a:xfrm>
            <a:off x="1992926" y="1781908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883EE49-11B9-705B-DBC3-0B2C280D57A4}"/>
              </a:ext>
            </a:extLst>
          </p:cNvPr>
          <p:cNvSpPr/>
          <p:nvPr/>
        </p:nvSpPr>
        <p:spPr>
          <a:xfrm>
            <a:off x="2039819" y="5100814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DE429D7-324C-4448-352B-CAD2031FA1E8}"/>
              </a:ext>
            </a:extLst>
          </p:cNvPr>
          <p:cNvSpPr/>
          <p:nvPr/>
        </p:nvSpPr>
        <p:spPr>
          <a:xfrm>
            <a:off x="4724404" y="5100814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DBD183E-76A5-0993-DD0C-1D5A6B6F5C3E}"/>
              </a:ext>
            </a:extLst>
          </p:cNvPr>
          <p:cNvSpPr/>
          <p:nvPr/>
        </p:nvSpPr>
        <p:spPr>
          <a:xfrm>
            <a:off x="5552025" y="4922191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B7662F8-04BA-396B-4ED9-4756E7E3A435}"/>
              </a:ext>
            </a:extLst>
          </p:cNvPr>
          <p:cNvSpPr/>
          <p:nvPr/>
        </p:nvSpPr>
        <p:spPr>
          <a:xfrm>
            <a:off x="6009225" y="4593945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261D657-BDA7-32C2-2510-CF6B2A69D608}"/>
              </a:ext>
            </a:extLst>
          </p:cNvPr>
          <p:cNvSpPr/>
          <p:nvPr/>
        </p:nvSpPr>
        <p:spPr>
          <a:xfrm>
            <a:off x="4700958" y="1801301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B4570FF-C636-D790-9C2F-DEC990E34433}"/>
              </a:ext>
            </a:extLst>
          </p:cNvPr>
          <p:cNvSpPr/>
          <p:nvPr/>
        </p:nvSpPr>
        <p:spPr>
          <a:xfrm>
            <a:off x="5645811" y="1777791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D120E2A-C40C-1DCB-8CD0-349AF1D08AD2}"/>
              </a:ext>
            </a:extLst>
          </p:cNvPr>
          <p:cNvSpPr/>
          <p:nvPr/>
        </p:nvSpPr>
        <p:spPr>
          <a:xfrm>
            <a:off x="6161625" y="1608450"/>
            <a:ext cx="304800" cy="222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2E61148-644E-B54F-E2F9-A5E47E43B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784" y="795812"/>
            <a:ext cx="4784968" cy="32818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803DC2-80B2-A5B6-3FCE-56F7C4E221E7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What is Happening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35837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746F68-B295-F26A-59F3-D91923F9764E}"/>
              </a:ext>
            </a:extLst>
          </p:cNvPr>
          <p:cNvGrpSpPr/>
          <p:nvPr/>
        </p:nvGrpSpPr>
        <p:grpSpPr>
          <a:xfrm>
            <a:off x="1" y="-83161"/>
            <a:ext cx="2520461" cy="692761"/>
            <a:chOff x="1699846" y="1851146"/>
            <a:chExt cx="3081165" cy="855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47985E-0798-FFC4-7BDD-DDD702392CB1}"/>
                </a:ext>
              </a:extLst>
            </p:cNvPr>
            <p:cNvSpPr/>
            <p:nvPr/>
          </p:nvSpPr>
          <p:spPr>
            <a:xfrm>
              <a:off x="1699846" y="1875694"/>
              <a:ext cx="3081165" cy="80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3CB2-5E42-516F-2E2D-2577FE17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86" y="1851146"/>
              <a:ext cx="2993684" cy="855479"/>
            </a:xfrm>
            <a:prstGeom prst="rect">
              <a:avLst/>
            </a:prstGeom>
          </p:spPr>
        </p:pic>
      </p:grpSp>
      <p:sp>
        <p:nvSpPr>
          <p:cNvPr id="8" name="TextBox 2">
            <a:extLst>
              <a:ext uri="{FF2B5EF4-FFF2-40B4-BE49-F238E27FC236}">
                <a16:creationId xmlns:a16="http://schemas.microsoft.com/office/drawing/2014/main" id="{743F2D24-31D9-79E7-C1F0-B1A9EE6EBF38}"/>
              </a:ext>
            </a:extLst>
          </p:cNvPr>
          <p:cNvSpPr txBox="1"/>
          <p:nvPr/>
        </p:nvSpPr>
        <p:spPr>
          <a:xfrm>
            <a:off x="6986954" y="1107537"/>
            <a:ext cx="7643446" cy="638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Here in Profit Over sales we can see we Made Around 725.46K in total sales and made 108.42K in Profit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I short we made approximately 4.02% more Profit from 2014 compared to 2011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Profit percentages for each year ((Sales/profit) X100)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2011 - 13.51%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2012 – 14.29%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2013 -  12.97%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2014 – 17.53%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Inter SemiBold" panose="02000503000000020004"/>
              </a:rPr>
              <a:t>which  show 2014 is the highest among the most Profitable Year compared from 2011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07E303-3A57-71DA-BDAE-BD5FC95B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9" y="4583724"/>
            <a:ext cx="4923218" cy="3311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9C29A-A994-E7FA-1A85-CD306B525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89" y="810901"/>
            <a:ext cx="4923219" cy="27123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6B7226-5D9E-BBC7-F121-3125A39425FA}"/>
              </a:ext>
            </a:extLst>
          </p:cNvPr>
          <p:cNvCxnSpPr>
            <a:cxnSpLocks/>
          </p:cNvCxnSpPr>
          <p:nvPr/>
        </p:nvCxnSpPr>
        <p:spPr>
          <a:xfrm flipH="1">
            <a:off x="4689231" y="3195030"/>
            <a:ext cx="104335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DF7F007E-BFB2-0CE1-EC98-065800F1823F}"/>
              </a:ext>
            </a:extLst>
          </p:cNvPr>
          <p:cNvSpPr txBox="1"/>
          <p:nvPr/>
        </p:nvSpPr>
        <p:spPr>
          <a:xfrm>
            <a:off x="5673969" y="2871369"/>
            <a:ext cx="151227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Inter SemiBold" panose="02000503000000020004"/>
              </a:rPr>
              <a:t>Total sales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7D76A7-DA97-CCCC-E1BF-4DBEF2EFB68A}"/>
              </a:ext>
            </a:extLst>
          </p:cNvPr>
          <p:cNvCxnSpPr>
            <a:cxnSpLocks/>
          </p:cNvCxnSpPr>
          <p:nvPr/>
        </p:nvCxnSpPr>
        <p:spPr>
          <a:xfrm flipV="1">
            <a:off x="2592752" y="3135433"/>
            <a:ext cx="0" cy="68629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">
            <a:extLst>
              <a:ext uri="{FF2B5EF4-FFF2-40B4-BE49-F238E27FC236}">
                <a16:creationId xmlns:a16="http://schemas.microsoft.com/office/drawing/2014/main" id="{C1AED1A9-715B-1103-BA61-7E7B9D531754}"/>
              </a:ext>
            </a:extLst>
          </p:cNvPr>
          <p:cNvSpPr txBox="1"/>
          <p:nvPr/>
        </p:nvSpPr>
        <p:spPr>
          <a:xfrm>
            <a:off x="1836613" y="3696431"/>
            <a:ext cx="151227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Inter SemiBold" panose="02000503000000020004"/>
              </a:rPr>
              <a:t>Profit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40DB8F-4439-01A3-957D-5BD632C4813D}"/>
              </a:ext>
            </a:extLst>
          </p:cNvPr>
          <p:cNvSpPr txBox="1"/>
          <p:nvPr/>
        </p:nvSpPr>
        <p:spPr>
          <a:xfrm>
            <a:off x="3911844" y="-14774"/>
            <a:ext cx="6806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 SemiBold" panose="02000503000000020004"/>
              </a:rPr>
              <a:t>Profit</a:t>
            </a:r>
            <a:endParaRPr lang="en-IN" sz="4400" b="1" dirty="0">
              <a:solidFill>
                <a:schemeClr val="bg1"/>
              </a:solidFill>
              <a:latin typeface="Inter SemiBol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42364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1998</TotalTime>
  <Words>2005</Words>
  <Application>Microsoft Office PowerPoint</Application>
  <PresentationFormat>Custom</PresentationFormat>
  <Paragraphs>165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Inter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Arivazhagan G</dc:creator>
  <cp:lastModifiedBy>Arivazhagan G</cp:lastModifiedBy>
  <cp:revision>66</cp:revision>
  <dcterms:created xsi:type="dcterms:W3CDTF">2024-05-04T12:31:09Z</dcterms:created>
  <dcterms:modified xsi:type="dcterms:W3CDTF">2024-05-23T01:32:43Z</dcterms:modified>
</cp:coreProperties>
</file>