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ink/ink1.xml" ContentType="application/inkml+xml"/>
  <Override PartName="/ppt/ink/ink2.xml" ContentType="application/inkml+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7" r:id="rId2"/>
    <p:sldId id="258" r:id="rId3"/>
    <p:sldId id="260" r:id="rId4"/>
    <p:sldId id="259" r:id="rId5"/>
    <p:sldId id="276" r:id="rId6"/>
    <p:sldId id="261" r:id="rId7"/>
    <p:sldId id="262" r:id="rId8"/>
    <p:sldId id="270" r:id="rId9"/>
    <p:sldId id="263" r:id="rId10"/>
    <p:sldId id="264" r:id="rId11"/>
    <p:sldId id="275" r:id="rId12"/>
    <p:sldId id="269" r:id="rId13"/>
    <p:sldId id="265" r:id="rId14"/>
    <p:sldId id="272" r:id="rId15"/>
    <p:sldId id="273" r:id="rId16"/>
    <p:sldId id="274"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5" autoAdjust="0"/>
    <p:restoredTop sz="94660"/>
  </p:normalViewPr>
  <p:slideViewPr>
    <p:cSldViewPr snapToGrid="0">
      <p:cViewPr varScale="1">
        <p:scale>
          <a:sx n="68" d="100"/>
          <a:sy n="68" d="100"/>
        </p:scale>
        <p:origin x="-822"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8T15:44:28.134"/>
    </inkml:context>
    <inkml:brush xml:id="br0">
      <inkml:brushProperty name="width" value="0.05" units="cm"/>
      <inkml:brushProperty name="height" value="0.05"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1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8T15:44:48.440"/>
    </inkml:context>
    <inkml:brush xml:id="br0">
      <inkml:brushProperty name="width" value="0.05" units="cm"/>
      <inkml:brushProperty name="height" value="0.05" units="cm"/>
      <inkml:brushProperty name="color" value="#AE198D"/>
      <inkml:brushProperty name="inkEffects" value="galaxy"/>
      <inkml:brushProperty name="anchorX" value="-1016"/>
      <inkml:brushProperty name="anchorY" value="-1016"/>
      <inkml:brushProperty name="scaleFactor" value="0.5"/>
    </inkml:brush>
  </inkml:definitions>
  <inkml:trace contextRef="#ctx0" brushRef="#br0">1 11 24575,'0'0'0,"0"-4"0,0-3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D167A63F-B420-4D8B-A92E-0BF1A6EBADC8}" type="datetimeFigureOut">
              <a:rPr lang="en-IN" smtClean="0"/>
              <a:pPr/>
              <a:t>19-04-2024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11" name="Slide Number Placeholder 10"/>
          <p:cNvSpPr>
            <a:spLocks noGrp="1"/>
          </p:cNvSpPr>
          <p:nvPr>
            <p:ph type="sldNum" sz="quarter" idx="12"/>
          </p:nvPr>
        </p:nvSpPr>
        <p:spPr/>
        <p:txBody>
          <a:bodyPr/>
          <a:lstStyle>
            <a:extLst/>
          </a:lstStyle>
          <a:p>
            <a:fld id="{E3C2983E-931D-4720-B8C9-5D4004ECEEE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70560" y="530352"/>
            <a:ext cx="1091184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167A63F-B420-4D8B-A92E-0BF1A6EBADC8}" type="datetimeFigureOut">
              <a:rPr lang="en-IN" smtClean="0"/>
              <a:pPr/>
              <a:t>19-04-2024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3C2983E-931D-4720-B8C9-5D4004ECEEE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11200" y="533403"/>
            <a:ext cx="79248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167A63F-B420-4D8B-A92E-0BF1A6EBADC8}" type="datetimeFigureOut">
              <a:rPr lang="en-IN" smtClean="0"/>
              <a:pPr/>
              <a:t>19-04-2024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3C2983E-931D-4720-B8C9-5D4004ECEEE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670560" y="530352"/>
            <a:ext cx="1091184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167A63F-B420-4D8B-A92E-0BF1A6EBADC8}" type="datetimeFigureOut">
              <a:rPr lang="en-IN" smtClean="0"/>
              <a:pPr/>
              <a:t>19-04-2024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3C2983E-931D-4720-B8C9-5D4004ECEEE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167A63F-B420-4D8B-A92E-0BF1A6EBADC8}" type="datetimeFigureOut">
              <a:rPr lang="en-IN" smtClean="0"/>
              <a:pPr/>
              <a:t>19-04-2024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3C2983E-931D-4720-B8C9-5D4004ECEEE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167A63F-B420-4D8B-A92E-0BF1A6EBADC8}" type="datetimeFigureOut">
              <a:rPr lang="en-IN" smtClean="0"/>
              <a:pPr/>
              <a:t>19-04-2024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3C2983E-931D-4720-B8C9-5D4004ECEEE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167A63F-B420-4D8B-A92E-0BF1A6EBADC8}" type="datetimeFigureOut">
              <a:rPr lang="en-IN" smtClean="0"/>
              <a:pPr/>
              <a:t>19-04-2024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E3C2983E-931D-4720-B8C9-5D4004ECEEE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167A63F-B420-4D8B-A92E-0BF1A6EBADC8}" type="datetimeFigureOut">
              <a:rPr lang="en-IN" smtClean="0"/>
              <a:pPr/>
              <a:t>19-04-2024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E3C2983E-931D-4720-B8C9-5D4004ECEEE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167A63F-B420-4D8B-A92E-0BF1A6EBADC8}" type="datetimeFigureOut">
              <a:rPr lang="en-IN" smtClean="0"/>
              <a:pPr/>
              <a:t>19-04-2024</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E3C2983E-931D-4720-B8C9-5D4004ECEEE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167A63F-B420-4D8B-A92E-0BF1A6EBADC8}" type="datetimeFigureOut">
              <a:rPr lang="en-IN" smtClean="0"/>
              <a:pPr/>
              <a:t>19-04-2024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3C2983E-931D-4720-B8C9-5D4004ECEEE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167A63F-B420-4D8B-A92E-0BF1A6EBADC8}" type="datetimeFigureOut">
              <a:rPr lang="en-IN" smtClean="0"/>
              <a:pPr/>
              <a:t>19-04-2024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3C2983E-931D-4720-B8C9-5D4004ECEEE6}" type="slidenum">
              <a:rPr lang="en-IN" smtClean="0"/>
              <a:pPr/>
              <a:t>‹#›</a:t>
            </a:fld>
            <a:endParaRPr lang="en-IN"/>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167A63F-B420-4D8B-A92E-0BF1A6EBADC8}" type="datetimeFigureOut">
              <a:rPr lang="en-IN" smtClean="0"/>
              <a:pPr/>
              <a:t>19-04-2024</a:t>
            </a:fld>
            <a:endParaRPr lang="en-IN"/>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IN"/>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E3C2983E-931D-4720-B8C9-5D4004ECEEE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udacity.com/" TargetMode="External"/><Relationship Id="rId2" Type="http://schemas.openxmlformats.org/officeDocument/2006/relationships/hyperlink" Target="https://www.coursera.org/" TargetMode="Externa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hyperlink" Target="https://codelads.developers.google.com/" TargetMode="External"/><Relationship Id="rId4" Type="http://schemas.openxmlformats.org/officeDocument/2006/relationships/hyperlink" Target="https://www.kaggle.com/leam"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3F6C5FEF-2577-86ED-262F-804EB5AC30D0}"/>
              </a:ext>
            </a:extLst>
          </p:cNvPr>
          <p:cNvSpPr>
            <a:spLocks noGrp="1"/>
          </p:cNvSpPr>
          <p:nvPr>
            <p:ph type="ctrTitle"/>
          </p:nvPr>
        </p:nvSpPr>
        <p:spPr>
          <a:xfrm>
            <a:off x="897608" y="1658028"/>
            <a:ext cx="10677833" cy="1862055"/>
          </a:xfrm>
        </p:spPr>
        <p:txBody>
          <a:bodyPr/>
          <a:lstStyle/>
          <a:p>
            <a:r>
              <a:rPr lang="en-US" dirty="0" err="1" smtClean="0"/>
              <a:t>Naan</a:t>
            </a:r>
            <a:r>
              <a:rPr lang="en-US" dirty="0" smtClean="0"/>
              <a:t> </a:t>
            </a:r>
            <a:r>
              <a:rPr lang="en-US" dirty="0" err="1" smtClean="0"/>
              <a:t>Mudhalvan</a:t>
            </a:r>
            <a:r>
              <a:rPr lang="en-US" dirty="0" smtClean="0"/>
              <a:t/>
            </a:r>
            <a:br>
              <a:rPr lang="en-US" dirty="0" smtClean="0"/>
            </a:br>
            <a:r>
              <a:rPr lang="en-US" dirty="0" smtClean="0"/>
              <a:t>Detecting Spam E-Mails</a:t>
            </a:r>
            <a:endParaRPr lang="en-IN" dirty="0"/>
          </a:p>
        </p:txBody>
      </p:sp>
      <p:sp>
        <p:nvSpPr>
          <p:cNvPr id="11" name="Subtitle 10">
            <a:extLst>
              <a:ext uri="{FF2B5EF4-FFF2-40B4-BE49-F238E27FC236}">
                <a16:creationId xmlns:a16="http://schemas.microsoft.com/office/drawing/2014/main" xmlns="" id="{CE0F8AEE-E9B3-058F-4DD2-16E6371EBB71}"/>
              </a:ext>
            </a:extLst>
          </p:cNvPr>
          <p:cNvSpPr>
            <a:spLocks noGrp="1"/>
          </p:cNvSpPr>
          <p:nvPr>
            <p:ph type="subTitle" idx="1"/>
          </p:nvPr>
        </p:nvSpPr>
        <p:spPr>
          <a:xfrm>
            <a:off x="2053883" y="4489258"/>
            <a:ext cx="8510198" cy="1317522"/>
          </a:xfrm>
        </p:spPr>
        <p:txBody>
          <a:bodyPr>
            <a:normAutofit/>
          </a:bodyPr>
          <a:lstStyle/>
          <a:p>
            <a:pPr algn="l"/>
            <a:r>
              <a:rPr lang="en-US" dirty="0" smtClean="0">
                <a:solidFill>
                  <a:schemeClr val="tx1"/>
                </a:solidFill>
              </a:rPr>
              <a:t>Student Details                                                                                 Name              :   ARIVAZHAGAN.P                                                               NM Id              :   aut2211l301                                  </a:t>
            </a:r>
          </a:p>
          <a:p>
            <a:pPr algn="l"/>
            <a:r>
              <a:rPr lang="en-US" dirty="0" smtClean="0">
                <a:solidFill>
                  <a:schemeClr val="tx1"/>
                </a:solidFill>
              </a:rPr>
              <a:t>College Name   : Government College Of  Engineering, Salem</a:t>
            </a:r>
            <a:endParaRPr lang="en-IN" dirty="0">
              <a:solidFill>
                <a:schemeClr val="tx1"/>
              </a:solidFill>
            </a:endParaRPr>
          </a:p>
        </p:txBody>
      </p:sp>
      <p:pic>
        <p:nvPicPr>
          <p:cNvPr id="5" name="Content Placeholder 4">
            <a:extLst>
              <a:ext uri="{FF2B5EF4-FFF2-40B4-BE49-F238E27FC236}">
                <a16:creationId xmlns:a16="http://schemas.microsoft.com/office/drawing/2014/main" xmlns="" id="{7FFE2073-7F65-D5B7-DD9F-9322F8EB2126}"/>
              </a:ext>
            </a:extLst>
          </p:cNvPr>
          <p:cNvPicPr>
            <a:picLocks noGrp="1" noChangeAspect="1"/>
          </p:cNvPicPr>
          <p:nvPr>
            <p:ph idx="4294967295"/>
          </p:nvPr>
        </p:nvPicPr>
        <p:blipFill>
          <a:blip r:embed="rId2" cstate="print">
            <a:extLst>
              <a:ext uri="{28A0092B-C50C-407E-A947-70E740481C1C}">
                <a14:useLocalDpi xmlns:a14="http://schemas.microsoft.com/office/drawing/2010/main" xmlns="" val="0"/>
              </a:ext>
            </a:extLst>
          </a:blip>
          <a:stretch>
            <a:fillRect/>
          </a:stretch>
        </p:blipFill>
        <p:spPr>
          <a:xfrm>
            <a:off x="4825218" y="478302"/>
            <a:ext cx="1674055" cy="1367456"/>
          </a:xfrm>
        </p:spPr>
      </p:pic>
      <p:pic>
        <p:nvPicPr>
          <p:cNvPr id="7" name="Picture 6">
            <a:extLst>
              <a:ext uri="{FF2B5EF4-FFF2-40B4-BE49-F238E27FC236}">
                <a16:creationId xmlns:a16="http://schemas.microsoft.com/office/drawing/2014/main" xmlns="" id="{EEF2FE70-218E-3990-752E-909F26A8BFD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47113" y="534573"/>
            <a:ext cx="1772530" cy="1407743"/>
          </a:xfrm>
          <a:prstGeom prst="rect">
            <a:avLst/>
          </a:prstGeom>
        </p:spPr>
      </p:pic>
      <p:pic>
        <p:nvPicPr>
          <p:cNvPr id="9" name="Picture 8">
            <a:extLst>
              <a:ext uri="{FF2B5EF4-FFF2-40B4-BE49-F238E27FC236}">
                <a16:creationId xmlns:a16="http://schemas.microsoft.com/office/drawing/2014/main" xmlns="" id="{F2C5C955-6BE9-D2DF-D521-74B85BAF0BCB}"/>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609428" y="504462"/>
            <a:ext cx="2808849" cy="1333469"/>
          </a:xfrm>
          <a:prstGeom prst="rect">
            <a:avLst/>
          </a:prstGeom>
        </p:spPr>
      </p:pic>
    </p:spTree>
    <p:extLst>
      <p:ext uri="{BB962C8B-B14F-4D97-AF65-F5344CB8AC3E}">
        <p14:creationId xmlns:p14="http://schemas.microsoft.com/office/powerpoint/2010/main" xmlns="" val="2525448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F3A85B-B0A2-FFAA-4A3A-FD54A1FC9CF4}"/>
              </a:ext>
            </a:extLst>
          </p:cNvPr>
          <p:cNvSpPr>
            <a:spLocks noGrp="1"/>
          </p:cNvSpPr>
          <p:nvPr>
            <p:ph type="title"/>
          </p:nvPr>
        </p:nvSpPr>
        <p:spPr>
          <a:xfrm>
            <a:off x="572086" y="580293"/>
            <a:ext cx="10911840" cy="1051560"/>
          </a:xfrm>
        </p:spPr>
        <p:txBody>
          <a:bodyPr>
            <a:normAutofit fontScale="90000"/>
          </a:bodyPr>
          <a:lstStyle/>
          <a:p>
            <a:r>
              <a:rPr lang="en-US" dirty="0"/>
              <a:t>Project Architecture</a:t>
            </a:r>
            <a:r>
              <a:rPr lang="en-US" dirty="0">
                <a:sym typeface="Wingdings" panose="05000000000000000000" pitchFamily="2" charset="2"/>
              </a:rPr>
              <a:t>:(unsupervised learning)</a:t>
            </a:r>
            <a:endParaRPr lang="en-IN" dirty="0"/>
          </a:p>
        </p:txBody>
      </p:sp>
      <p:sp>
        <p:nvSpPr>
          <p:cNvPr id="3" name="Content Placeholder 2">
            <a:extLst>
              <a:ext uri="{FF2B5EF4-FFF2-40B4-BE49-F238E27FC236}">
                <a16:creationId xmlns:a16="http://schemas.microsoft.com/office/drawing/2014/main" xmlns="" id="{3CD7240E-E0B9-604B-1731-AD049D876FD0}"/>
              </a:ext>
            </a:extLst>
          </p:cNvPr>
          <p:cNvSpPr>
            <a:spLocks noGrp="1"/>
          </p:cNvSpPr>
          <p:nvPr>
            <p:ph idx="1"/>
          </p:nvPr>
        </p:nvSpPr>
        <p:spPr>
          <a:xfrm>
            <a:off x="583922" y="478302"/>
            <a:ext cx="10515600" cy="1540412"/>
          </a:xfrm>
        </p:spPr>
        <p:txBody>
          <a:bodyPr/>
          <a:lstStyle/>
          <a:p>
            <a:endParaRPr lang="en-IN" dirty="0"/>
          </a:p>
          <a:p>
            <a:pPr marL="0" indent="0">
              <a:buNone/>
            </a:pPr>
            <a:endParaRPr lang="en-IN" dirty="0"/>
          </a:p>
          <a:p>
            <a:pPr marL="0" indent="0">
              <a:buNone/>
            </a:pPr>
            <a:endParaRPr lang="en-IN" dirty="0"/>
          </a:p>
        </p:txBody>
      </p:sp>
      <p:pic>
        <p:nvPicPr>
          <p:cNvPr id="1026" name="Picture 2">
            <a:extLst>
              <a:ext uri="{FF2B5EF4-FFF2-40B4-BE49-F238E27FC236}">
                <a16:creationId xmlns:a16="http://schemas.microsoft.com/office/drawing/2014/main" xmlns="" id="{E017E10F-1880-9BB8-BA2F-A6630B40AF8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70803" y="2165718"/>
            <a:ext cx="6998110" cy="2857500"/>
          </a:xfrm>
          <a:prstGeom prst="rect">
            <a:avLst/>
          </a:prstGeom>
          <a:noFill/>
          <a:extLst>
            <a:ext uri="{909E8E84-426E-40DD-AFC4-6F175D3DCCD1}">
              <a14:hiddenFill xmlns:a14="http://schemas.microsoft.com/office/drawing/2010/main" xmlns="">
                <a:solidFill>
                  <a:srgbClr val="FFFFFF"/>
                </a:solidFill>
              </a14:hiddenFill>
            </a:ext>
          </a:extLst>
        </p:spPr>
      </p:pic>
      <mc:AlternateContent xmlns:mc="http://schemas.openxmlformats.org/markup-compatibility/2006">
        <mc:Choice xmlns="" xmlns:p14="http://schemas.microsoft.com/office/powerpoint/2010/main" xmlns:aink="http://schemas.microsoft.com/office/drawing/2016/ink" Requires="p14 aink">
          <p:contentPart p14:bwMode="auto" r:id="rId3">
            <p14:nvContentPartPr>
              <p14:cNvPr id="5" name="Ink 4">
                <a:extLst>
                  <a:ext uri="{FF2B5EF4-FFF2-40B4-BE49-F238E27FC236}">
                    <a16:creationId xmlns:a16="http://schemas.microsoft.com/office/drawing/2014/main" id="{0E8F6585-1ECC-1801-8E29-B009F640895C}"/>
                  </a:ext>
                </a:extLst>
              </p14:cNvPr>
              <p14:cNvContentPartPr/>
              <p14:nvPr/>
            </p14:nvContentPartPr>
            <p14:xfrm>
              <a:off x="3972046" y="3594468"/>
              <a:ext cx="360" cy="4320"/>
            </p14:xfrm>
          </p:contentPart>
        </mc:Choice>
        <mc:Fallback>
          <p:pic>
            <p:nvPicPr>
              <p:cNvPr id="5" name="Ink 4">
                <a:extLst>
                  <a:ext uri="{FF2B5EF4-FFF2-40B4-BE49-F238E27FC236}">
                    <a16:creationId xmlns:a16="http://schemas.microsoft.com/office/drawing/2014/main" xmlns="" id="{0E8F6585-1ECC-1801-8E29-B009F640895C}"/>
                  </a:ext>
                </a:extLst>
              </p:cNvPr>
              <p:cNvPicPr/>
              <p:nvPr/>
            </p:nvPicPr>
            <p:blipFill>
              <a:blip r:embed="rId4" cstate="print"/>
              <a:stretch>
                <a:fillRect/>
              </a:stretch>
            </p:blipFill>
            <p:spPr>
              <a:xfrm>
                <a:off x="3963406" y="3585468"/>
                <a:ext cx="18000" cy="21960"/>
              </a:xfrm>
              <a:prstGeom prst="rect">
                <a:avLst/>
              </a:prstGeom>
            </p:spPr>
          </p:pic>
        </mc:Fallback>
      </mc:AlternateContent>
    </p:spTree>
    <p:extLst>
      <p:ext uri="{BB962C8B-B14F-4D97-AF65-F5344CB8AC3E}">
        <p14:creationId xmlns:p14="http://schemas.microsoft.com/office/powerpoint/2010/main" xmlns="" val="4083628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E3C692-5D87-CD26-38CF-4C7D77D5F2EF}"/>
              </a:ext>
            </a:extLst>
          </p:cNvPr>
          <p:cNvSpPr>
            <a:spLocks noGrp="1"/>
          </p:cNvSpPr>
          <p:nvPr>
            <p:ph type="title"/>
          </p:nvPr>
        </p:nvSpPr>
        <p:spPr>
          <a:xfrm>
            <a:off x="558018" y="284871"/>
            <a:ext cx="10911840" cy="1051560"/>
          </a:xfrm>
        </p:spPr>
        <p:txBody>
          <a:bodyPr/>
          <a:lstStyle/>
          <a:p>
            <a:r>
              <a:rPr lang="en-US" dirty="0"/>
              <a:t>Moral Development &amp; Algorithm:</a:t>
            </a:r>
            <a:endParaRPr lang="en-IN" dirty="0"/>
          </a:p>
        </p:txBody>
      </p:sp>
      <p:sp>
        <p:nvSpPr>
          <p:cNvPr id="3" name="Content Placeholder 2">
            <a:extLst>
              <a:ext uri="{FF2B5EF4-FFF2-40B4-BE49-F238E27FC236}">
                <a16:creationId xmlns:a16="http://schemas.microsoft.com/office/drawing/2014/main" xmlns="" id="{3024720F-0737-FBF9-33BD-592941D88CF6}"/>
              </a:ext>
            </a:extLst>
          </p:cNvPr>
          <p:cNvSpPr>
            <a:spLocks noGrp="1"/>
          </p:cNvSpPr>
          <p:nvPr>
            <p:ph idx="1"/>
          </p:nvPr>
        </p:nvSpPr>
        <p:spPr>
          <a:xfrm>
            <a:off x="642425" y="1336431"/>
            <a:ext cx="10911840" cy="2622218"/>
          </a:xfrm>
        </p:spPr>
        <p:txBody>
          <a:bodyPr/>
          <a:lstStyle/>
          <a:p>
            <a:r>
              <a:rPr lang="en-US" dirty="0"/>
              <a:t>Dataset Description:</a:t>
            </a:r>
            <a:endParaRPr lang="en-IN" dirty="0"/>
          </a:p>
        </p:txBody>
      </p:sp>
      <p:pic>
        <p:nvPicPr>
          <p:cNvPr id="5" name="Picture 4">
            <a:extLst>
              <a:ext uri="{FF2B5EF4-FFF2-40B4-BE49-F238E27FC236}">
                <a16:creationId xmlns:a16="http://schemas.microsoft.com/office/drawing/2014/main" xmlns="" id="{998E970A-DCD2-012A-2F2C-5B36176FB21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80733" y="2295000"/>
            <a:ext cx="5943600" cy="3581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3783575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89F9CF-91C7-0F4D-2091-9252E40F03F1}"/>
              </a:ext>
            </a:extLst>
          </p:cNvPr>
          <p:cNvSpPr>
            <a:spLocks noGrp="1"/>
          </p:cNvSpPr>
          <p:nvPr>
            <p:ph type="title"/>
          </p:nvPr>
        </p:nvSpPr>
        <p:spPr>
          <a:xfrm>
            <a:off x="558019" y="495887"/>
            <a:ext cx="10911840" cy="1051560"/>
          </a:xfrm>
        </p:spPr>
        <p:txBody>
          <a:bodyPr/>
          <a:lstStyle/>
          <a:p>
            <a:r>
              <a:rPr lang="en-US" dirty="0"/>
              <a:t>Moral Development &amp;Algorithm:</a:t>
            </a:r>
            <a:endParaRPr lang="en-IN" dirty="0"/>
          </a:p>
        </p:txBody>
      </p:sp>
      <p:sp>
        <p:nvSpPr>
          <p:cNvPr id="3" name="Content Placeholder 2">
            <a:extLst>
              <a:ext uri="{FF2B5EF4-FFF2-40B4-BE49-F238E27FC236}">
                <a16:creationId xmlns:a16="http://schemas.microsoft.com/office/drawing/2014/main" xmlns="" id="{736F05C3-14CA-81F7-8CC4-66BB8B6E8663}"/>
              </a:ext>
            </a:extLst>
          </p:cNvPr>
          <p:cNvSpPr>
            <a:spLocks noGrp="1"/>
          </p:cNvSpPr>
          <p:nvPr>
            <p:ph idx="1"/>
          </p:nvPr>
        </p:nvSpPr>
        <p:spPr>
          <a:xfrm>
            <a:off x="698695" y="1697970"/>
            <a:ext cx="10911840" cy="4187952"/>
          </a:xfrm>
        </p:spPr>
        <p:txBody>
          <a:bodyPr>
            <a:normAutofit fontScale="85000" lnSpcReduction="20000"/>
          </a:bodyPr>
          <a:lstStyle/>
          <a:p>
            <a:r>
              <a:rPr lang="en-US" b="1" dirty="0"/>
              <a:t>Algorithm:</a:t>
            </a:r>
          </a:p>
          <a:p>
            <a:pPr marL="0" indent="0">
              <a:buNone/>
            </a:pPr>
            <a:r>
              <a:rPr lang="en-US" b="1" dirty="0"/>
              <a:t>   </a:t>
            </a:r>
            <a:r>
              <a:rPr lang="en-US" dirty="0"/>
              <a:t>Input    :E-Mail text data.</a:t>
            </a:r>
          </a:p>
          <a:p>
            <a:pPr marL="0" indent="0">
              <a:buNone/>
            </a:pPr>
            <a:r>
              <a:rPr lang="en-US" dirty="0"/>
              <a:t>   Output :Spam or non spam(ham) classification.</a:t>
            </a:r>
          </a:p>
          <a:p>
            <a:r>
              <a:rPr lang="en-US" b="1" dirty="0"/>
              <a:t>Algorithm steps:</a:t>
            </a:r>
          </a:p>
          <a:p>
            <a:pPr marL="571500" indent="-571500">
              <a:buFont typeface="+mj-lt"/>
              <a:buAutoNum type="romanLcPeriod"/>
            </a:pPr>
            <a:r>
              <a:rPr lang="en-US" dirty="0"/>
              <a:t>    Preprocess the email text data.</a:t>
            </a:r>
          </a:p>
          <a:p>
            <a:pPr marL="571500" indent="-571500">
              <a:buFont typeface="+mj-lt"/>
              <a:buAutoNum type="romanLcPeriod"/>
            </a:pPr>
            <a:r>
              <a:rPr lang="en-US" dirty="0"/>
              <a:t>    Extract features from the preprocessed text data.</a:t>
            </a:r>
          </a:p>
          <a:p>
            <a:pPr marL="571500" indent="-571500">
              <a:buFont typeface="+mj-lt"/>
              <a:buAutoNum type="romanLcPeriod"/>
            </a:pPr>
            <a:r>
              <a:rPr lang="en-US" dirty="0"/>
              <a:t>    Train a machine learning model on the extracted features .</a:t>
            </a:r>
          </a:p>
          <a:p>
            <a:pPr marL="571500" indent="-571500">
              <a:buFont typeface="+mj-lt"/>
              <a:buAutoNum type="romanLcPeriod"/>
            </a:pPr>
            <a:r>
              <a:rPr lang="en-US" dirty="0"/>
              <a:t>    Evaluate the trained model on a test dataset using metrices .</a:t>
            </a:r>
          </a:p>
          <a:p>
            <a:pPr marL="571500" indent="-571500">
              <a:buFont typeface="+mj-lt"/>
              <a:buAutoNum type="romanLcPeriod"/>
            </a:pPr>
            <a:r>
              <a:rPr lang="en-US" dirty="0"/>
              <a:t>    Fine-tune the model by experimenting with different techniques.</a:t>
            </a:r>
          </a:p>
          <a:p>
            <a:pPr marL="571500" indent="-571500">
              <a:buFont typeface="+mj-lt"/>
              <a:buAutoNum type="romanLcPeriod"/>
            </a:pPr>
            <a:r>
              <a:rPr lang="en-US" dirty="0"/>
              <a:t>    Deploy the trained model as spam detection system for real world use. </a:t>
            </a:r>
            <a:endParaRPr lang="en-IN" dirty="0"/>
          </a:p>
        </p:txBody>
      </p:sp>
      <p:pic>
        <p:nvPicPr>
          <p:cNvPr id="5" name="Picture 4">
            <a:extLst>
              <a:ext uri="{FF2B5EF4-FFF2-40B4-BE49-F238E27FC236}">
                <a16:creationId xmlns:a16="http://schemas.microsoft.com/office/drawing/2014/main" xmlns="" id="{1F8B7648-1015-5927-D825-A517DAECB5B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087729" y="1551346"/>
            <a:ext cx="2222696" cy="1708843"/>
          </a:xfrm>
          <a:prstGeom prst="rect">
            <a:avLst/>
          </a:prstGeom>
        </p:spPr>
      </p:pic>
    </p:spTree>
    <p:extLst>
      <p:ext uri="{BB962C8B-B14F-4D97-AF65-F5344CB8AC3E}">
        <p14:creationId xmlns:p14="http://schemas.microsoft.com/office/powerpoint/2010/main" xmlns="" val="1556798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7D169A-7F55-6BE7-BE7C-F9D8641A3A17}"/>
              </a:ext>
            </a:extLst>
          </p:cNvPr>
          <p:cNvSpPr>
            <a:spLocks noGrp="1"/>
          </p:cNvSpPr>
          <p:nvPr>
            <p:ph type="title"/>
          </p:nvPr>
        </p:nvSpPr>
        <p:spPr>
          <a:xfrm>
            <a:off x="773724" y="548640"/>
            <a:ext cx="10241280" cy="562405"/>
          </a:xfrm>
        </p:spPr>
        <p:txBody>
          <a:bodyPr>
            <a:normAutofit fontScale="90000"/>
          </a:bodyPr>
          <a:lstStyle/>
          <a:p>
            <a:r>
              <a:rPr lang="en-US" dirty="0"/>
              <a:t>Modelling and Project outcomes:</a:t>
            </a:r>
            <a:endParaRPr lang="en-IN" dirty="0"/>
          </a:p>
        </p:txBody>
      </p:sp>
      <p:pic>
        <p:nvPicPr>
          <p:cNvPr id="5" name="Content Placeholder 4">
            <a:extLst>
              <a:ext uri="{FF2B5EF4-FFF2-40B4-BE49-F238E27FC236}">
                <a16:creationId xmlns:a16="http://schemas.microsoft.com/office/drawing/2014/main" xmlns="" id="{1B9A7BCD-2776-146D-1685-1A26D47E16A5}"/>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38200" y="1523998"/>
            <a:ext cx="9867900" cy="4208207"/>
          </a:xfrm>
        </p:spPr>
      </p:pic>
    </p:spTree>
    <p:extLst>
      <p:ext uri="{BB962C8B-B14F-4D97-AF65-F5344CB8AC3E}">
        <p14:creationId xmlns:p14="http://schemas.microsoft.com/office/powerpoint/2010/main" xmlns="" val="1377403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E54154-1796-749B-B49C-E6D5BD2AECB3}"/>
              </a:ext>
            </a:extLst>
          </p:cNvPr>
          <p:cNvSpPr>
            <a:spLocks noGrp="1"/>
          </p:cNvSpPr>
          <p:nvPr>
            <p:ph type="title"/>
          </p:nvPr>
        </p:nvSpPr>
        <p:spPr>
          <a:xfrm>
            <a:off x="487680" y="0"/>
            <a:ext cx="10911840" cy="1051560"/>
          </a:xfrm>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xmlns="" id="{D16BBF9F-6C0A-935A-73A2-1F5E7C7C87BB}"/>
              </a:ext>
            </a:extLst>
          </p:cNvPr>
          <p:cNvSpPr>
            <a:spLocks noGrp="1"/>
          </p:cNvSpPr>
          <p:nvPr>
            <p:ph idx="1"/>
          </p:nvPr>
        </p:nvSpPr>
        <p:spPr>
          <a:xfrm>
            <a:off x="936673" y="1071710"/>
            <a:ext cx="8488681" cy="4977398"/>
          </a:xfrm>
        </p:spPr>
        <p:txBody>
          <a:bodyPr>
            <a:normAutofit fontScale="85000" lnSpcReduction="10000"/>
          </a:bodyPr>
          <a:lstStyle/>
          <a:p>
            <a:r>
              <a:rPr lang="en-US" b="1" dirty="0"/>
              <a:t>Advanced Machine learning techniques:</a:t>
            </a:r>
          </a:p>
          <a:p>
            <a:pPr marL="0" indent="0">
              <a:buNone/>
            </a:pPr>
            <a:r>
              <a:rPr lang="en-US" dirty="0"/>
              <a:t>    </a:t>
            </a:r>
            <a:r>
              <a:rPr lang="en-US" dirty="0" err="1"/>
              <a:t>Exlplore</a:t>
            </a:r>
            <a:r>
              <a:rPr lang="en-US" dirty="0"/>
              <a:t> advanced machine learning </a:t>
            </a:r>
            <a:r>
              <a:rPr lang="en-US" dirty="0" err="1"/>
              <a:t>techniqwues</a:t>
            </a:r>
            <a:r>
              <a:rPr lang="en-US" dirty="0"/>
              <a:t> such </a:t>
            </a:r>
            <a:r>
              <a:rPr lang="en-US" dirty="0" err="1"/>
              <a:t>asdeep</a:t>
            </a:r>
            <a:r>
              <a:rPr lang="en-US" dirty="0"/>
              <a:t> </a:t>
            </a:r>
            <a:r>
              <a:rPr lang="en-US" dirty="0" err="1"/>
              <a:t>learning,ensemble</a:t>
            </a:r>
            <a:r>
              <a:rPr lang="en-US" dirty="0"/>
              <a:t> </a:t>
            </a:r>
            <a:r>
              <a:rPr lang="en-US" dirty="0" err="1"/>
              <a:t>methods,and</a:t>
            </a:r>
            <a:r>
              <a:rPr lang="en-US" dirty="0"/>
              <a:t> Natural language processing(NPL) to improve the accuracy and efficiency of spam detection.</a:t>
            </a:r>
          </a:p>
          <a:p>
            <a:r>
              <a:rPr lang="en-US" b="1" dirty="0"/>
              <a:t>Real-Time Detection:</a:t>
            </a:r>
          </a:p>
          <a:p>
            <a:pPr marL="0" indent="0">
              <a:buNone/>
            </a:pPr>
            <a:r>
              <a:rPr lang="en-US" dirty="0"/>
              <a:t>    Develop real-time spam detection systems that can quickly identified and filter out spam e-mails such as they are </a:t>
            </a:r>
            <a:r>
              <a:rPr lang="en-US" dirty="0" err="1"/>
              <a:t>received,providing</a:t>
            </a:r>
            <a:r>
              <a:rPr lang="en-US" dirty="0"/>
              <a:t> users with immediate protection.</a:t>
            </a:r>
          </a:p>
          <a:p>
            <a:r>
              <a:rPr lang="en-US" b="1" dirty="0"/>
              <a:t>User Feedback Integration: </a:t>
            </a:r>
          </a:p>
          <a:p>
            <a:pPr marL="0" indent="0">
              <a:buNone/>
            </a:pPr>
            <a:r>
              <a:rPr lang="en-US" dirty="0"/>
              <a:t>    </a:t>
            </a:r>
            <a:r>
              <a:rPr lang="en-US" dirty="0" err="1"/>
              <a:t>Incoperate</a:t>
            </a:r>
            <a:r>
              <a:rPr lang="en-US" dirty="0"/>
              <a:t> user feedback into the spam detection system to continuously improve its performance and adapt to new spamming techniques.</a:t>
            </a:r>
            <a:endParaRPr lang="en-IN" dirty="0"/>
          </a:p>
        </p:txBody>
      </p:sp>
      <p:pic>
        <p:nvPicPr>
          <p:cNvPr id="6" name="Picture 5" descr="images.png"/>
          <p:cNvPicPr>
            <a:picLocks noChangeAspect="1"/>
          </p:cNvPicPr>
          <p:nvPr/>
        </p:nvPicPr>
        <p:blipFill>
          <a:blip r:embed="rId2"/>
          <a:stretch>
            <a:fillRect/>
          </a:stretch>
        </p:blipFill>
        <p:spPr>
          <a:xfrm>
            <a:off x="9048385" y="2571750"/>
            <a:ext cx="2375930" cy="2239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1814664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E54154-1796-749B-B49C-E6D5BD2AECB3}"/>
              </a:ext>
            </a:extLst>
          </p:cNvPr>
          <p:cNvSpPr>
            <a:spLocks noGrp="1"/>
          </p:cNvSpPr>
          <p:nvPr>
            <p:ph type="title"/>
          </p:nvPr>
        </p:nvSpPr>
        <p:spPr>
          <a:xfrm>
            <a:off x="712763" y="309489"/>
            <a:ext cx="10911840" cy="1051560"/>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D16BBF9F-6C0A-935A-73A2-1F5E7C7C87BB}"/>
              </a:ext>
            </a:extLst>
          </p:cNvPr>
          <p:cNvSpPr>
            <a:spLocks noGrp="1"/>
          </p:cNvSpPr>
          <p:nvPr>
            <p:ph idx="1"/>
          </p:nvPr>
        </p:nvSpPr>
        <p:spPr>
          <a:xfrm>
            <a:off x="1108511" y="1336431"/>
            <a:ext cx="7312742" cy="4500906"/>
          </a:xfrm>
        </p:spPr>
        <p:txBody>
          <a:bodyPr>
            <a:normAutofit fontScale="70000" lnSpcReduction="20000"/>
          </a:bodyPr>
          <a:lstStyle/>
          <a:p>
            <a:r>
              <a:rPr lang="en-US" dirty="0"/>
              <a:t>In conclusion, our project on spam email detection using machine learning techniques has shown promising results in automatically identifying and filtering out unwanted e-</a:t>
            </a:r>
            <a:r>
              <a:rPr lang="en-US" dirty="0" err="1"/>
              <a:t>mails.By</a:t>
            </a:r>
            <a:r>
              <a:rPr lang="en-US" dirty="0"/>
              <a:t> leveraging machine learning models such as logistic </a:t>
            </a:r>
            <a:r>
              <a:rPr lang="en-US" dirty="0" err="1"/>
              <a:t>regression,support</a:t>
            </a:r>
            <a:r>
              <a:rPr lang="en-US" dirty="0"/>
              <a:t> vector mechanism(SVM) and Native bayes </a:t>
            </a:r>
            <a:r>
              <a:rPr lang="en-US" dirty="0" err="1"/>
              <a:t>classifiers,we</a:t>
            </a:r>
            <a:r>
              <a:rPr lang="en-US" dirty="0"/>
              <a:t> could effectively classify e-mails as spam or non spam(ham).</a:t>
            </a:r>
          </a:p>
          <a:p>
            <a:r>
              <a:rPr lang="en-US" dirty="0"/>
              <a:t>Moving forward ,there is potential to enhance this system by exploring advanced machine learning </a:t>
            </a:r>
            <a:r>
              <a:rPr lang="en-US" dirty="0" err="1"/>
              <a:t>techniques,implementing</a:t>
            </a:r>
            <a:r>
              <a:rPr lang="en-US" dirty="0"/>
              <a:t> real-time detection and </a:t>
            </a:r>
            <a:r>
              <a:rPr lang="en-US" dirty="0" err="1"/>
              <a:t>incoperating</a:t>
            </a:r>
            <a:r>
              <a:rPr lang="en-US" dirty="0"/>
              <a:t> user </a:t>
            </a:r>
            <a:r>
              <a:rPr lang="en-US" dirty="0" err="1"/>
              <a:t>feedback.These</a:t>
            </a:r>
            <a:r>
              <a:rPr lang="en-US" dirty="0"/>
              <a:t> improvements could further enhance the accuracy and efficiency of spam e-mail detecting systems ultimately improving user experience and security. </a:t>
            </a:r>
            <a:endParaRPr lang="en-IN" dirty="0"/>
          </a:p>
        </p:txBody>
      </p:sp>
      <p:pic>
        <p:nvPicPr>
          <p:cNvPr id="5" name="Picture 4">
            <a:extLst>
              <a:ext uri="{FF2B5EF4-FFF2-40B4-BE49-F238E27FC236}">
                <a16:creationId xmlns:a16="http://schemas.microsoft.com/office/drawing/2014/main" xmlns="" id="{F2BFABD4-A80B-0C1E-0821-DA6477DF78D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rot="322032">
            <a:off x="8824452" y="1789011"/>
            <a:ext cx="2667000" cy="2857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1675650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E54154-1796-749B-B49C-E6D5BD2AECB3}"/>
              </a:ext>
            </a:extLst>
          </p:cNvPr>
          <p:cNvSpPr>
            <a:spLocks noGrp="1"/>
          </p:cNvSpPr>
          <p:nvPr>
            <p:ph type="title"/>
          </p:nvPr>
        </p:nvSpPr>
        <p:spPr>
          <a:xfrm>
            <a:off x="558018" y="369278"/>
            <a:ext cx="10911840" cy="1051560"/>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xmlns="" id="{D16BBF9F-6C0A-935A-73A2-1F5E7C7C87BB}"/>
              </a:ext>
            </a:extLst>
          </p:cNvPr>
          <p:cNvSpPr>
            <a:spLocks noGrp="1"/>
          </p:cNvSpPr>
          <p:nvPr>
            <p:ph idx="1"/>
          </p:nvPr>
        </p:nvSpPr>
        <p:spPr>
          <a:xfrm>
            <a:off x="839373" y="1430684"/>
            <a:ext cx="10911840" cy="4187952"/>
          </a:xfrm>
        </p:spPr>
        <p:txBody>
          <a:bodyPr/>
          <a:lstStyle/>
          <a:p>
            <a:r>
              <a:rPr lang="en-US" dirty="0">
                <a:hlinkClick r:id="rId2"/>
              </a:rPr>
              <a:t>https://www.coursera.org/</a:t>
            </a:r>
            <a:endParaRPr lang="en-US" dirty="0"/>
          </a:p>
          <a:p>
            <a:r>
              <a:rPr lang="en-US" dirty="0">
                <a:hlinkClick r:id="rId3"/>
              </a:rPr>
              <a:t>https://www.udacity.com/</a:t>
            </a:r>
            <a:endParaRPr lang="en-US" dirty="0"/>
          </a:p>
          <a:p>
            <a:r>
              <a:rPr lang="en-US" dirty="0">
                <a:hlinkClick r:id="rId4"/>
              </a:rPr>
              <a:t>https://www.Kaggle.com/leam</a:t>
            </a:r>
            <a:endParaRPr lang="en-US" dirty="0"/>
          </a:p>
          <a:p>
            <a:r>
              <a:rPr lang="en-US" dirty="0">
                <a:hlinkClick r:id="rId5"/>
              </a:rPr>
              <a:t>https://codelads.developers.google.com/</a:t>
            </a:r>
            <a:endParaRPr lang="en-US" dirty="0"/>
          </a:p>
          <a:p>
            <a:endParaRPr lang="en-US" dirty="0"/>
          </a:p>
        </p:txBody>
      </p:sp>
      <p:pic>
        <p:nvPicPr>
          <p:cNvPr id="5" name="Picture 4">
            <a:extLst>
              <a:ext uri="{FF2B5EF4-FFF2-40B4-BE49-F238E27FC236}">
                <a16:creationId xmlns:a16="http://schemas.microsoft.com/office/drawing/2014/main" xmlns="" id="{B72AF873-FB1B-0C1C-EFC1-3CB3E23C6595}"/>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8582701" y="3432517"/>
            <a:ext cx="2724937" cy="233523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xmlns="" val="3794029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360_F_329442520_bs9DE1vhchdtXtbsJXcwGQTpjZd5NzDo.jpg"/>
          <p:cNvPicPr>
            <a:picLocks noChangeAspect="1"/>
          </p:cNvPicPr>
          <p:nvPr/>
        </p:nvPicPr>
        <p:blipFill>
          <a:blip r:embed="rId2"/>
          <a:stretch>
            <a:fillRect/>
          </a:stretch>
        </p:blipFill>
        <p:spPr>
          <a:xfrm>
            <a:off x="407963" y="1395282"/>
            <a:ext cx="11352627" cy="4597556"/>
          </a:xfrm>
          <a:prstGeom prst="rect">
            <a:avLst/>
          </a:prstGeom>
        </p:spPr>
      </p:pic>
    </p:spTree>
    <p:extLst>
      <p:ext uri="{BB962C8B-B14F-4D97-AF65-F5344CB8AC3E}">
        <p14:creationId xmlns:p14="http://schemas.microsoft.com/office/powerpoint/2010/main" xmlns="" val="3371768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BBFA44-8102-873C-F8DE-23440EDAB2B1}"/>
              </a:ext>
            </a:extLst>
          </p:cNvPr>
          <p:cNvSpPr>
            <a:spLocks noGrp="1"/>
          </p:cNvSpPr>
          <p:nvPr>
            <p:ph type="title"/>
          </p:nvPr>
        </p:nvSpPr>
        <p:spPr>
          <a:xfrm>
            <a:off x="543951" y="439615"/>
            <a:ext cx="10911840" cy="1051560"/>
          </a:xfrm>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xmlns="" id="{DDFADF08-08DE-BA26-18D7-C1C1D3EDF4A5}"/>
              </a:ext>
            </a:extLst>
          </p:cNvPr>
          <p:cNvSpPr>
            <a:spLocks noGrp="1"/>
          </p:cNvSpPr>
          <p:nvPr>
            <p:ph idx="1"/>
          </p:nvPr>
        </p:nvSpPr>
        <p:spPr>
          <a:xfrm>
            <a:off x="801859" y="1603717"/>
            <a:ext cx="8004517" cy="4234375"/>
          </a:xfrm>
        </p:spPr>
        <p:txBody>
          <a:bodyPr>
            <a:normAutofit fontScale="70000" lnSpcReduction="20000"/>
          </a:bodyPr>
          <a:lstStyle/>
          <a:p>
            <a:r>
              <a:rPr lang="en-US" dirty="0"/>
              <a:t> Abstract</a:t>
            </a:r>
          </a:p>
          <a:p>
            <a:r>
              <a:rPr lang="en-US" dirty="0"/>
              <a:t>Introduction</a:t>
            </a:r>
          </a:p>
          <a:p>
            <a:r>
              <a:rPr lang="en-US" dirty="0"/>
              <a:t>Aims &amp; Objectives</a:t>
            </a:r>
          </a:p>
          <a:p>
            <a:r>
              <a:rPr lang="en-US" dirty="0"/>
              <a:t>Why people sent spam E-mails?</a:t>
            </a:r>
          </a:p>
          <a:p>
            <a:r>
              <a:rPr lang="en-US" dirty="0"/>
              <a:t>Services and Tools required</a:t>
            </a:r>
          </a:p>
          <a:p>
            <a:r>
              <a:rPr lang="en-US" dirty="0"/>
              <a:t>Proposed Solution</a:t>
            </a:r>
          </a:p>
          <a:p>
            <a:r>
              <a:rPr lang="en-US" dirty="0"/>
              <a:t>Project Architecture</a:t>
            </a:r>
          </a:p>
          <a:p>
            <a:r>
              <a:rPr lang="en-US" dirty="0"/>
              <a:t>Moral Development &amp; Algorithm</a:t>
            </a:r>
          </a:p>
          <a:p>
            <a:r>
              <a:rPr lang="en-US" dirty="0"/>
              <a:t>Modelling and Project Outcome</a:t>
            </a:r>
          </a:p>
          <a:p>
            <a:r>
              <a:rPr lang="en-US" dirty="0"/>
              <a:t>Video of the Project</a:t>
            </a:r>
          </a:p>
          <a:p>
            <a:r>
              <a:rPr lang="en-US" dirty="0"/>
              <a:t>Future Scope</a:t>
            </a:r>
          </a:p>
          <a:p>
            <a:r>
              <a:rPr lang="en-US" dirty="0"/>
              <a:t>Conclusion</a:t>
            </a:r>
          </a:p>
          <a:p>
            <a:r>
              <a:rPr lang="en-US" dirty="0"/>
              <a:t>References</a:t>
            </a:r>
          </a:p>
          <a:p>
            <a:r>
              <a:rPr lang="en-US" dirty="0"/>
              <a:t>Links</a:t>
            </a:r>
          </a:p>
        </p:txBody>
      </p:sp>
      <p:pic>
        <p:nvPicPr>
          <p:cNvPr id="5" name="Picture 4" descr="images.jpg"/>
          <p:cNvPicPr>
            <a:picLocks noChangeAspect="1"/>
          </p:cNvPicPr>
          <p:nvPr/>
        </p:nvPicPr>
        <p:blipFill>
          <a:blip r:embed="rId2"/>
          <a:stretch>
            <a:fillRect/>
          </a:stretch>
        </p:blipFill>
        <p:spPr>
          <a:xfrm rot="852004">
            <a:off x="7432797" y="2180493"/>
            <a:ext cx="2822551" cy="227656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xmlns="" val="2218111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4C3D99-05C8-ED66-5537-C13A5F94A1EF}"/>
              </a:ext>
            </a:extLst>
          </p:cNvPr>
          <p:cNvSpPr>
            <a:spLocks noGrp="1"/>
          </p:cNvSpPr>
          <p:nvPr>
            <p:ph type="title"/>
          </p:nvPr>
        </p:nvSpPr>
        <p:spPr>
          <a:xfrm>
            <a:off x="656492" y="509954"/>
            <a:ext cx="10911840" cy="1051560"/>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xmlns="" id="{2460F7BF-53D9-07C3-E83B-610502E5ACC1}"/>
              </a:ext>
            </a:extLst>
          </p:cNvPr>
          <p:cNvSpPr>
            <a:spLocks noGrp="1"/>
          </p:cNvSpPr>
          <p:nvPr>
            <p:ph idx="1"/>
          </p:nvPr>
        </p:nvSpPr>
        <p:spPr>
          <a:xfrm>
            <a:off x="1035149" y="1583621"/>
            <a:ext cx="6856827" cy="4324810"/>
          </a:xfrm>
        </p:spPr>
        <p:txBody>
          <a:bodyPr>
            <a:normAutofit fontScale="77500" lnSpcReduction="20000"/>
          </a:bodyPr>
          <a:lstStyle/>
          <a:p>
            <a:r>
              <a:rPr lang="en-US" dirty="0"/>
              <a:t>Email spam classification is a critical task in today's digital world, where the amount of spam emails has increased dramatically. In this project, we propose to use machine learning (ML) and natural language processing (NLP) techniques to classify email messages as either spam or legitimate.                                                                          </a:t>
            </a:r>
          </a:p>
          <a:p>
            <a:r>
              <a:rPr lang="en-US" dirty="0"/>
              <a:t>The project aims to develop an efficient spam classifier that can accurately identify and filter spam emails from legitimate ones. The dataset used in this project will consist of a large number of email messages with their corresponding labels (spam/ham).</a:t>
            </a:r>
            <a:endParaRPr lang="en-IN" dirty="0"/>
          </a:p>
        </p:txBody>
      </p:sp>
      <p:pic>
        <p:nvPicPr>
          <p:cNvPr id="5" name="Picture 4" descr="Writing_your_paper_1-1170x1074.png"/>
          <p:cNvPicPr>
            <a:picLocks noChangeAspect="1"/>
          </p:cNvPicPr>
          <p:nvPr/>
        </p:nvPicPr>
        <p:blipFill>
          <a:blip r:embed="rId2"/>
          <a:stretch>
            <a:fillRect/>
          </a:stretch>
        </p:blipFill>
        <p:spPr>
          <a:xfrm>
            <a:off x="7697065" y="1885071"/>
            <a:ext cx="3984537" cy="3657600"/>
          </a:xfrm>
          <a:prstGeom prst="rect">
            <a:avLst/>
          </a:prstGeom>
        </p:spPr>
      </p:pic>
    </p:spTree>
    <p:extLst>
      <p:ext uri="{BB962C8B-B14F-4D97-AF65-F5344CB8AC3E}">
        <p14:creationId xmlns:p14="http://schemas.microsoft.com/office/powerpoint/2010/main" xmlns="" val="4077720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2A8AA9-4986-DCD2-455F-35BE7A2858A8}"/>
              </a:ext>
            </a:extLst>
          </p:cNvPr>
          <p:cNvSpPr>
            <a:spLocks noGrp="1"/>
          </p:cNvSpPr>
          <p:nvPr>
            <p:ph type="title"/>
          </p:nvPr>
        </p:nvSpPr>
        <p:spPr>
          <a:xfrm>
            <a:off x="600221" y="520505"/>
            <a:ext cx="10911840" cy="1051560"/>
          </a:xfrm>
        </p:spPr>
        <p:txBody>
          <a:bodyPr>
            <a:normAutofit fontScale="90000"/>
          </a:bodyPr>
          <a:lstStyle/>
          <a:p>
            <a:r>
              <a:rPr lang="en-US" dirty="0"/>
              <a:t>Introduction:</a:t>
            </a:r>
            <a:br>
              <a:rPr lang="en-US" dirty="0"/>
            </a:br>
            <a:r>
              <a:rPr lang="en-US" dirty="0"/>
              <a:t>(Problem Statement)</a:t>
            </a:r>
            <a:endParaRPr lang="en-IN" dirty="0"/>
          </a:p>
        </p:txBody>
      </p:sp>
      <p:sp>
        <p:nvSpPr>
          <p:cNvPr id="6" name="Content Placeholder 2">
            <a:extLst>
              <a:ext uri="{FF2B5EF4-FFF2-40B4-BE49-F238E27FC236}">
                <a16:creationId xmlns:a16="http://schemas.microsoft.com/office/drawing/2014/main" xmlns="" id="{1273755C-8ABC-C62E-0061-C9755778C8FE}"/>
              </a:ext>
            </a:extLst>
          </p:cNvPr>
          <p:cNvSpPr txBox="1">
            <a:spLocks/>
          </p:cNvSpPr>
          <p:nvPr/>
        </p:nvSpPr>
        <p:spPr>
          <a:xfrm>
            <a:off x="1069143" y="1631852"/>
            <a:ext cx="8918919" cy="322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00000"/>
              </a:lnSpc>
            </a:pPr>
            <a:r>
              <a:rPr lang="en-US" dirty="0">
                <a:solidFill>
                  <a:srgbClr val="4D4C4C"/>
                </a:solidFill>
                <a:highlight>
                  <a:srgbClr val="FFFFFF"/>
                </a:highlight>
                <a:latin typeface="CiscoSans"/>
              </a:rPr>
              <a:t>Spam email is unsolicited and unwanted junk email sent out in bulk to an indiscriminate recipient list. Typically, spam is sent for commercial purposes. It can be sent in massive volume by botnets, networks of infected computers.</a:t>
            </a:r>
          </a:p>
          <a:p>
            <a:pPr fontAlgn="base">
              <a:lnSpc>
                <a:spcPct val="100000"/>
              </a:lnSpc>
            </a:pPr>
            <a:r>
              <a:rPr lang="en-US" dirty="0">
                <a:solidFill>
                  <a:srgbClr val="4D4C4C"/>
                </a:solidFill>
                <a:highlight>
                  <a:srgbClr val="FFFFFF"/>
                </a:highlight>
                <a:latin typeface="CiscoSans"/>
              </a:rPr>
              <a:t>This is our problem Statement to do project about this topic.</a:t>
            </a:r>
          </a:p>
        </p:txBody>
      </p:sp>
    </p:spTree>
    <p:extLst>
      <p:ext uri="{BB962C8B-B14F-4D97-AF65-F5344CB8AC3E}">
        <p14:creationId xmlns:p14="http://schemas.microsoft.com/office/powerpoint/2010/main" xmlns="" val="887553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E418B3-2272-E2D6-4B30-406F9DCB00C4}"/>
              </a:ext>
            </a:extLst>
          </p:cNvPr>
          <p:cNvSpPr>
            <a:spLocks noGrp="1"/>
          </p:cNvSpPr>
          <p:nvPr>
            <p:ph type="title"/>
          </p:nvPr>
        </p:nvSpPr>
        <p:spPr>
          <a:xfrm>
            <a:off x="656492" y="0"/>
            <a:ext cx="10911840" cy="1051560"/>
          </a:xfrm>
        </p:spPr>
        <p:txBody>
          <a:bodyPr/>
          <a:lstStyle/>
          <a:p>
            <a:r>
              <a:rPr lang="en-US" dirty="0"/>
              <a:t>Aim &amp; Objectives:</a:t>
            </a:r>
            <a:endParaRPr lang="en-IN" dirty="0"/>
          </a:p>
        </p:txBody>
      </p:sp>
      <p:sp>
        <p:nvSpPr>
          <p:cNvPr id="3" name="Content Placeholder 2">
            <a:extLst>
              <a:ext uri="{FF2B5EF4-FFF2-40B4-BE49-F238E27FC236}">
                <a16:creationId xmlns:a16="http://schemas.microsoft.com/office/drawing/2014/main" xmlns="" id="{EAF4F366-78D0-4DE7-6764-E647318344BB}"/>
              </a:ext>
            </a:extLst>
          </p:cNvPr>
          <p:cNvSpPr>
            <a:spLocks noGrp="1"/>
          </p:cNvSpPr>
          <p:nvPr>
            <p:ph idx="1"/>
          </p:nvPr>
        </p:nvSpPr>
        <p:spPr>
          <a:xfrm>
            <a:off x="712764" y="1219669"/>
            <a:ext cx="10911840" cy="4187952"/>
          </a:xfrm>
        </p:spPr>
        <p:txBody>
          <a:bodyPr/>
          <a:lstStyle/>
          <a:p>
            <a:r>
              <a:rPr lang="en-US" dirty="0"/>
              <a:t>The project aims to develop an efficient spam classifier that can accurately identify and filter spam emails from legitimate ones. The dataset used in this project will consist of a large number of email messages with their corresponding labels (spam/ham).</a:t>
            </a:r>
            <a:endParaRPr lang="en-IN" dirty="0"/>
          </a:p>
          <a:p>
            <a:endParaRPr lang="en-IN" dirty="0"/>
          </a:p>
        </p:txBody>
      </p:sp>
      <p:pic>
        <p:nvPicPr>
          <p:cNvPr id="6" name="Picture 5" descr="910x340_Research-aims-and-goals-1-750x340.png"/>
          <p:cNvPicPr>
            <a:picLocks noChangeAspect="1"/>
          </p:cNvPicPr>
          <p:nvPr/>
        </p:nvPicPr>
        <p:blipFill>
          <a:blip r:embed="rId2"/>
          <a:stretch>
            <a:fillRect/>
          </a:stretch>
        </p:blipFill>
        <p:spPr>
          <a:xfrm>
            <a:off x="3742005" y="3605838"/>
            <a:ext cx="4839287" cy="219381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xmlns="" val="1230363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2960A5-97AF-4920-911D-9D7AFD34D492}"/>
              </a:ext>
            </a:extLst>
          </p:cNvPr>
          <p:cNvSpPr>
            <a:spLocks noGrp="1"/>
          </p:cNvSpPr>
          <p:nvPr>
            <p:ph type="title"/>
          </p:nvPr>
        </p:nvSpPr>
        <p:spPr>
          <a:xfrm>
            <a:off x="670559" y="298939"/>
            <a:ext cx="10911840" cy="1051560"/>
          </a:xfrm>
        </p:spPr>
        <p:txBody>
          <a:bodyPr/>
          <a:lstStyle/>
          <a:p>
            <a:r>
              <a:rPr lang="en-US" dirty="0"/>
              <a:t>Why do people sent out Spam E-Mails?</a:t>
            </a:r>
            <a:endParaRPr lang="en-IN" dirty="0"/>
          </a:p>
        </p:txBody>
      </p:sp>
      <p:sp>
        <p:nvSpPr>
          <p:cNvPr id="3" name="Content Placeholder 2">
            <a:extLst>
              <a:ext uri="{FF2B5EF4-FFF2-40B4-BE49-F238E27FC236}">
                <a16:creationId xmlns:a16="http://schemas.microsoft.com/office/drawing/2014/main" xmlns="" id="{928741CF-E9DC-DA67-D5B6-1D5DB06073B9}"/>
              </a:ext>
            </a:extLst>
          </p:cNvPr>
          <p:cNvSpPr>
            <a:spLocks noGrp="1"/>
          </p:cNvSpPr>
          <p:nvPr>
            <p:ph idx="1"/>
          </p:nvPr>
        </p:nvSpPr>
        <p:spPr>
          <a:xfrm>
            <a:off x="669388" y="2281529"/>
            <a:ext cx="10401886" cy="4077068"/>
          </a:xfrm>
        </p:spPr>
        <p:txBody>
          <a:bodyPr/>
          <a:lstStyle/>
          <a:p>
            <a:pPr marL="0" indent="0">
              <a:buNone/>
            </a:pPr>
            <a:r>
              <a:rPr lang="en-US" b="0" i="0" dirty="0">
                <a:solidFill>
                  <a:srgbClr val="4D4C4C"/>
                </a:solidFill>
                <a:effectLst/>
                <a:highlight>
                  <a:srgbClr val="FFFFFF"/>
                </a:highlight>
                <a:latin typeface="CiscoSans"/>
              </a:rPr>
              <a:t>Often, spam email is sent for commercial purposes. While some people view it as unethical, many businesses still use spam. The cost per email is incredibly low, and businesses can send out mass quantities consistently. Spam email can also be a malicious attempt to gain access to your computer.</a:t>
            </a:r>
            <a:endParaRPr lang="en-IN" dirty="0"/>
          </a:p>
        </p:txBody>
      </p:sp>
    </p:spTree>
    <p:extLst>
      <p:ext uri="{BB962C8B-B14F-4D97-AF65-F5344CB8AC3E}">
        <p14:creationId xmlns:p14="http://schemas.microsoft.com/office/powerpoint/2010/main" xmlns="" val="739818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D58C1C-21AE-3DC5-5B6E-99F4E4A50AD3}"/>
              </a:ext>
            </a:extLst>
          </p:cNvPr>
          <p:cNvSpPr>
            <a:spLocks noGrp="1"/>
          </p:cNvSpPr>
          <p:nvPr>
            <p:ph type="title"/>
          </p:nvPr>
        </p:nvSpPr>
        <p:spPr>
          <a:xfrm>
            <a:off x="600222" y="492369"/>
            <a:ext cx="10911840" cy="998806"/>
          </a:xfrm>
        </p:spPr>
        <p:txBody>
          <a:bodyPr/>
          <a:lstStyle/>
          <a:p>
            <a:r>
              <a:rPr lang="en-US" dirty="0"/>
              <a:t>Services and Tools required:</a:t>
            </a:r>
            <a:endParaRPr lang="en-IN" dirty="0"/>
          </a:p>
        </p:txBody>
      </p:sp>
      <p:sp>
        <p:nvSpPr>
          <p:cNvPr id="3" name="Content Placeholder 2">
            <a:extLst>
              <a:ext uri="{FF2B5EF4-FFF2-40B4-BE49-F238E27FC236}">
                <a16:creationId xmlns:a16="http://schemas.microsoft.com/office/drawing/2014/main" xmlns="" id="{813F6785-357F-9653-6F2F-F0FD2C023CDD}"/>
              </a:ext>
            </a:extLst>
          </p:cNvPr>
          <p:cNvSpPr>
            <a:spLocks noGrp="1"/>
          </p:cNvSpPr>
          <p:nvPr>
            <p:ph idx="1"/>
          </p:nvPr>
        </p:nvSpPr>
        <p:spPr>
          <a:xfrm>
            <a:off x="697522" y="1617784"/>
            <a:ext cx="10515600" cy="5039031"/>
          </a:xfrm>
        </p:spPr>
        <p:txBody>
          <a:bodyPr/>
          <a:lstStyle/>
          <a:p>
            <a:r>
              <a:rPr lang="en-US" dirty="0"/>
              <a:t>E-Mail Filtering Software</a:t>
            </a:r>
          </a:p>
          <a:p>
            <a:r>
              <a:rPr lang="en-US" dirty="0"/>
              <a:t>Machine Learning Models</a:t>
            </a:r>
          </a:p>
          <a:p>
            <a:r>
              <a:rPr lang="en-US" dirty="0"/>
              <a:t>Bayesian Filtering</a:t>
            </a:r>
          </a:p>
          <a:p>
            <a:r>
              <a:rPr lang="en-US" dirty="0"/>
              <a:t>Real-time Blackhole Lists(RBLs)</a:t>
            </a:r>
          </a:p>
          <a:p>
            <a:r>
              <a:rPr lang="en-US" dirty="0"/>
              <a:t>Sender Policy Framework(SPF) and DomainKeys Identified Mail(DKIM)</a:t>
            </a:r>
          </a:p>
          <a:p>
            <a:r>
              <a:rPr lang="en-US" dirty="0"/>
              <a:t>Content Analysis Tools</a:t>
            </a:r>
            <a:endParaRPr lang="en-IN" dirty="0"/>
          </a:p>
        </p:txBody>
      </p:sp>
      <p:pic>
        <p:nvPicPr>
          <p:cNvPr id="5" name="Picture 4" descr="download.png"/>
          <p:cNvPicPr>
            <a:picLocks noChangeAspect="1"/>
          </p:cNvPicPr>
          <p:nvPr/>
        </p:nvPicPr>
        <p:blipFill>
          <a:blip r:embed="rId2"/>
          <a:stretch>
            <a:fillRect/>
          </a:stretch>
        </p:blipFill>
        <p:spPr>
          <a:xfrm>
            <a:off x="8899573" y="1379219"/>
            <a:ext cx="1954823" cy="195482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xmlns="" val="383907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62C379-0619-A325-D2B8-222699294981}"/>
              </a:ext>
            </a:extLst>
          </p:cNvPr>
          <p:cNvSpPr>
            <a:spLocks noGrp="1"/>
          </p:cNvSpPr>
          <p:nvPr>
            <p:ph type="title"/>
          </p:nvPr>
        </p:nvSpPr>
        <p:spPr>
          <a:xfrm>
            <a:off x="550606" y="18255"/>
            <a:ext cx="10515600" cy="1325563"/>
          </a:xfrm>
        </p:spPr>
        <p:txBody>
          <a:bodyPr/>
          <a:lstStyle/>
          <a:p>
            <a:r>
              <a:rPr lang="en-US" dirty="0"/>
              <a:t>Proposed Solution:</a:t>
            </a:r>
            <a:endParaRPr lang="en-IN" dirty="0"/>
          </a:p>
        </p:txBody>
      </p:sp>
      <p:sp>
        <p:nvSpPr>
          <p:cNvPr id="3" name="Content Placeholder 2">
            <a:extLst>
              <a:ext uri="{FF2B5EF4-FFF2-40B4-BE49-F238E27FC236}">
                <a16:creationId xmlns:a16="http://schemas.microsoft.com/office/drawing/2014/main" xmlns="" id="{61501D59-C5E7-595B-EF24-F0F25BA8738A}"/>
              </a:ext>
            </a:extLst>
          </p:cNvPr>
          <p:cNvSpPr>
            <a:spLocks noGrp="1"/>
          </p:cNvSpPr>
          <p:nvPr>
            <p:ph idx="1"/>
          </p:nvPr>
        </p:nvSpPr>
        <p:spPr>
          <a:xfrm>
            <a:off x="550606" y="1376517"/>
            <a:ext cx="8327923" cy="4798142"/>
          </a:xfrm>
        </p:spPr>
        <p:txBody>
          <a:bodyPr>
            <a:normAutofit fontScale="92500" lnSpcReduction="20000"/>
          </a:bodyPr>
          <a:lstStyle/>
          <a:p>
            <a:pPr marL="0" indent="0">
              <a:buNone/>
            </a:pPr>
            <a:r>
              <a:rPr lang="en-US" b="1" dirty="0"/>
              <a:t>Solution: </a:t>
            </a:r>
            <a:r>
              <a:rPr lang="en-US" dirty="0"/>
              <a:t>Gather a dataset of labeled e-</a:t>
            </a:r>
            <a:r>
              <a:rPr lang="en-US" dirty="0" err="1"/>
              <a:t>mails,where</a:t>
            </a:r>
            <a:r>
              <a:rPr lang="en-US" dirty="0"/>
              <a:t> each e-mail is labeled as spam or non-spam(ham).Preprocess the text data to convert it into a format suitable for machine learning </a:t>
            </a:r>
            <a:r>
              <a:rPr lang="en-US" dirty="0" err="1"/>
              <a:t>modals.This</a:t>
            </a:r>
            <a:r>
              <a:rPr lang="en-US" dirty="0"/>
              <a:t> may include removing stop </a:t>
            </a:r>
            <a:r>
              <a:rPr lang="en-US" dirty="0" err="1"/>
              <a:t>words,tokenization,and</a:t>
            </a:r>
            <a:r>
              <a:rPr lang="en-US" dirty="0"/>
              <a:t> converting text to numerical </a:t>
            </a:r>
            <a:r>
              <a:rPr lang="en-US" dirty="0" err="1"/>
              <a:t>representations.Extract</a:t>
            </a:r>
            <a:r>
              <a:rPr lang="en-US" dirty="0"/>
              <a:t> features from the preprocessed text </a:t>
            </a:r>
            <a:r>
              <a:rPr lang="en-US" dirty="0" err="1"/>
              <a:t>data.Common</a:t>
            </a:r>
            <a:r>
              <a:rPr lang="en-US" dirty="0"/>
              <a:t> features include word </a:t>
            </a:r>
            <a:r>
              <a:rPr lang="en-US" dirty="0" err="1"/>
              <a:t>frequency,TF</a:t>
            </a:r>
            <a:r>
              <a:rPr lang="en-US" dirty="0"/>
              <a:t>-IDF(Term Frequency-Inverse Document Frequency),and N-</a:t>
            </a:r>
            <a:r>
              <a:rPr lang="en-US" dirty="0" err="1"/>
              <a:t>grams.Choose</a:t>
            </a:r>
            <a:r>
              <a:rPr lang="en-US" dirty="0"/>
              <a:t> a machine-learning model for spam </a:t>
            </a:r>
            <a:r>
              <a:rPr lang="en-US" dirty="0" err="1"/>
              <a:t>detection.Common</a:t>
            </a:r>
            <a:r>
              <a:rPr lang="en-US" dirty="0"/>
              <a:t> modals include logistic </a:t>
            </a:r>
            <a:r>
              <a:rPr lang="en-US" dirty="0" err="1"/>
              <a:t>regression,Support</a:t>
            </a:r>
            <a:r>
              <a:rPr lang="en-US" dirty="0"/>
              <a:t> </a:t>
            </a:r>
            <a:r>
              <a:rPr lang="en-US" dirty="0" err="1"/>
              <a:t>vectorMachines</a:t>
            </a:r>
            <a:r>
              <a:rPr lang="en-US" dirty="0"/>
              <a:t>(SVM) and </a:t>
            </a:r>
            <a:r>
              <a:rPr lang="en-US" dirty="0" err="1"/>
              <a:t>Nasive</a:t>
            </a:r>
            <a:r>
              <a:rPr lang="en-US" dirty="0"/>
              <a:t> Bayes classifiers.</a:t>
            </a:r>
            <a:endParaRPr lang="en-IN" dirty="0"/>
          </a:p>
        </p:txBody>
      </p:sp>
    </p:spTree>
    <p:extLst>
      <p:ext uri="{BB962C8B-B14F-4D97-AF65-F5344CB8AC3E}">
        <p14:creationId xmlns:p14="http://schemas.microsoft.com/office/powerpoint/2010/main" xmlns="" val="411700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0D1B83-063E-9D04-C6CE-0066BE3F8D70}"/>
              </a:ext>
            </a:extLst>
          </p:cNvPr>
          <p:cNvSpPr>
            <a:spLocks noGrp="1"/>
          </p:cNvSpPr>
          <p:nvPr>
            <p:ph type="title"/>
          </p:nvPr>
        </p:nvSpPr>
        <p:spPr>
          <a:xfrm>
            <a:off x="830485" y="403785"/>
            <a:ext cx="10535202" cy="1434689"/>
          </a:xfrm>
        </p:spPr>
        <p:txBody>
          <a:bodyPr/>
          <a:lstStyle/>
          <a:p>
            <a:r>
              <a:rPr lang="en-US" dirty="0"/>
              <a:t>Project Architecture:(supervised learning)</a:t>
            </a:r>
            <a:endParaRPr lang="en-IN" dirty="0"/>
          </a:p>
        </p:txBody>
      </p:sp>
      <p:pic>
        <p:nvPicPr>
          <p:cNvPr id="4" name="Content Placeholder 3">
            <a:extLst>
              <a:ext uri="{FF2B5EF4-FFF2-40B4-BE49-F238E27FC236}">
                <a16:creationId xmlns:a16="http://schemas.microsoft.com/office/drawing/2014/main" xmlns="" id="{BD3AFB6A-92AE-E5B6-BB05-ED645CB406BC}"/>
              </a:ext>
            </a:extLst>
          </p:cNvPr>
          <p:cNvPicPr>
            <a:picLocks noGrp="1" noChangeAspect="1"/>
          </p:cNvPicPr>
          <p:nvPr>
            <p:ph idx="1"/>
          </p:nvPr>
        </p:nvPicPr>
        <p:blipFill>
          <a:blip r:embed="rId2"/>
          <a:stretch>
            <a:fillRect/>
          </a:stretch>
        </p:blipFill>
        <p:spPr>
          <a:xfrm>
            <a:off x="844062" y="1868128"/>
            <a:ext cx="7228221" cy="3539613"/>
          </a:xfrm>
          <a:prstGeom prst="rect">
            <a:avLst/>
          </a:prstGeom>
        </p:spPr>
      </p:pic>
      <p:pic>
        <p:nvPicPr>
          <p:cNvPr id="5" name="Picture 4">
            <a:extLst>
              <a:ext uri="{FF2B5EF4-FFF2-40B4-BE49-F238E27FC236}">
                <a16:creationId xmlns:a16="http://schemas.microsoft.com/office/drawing/2014/main" xmlns="" id="{9D9E4CA4-3E31-E49D-F93F-F3D545BE55A7}"/>
              </a:ext>
            </a:extLst>
          </p:cNvPr>
          <p:cNvPicPr>
            <a:picLocks noChangeAspect="1"/>
          </p:cNvPicPr>
          <p:nvPr/>
        </p:nvPicPr>
        <p:blipFill>
          <a:blip r:embed="rId3"/>
          <a:stretch>
            <a:fillRect/>
          </a:stretch>
        </p:blipFill>
        <p:spPr>
          <a:xfrm>
            <a:off x="8731046" y="1868128"/>
            <a:ext cx="2762260" cy="3441291"/>
          </a:xfrm>
          <a:prstGeom prst="rect">
            <a:avLst/>
          </a:prstGeom>
        </p:spPr>
      </p:pic>
      <mc:AlternateContent xmlns:mc="http://schemas.openxmlformats.org/markup-compatibility/2006">
        <mc:Choice xmlns="" xmlns:p14="http://schemas.microsoft.com/office/powerpoint/2010/main" xmlns:aink="http://schemas.microsoft.com/office/drawing/2016/ink" Requires="p14 aink">
          <p:contentPart p14:bwMode="auto" r:id="rId4">
            <p14:nvContentPartPr>
              <p14:cNvPr id="6" name="Ink 5">
                <a:extLst>
                  <a:ext uri="{FF2B5EF4-FFF2-40B4-BE49-F238E27FC236}">
                    <a16:creationId xmlns:a16="http://schemas.microsoft.com/office/drawing/2014/main" id="{9F229C10-9EEB-3C04-D63F-613475619B40}"/>
                  </a:ext>
                </a:extLst>
              </p14:cNvPr>
              <p14:cNvContentPartPr/>
              <p14:nvPr/>
            </p14:nvContentPartPr>
            <p14:xfrm>
              <a:off x="8514526" y="1799148"/>
              <a:ext cx="360" cy="360"/>
            </p14:xfrm>
          </p:contentPart>
        </mc:Choice>
        <mc:Fallback>
          <p:pic>
            <p:nvPicPr>
              <p:cNvPr id="6" name="Ink 5">
                <a:extLst>
                  <a:ext uri="{FF2B5EF4-FFF2-40B4-BE49-F238E27FC236}">
                    <a16:creationId xmlns:a16="http://schemas.microsoft.com/office/drawing/2014/main" xmlns="" id="{9F229C10-9EEB-3C04-D63F-613475619B40}"/>
                  </a:ext>
                </a:extLst>
              </p:cNvPr>
              <p:cNvPicPr/>
              <p:nvPr/>
            </p:nvPicPr>
            <p:blipFill>
              <a:blip r:embed="rId5" cstate="print"/>
              <a:stretch>
                <a:fillRect/>
              </a:stretch>
            </p:blipFill>
            <p:spPr>
              <a:xfrm>
                <a:off x="8505886" y="1790508"/>
                <a:ext cx="18000" cy="18000"/>
              </a:xfrm>
              <a:prstGeom prst="rect">
                <a:avLst/>
              </a:prstGeom>
            </p:spPr>
          </p:pic>
        </mc:Fallback>
      </mc:AlternateContent>
      <p:cxnSp>
        <p:nvCxnSpPr>
          <p:cNvPr id="8" name="Straight Connector 7">
            <a:extLst>
              <a:ext uri="{FF2B5EF4-FFF2-40B4-BE49-F238E27FC236}">
                <a16:creationId xmlns:a16="http://schemas.microsoft.com/office/drawing/2014/main" xmlns="" id="{A502D9A6-8EDF-ABF0-B285-2ABA1FD705BC}"/>
              </a:ext>
            </a:extLst>
          </p:cNvPr>
          <p:cNvCxnSpPr/>
          <p:nvPr/>
        </p:nvCxnSpPr>
        <p:spPr>
          <a:xfrm>
            <a:off x="8514526" y="1799148"/>
            <a:ext cx="0" cy="3608593"/>
          </a:xfrm>
          <a:prstGeom prst="line">
            <a:avLst/>
          </a:prstGeom>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540567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270</TotalTime>
  <Words>706</Words>
  <Application>Microsoft Office PowerPoint</Application>
  <PresentationFormat>Custom</PresentationFormat>
  <Paragraphs>69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Aspect</vt:lpstr>
      <vt:lpstr>Naan Mudhalvan Detecting Spam E-Mails</vt:lpstr>
      <vt:lpstr>Contents:</vt:lpstr>
      <vt:lpstr>Abstract:</vt:lpstr>
      <vt:lpstr>Introduction: (Problem Statement)</vt:lpstr>
      <vt:lpstr>Aim &amp; Objectives:</vt:lpstr>
      <vt:lpstr>Why do people sent out Spam E-Mails?</vt:lpstr>
      <vt:lpstr>Services and Tools required:</vt:lpstr>
      <vt:lpstr>Proposed Solution:</vt:lpstr>
      <vt:lpstr>Project Architecture:(supervised learning)</vt:lpstr>
      <vt:lpstr>Project Architecture:(unsupervised learning)</vt:lpstr>
      <vt:lpstr>Moral Development &amp; Algorithm:</vt:lpstr>
      <vt:lpstr>Moral Development &amp;Algorithm:</vt:lpstr>
      <vt:lpstr>Modelling and Project outcomes:</vt:lpstr>
      <vt:lpstr>Future scope:</vt:lpstr>
      <vt:lpstr>Conclusion:</vt:lpstr>
      <vt:lpstr>References:</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Mudhalvan Detecting Spam E-Mails</dc:title>
  <dc:creator>hariselvamathi1534@gmail.com</dc:creator>
  <cp:lastModifiedBy>CANDY</cp:lastModifiedBy>
  <cp:revision>10</cp:revision>
  <dcterms:created xsi:type="dcterms:W3CDTF">2024-04-18T14:24:48Z</dcterms:created>
  <dcterms:modified xsi:type="dcterms:W3CDTF">2024-04-19T08:33:29Z</dcterms:modified>
</cp:coreProperties>
</file>