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8" d="100"/>
          <a:sy n="58" d="100"/>
        </p:scale>
        <p:origin x="96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584E365-18E7-40DE-BEC1-ADCC3F928605}" type="datetimeFigureOut">
              <a:rPr lang="en-IN" smtClean="0"/>
              <a:t>13-05-2024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7D47F81-132D-411B-A1A1-54C51C506345}" type="slidenum">
              <a:rPr lang="en-IN" smtClean="0"/>
              <a:t>‹#›</a:t>
            </a:fld>
            <a:endParaRPr lang="en-IN"/>
          </a:p>
        </p:txBody>
      </p:sp>
    </p:spTree>
    <p:extLst>
      <p:ext uri="{BB962C8B-B14F-4D97-AF65-F5344CB8AC3E}">
        <p14:creationId xmlns:p14="http://schemas.microsoft.com/office/powerpoint/2010/main" val="602346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D47F81-132D-411B-A1A1-54C51C506345}" type="slidenum">
              <a:rPr lang="en-IN" smtClean="0"/>
              <a:t>1</a:t>
            </a:fld>
            <a:endParaRPr lang="en-IN"/>
          </a:p>
        </p:txBody>
      </p:sp>
    </p:spTree>
    <p:extLst>
      <p:ext uri="{BB962C8B-B14F-4D97-AF65-F5344CB8AC3E}">
        <p14:creationId xmlns:p14="http://schemas.microsoft.com/office/powerpoint/2010/main" val="3446856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091426" cy="509114"/>
          </a:xfrm>
          <a:prstGeom prst="rect">
            <a:avLst/>
          </a:prstGeom>
        </p:spPr>
        <p:txBody>
          <a:bodyPr vert="horz" wrap="square" lIns="0" tIns="16510" rIns="0" bIns="0" rtlCol="0">
            <a:spAutoFit/>
          </a:bodyPr>
          <a:lstStyle/>
          <a:p>
            <a:pPr marL="3213735">
              <a:lnSpc>
                <a:spcPct val="100000"/>
              </a:lnSpc>
              <a:spcBef>
                <a:spcPts val="130"/>
              </a:spcBef>
            </a:pPr>
            <a:r>
              <a:rPr lang="en-US" u="sng" spc="15" dirty="0"/>
              <a:t>ARIVUTHENDRAL K</a:t>
            </a:r>
            <a:endParaRPr u="sng" spc="15" dirty="0"/>
          </a:p>
        </p:txBody>
      </p:sp>
      <p:sp>
        <p:nvSpPr>
          <p:cNvPr id="8" name="object 8"/>
          <p:cNvSpPr txBox="1"/>
          <p:nvPr/>
        </p:nvSpPr>
        <p:spPr>
          <a:xfrm>
            <a:off x="6390362" y="2629944"/>
            <a:ext cx="3040380" cy="1120820"/>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rebuchet MS"/>
                <a:cs typeface="Trebuchet MS"/>
              </a:rPr>
              <a:t>Emotion </a:t>
            </a:r>
            <a:r>
              <a:rPr lang="en-US" sz="2400" b="1" spc="10" dirty="0" err="1">
                <a:solidFill>
                  <a:srgbClr val="2D936B"/>
                </a:solidFill>
                <a:latin typeface="Trebuchet MS"/>
                <a:cs typeface="Trebuchet MS"/>
              </a:rPr>
              <a:t>Recognization</a:t>
            </a:r>
            <a:r>
              <a:rPr lang="en-US" sz="2400" b="1" spc="10" dirty="0">
                <a:solidFill>
                  <a:srgbClr val="2D936B"/>
                </a:solidFill>
                <a:latin typeface="Trebuchet MS"/>
                <a:cs typeface="Trebuchet MS"/>
              </a:rPr>
              <a:t> using smart phones</a:t>
            </a:r>
            <a:endParaRPr lang="en-US" sz="2400" dirty="0">
              <a:latin typeface="Trebuchet MS"/>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pic>
        <p:nvPicPr>
          <p:cNvPr id="3074" name="Picture 2" descr="35 Facial Expressions That Convey Emotions Across Cultures | Psychology ...">
            <a:extLst>
              <a:ext uri="{FF2B5EF4-FFF2-40B4-BE49-F238E27FC236}">
                <a16:creationId xmlns:a16="http://schemas.microsoft.com/office/drawing/2014/main" id="{EFA31758-9BCC-8022-5B46-8D4B00CB8F8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9688" y="2321862"/>
            <a:ext cx="5452747" cy="285488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2" name="object 7"/>
          <p:cNvSpPr txBox="1"/>
          <p:nvPr/>
        </p:nvSpPr>
        <p:spPr>
          <a:xfrm>
            <a:off x="752475" y="1071270"/>
            <a:ext cx="2811780" cy="300355"/>
          </a:xfrm>
          <a:prstGeom prst="rect">
            <a:avLst/>
          </a:prstGeom>
        </p:spPr>
        <p:txBody>
          <a:bodyPr vert="horz" wrap="square" lIns="0" tIns="12700" rIns="0" bIns="0" rtlCol="0">
            <a:spAutoFit/>
          </a:bodyPr>
          <a:lstStyle/>
          <a:p>
            <a:pPr marL="12700">
              <a:lnSpc>
                <a:spcPct val="100000"/>
              </a:lnSpc>
              <a:spcBef>
                <a:spcPts val="100"/>
              </a:spcBef>
            </a:pPr>
            <a:r>
              <a:rPr lang="en-US" sz="1800" u="sng" spc="-5" dirty="0">
                <a:latin typeface="Trebuchet MS"/>
                <a:cs typeface="Trebuchet MS"/>
              </a:rPr>
              <a:t>Output Images</a:t>
            </a:r>
            <a:endParaRPr sz="1800" u="sng" dirty="0">
              <a:latin typeface="Trebuchet MS"/>
              <a:cs typeface="Trebuchet MS"/>
            </a:endParaRPr>
          </a:p>
        </p:txBody>
      </p:sp>
      <p:sp>
        <p:nvSpPr>
          <p:cNvPr id="10" name="TextBox 9"/>
          <p:cNvSpPr txBox="1"/>
          <p:nvPr/>
        </p:nvSpPr>
        <p:spPr>
          <a:xfrm>
            <a:off x="752475" y="4549979"/>
            <a:ext cx="4380043" cy="1908215"/>
          </a:xfrm>
          <a:prstGeom prst="rect">
            <a:avLst/>
          </a:prstGeom>
          <a:noFill/>
        </p:spPr>
        <p:txBody>
          <a:bodyPr wrap="square" rtlCol="0">
            <a:spAutoFit/>
          </a:bodyPr>
          <a:lstStyle/>
          <a:p>
            <a:r>
              <a:rPr lang="en-US" sz="2000" b="1" i="1" dirty="0"/>
              <a:t>Performance Metrics</a:t>
            </a:r>
            <a:endParaRPr lang="en-US" sz="2000" b="1" dirty="0"/>
          </a:p>
          <a:p>
            <a:r>
              <a:rPr lang="en-US" sz="2000" dirty="0"/>
              <a:t>Accuracy : </a:t>
            </a:r>
            <a:r>
              <a:rPr lang="en-IN" sz="2000" dirty="0"/>
              <a:t>0.9111 or 91.11%</a:t>
            </a:r>
            <a:endParaRPr lang="en-US" sz="2000" dirty="0"/>
          </a:p>
          <a:p>
            <a:r>
              <a:rPr lang="en-US" sz="2000" dirty="0"/>
              <a:t>Precision : </a:t>
            </a:r>
            <a:r>
              <a:rPr lang="en-IN" sz="2000" dirty="0"/>
              <a:t>0.8936 or 89.36%</a:t>
            </a:r>
            <a:endParaRPr lang="en-US" sz="2000" dirty="0"/>
          </a:p>
          <a:p>
            <a:r>
              <a:rPr lang="en-US" sz="2000" dirty="0"/>
              <a:t>Recall : </a:t>
            </a:r>
            <a:r>
              <a:rPr lang="en-IN" sz="2000" dirty="0"/>
              <a:t>0.9333 or 93.33%</a:t>
            </a:r>
            <a:endParaRPr lang="en-US" sz="2000" dirty="0"/>
          </a:p>
          <a:p>
            <a:r>
              <a:rPr lang="en-US" sz="2000" dirty="0"/>
              <a:t>F1-score : </a:t>
            </a:r>
            <a:r>
              <a:rPr lang="en-IN" sz="2000" dirty="0"/>
              <a:t>0.9127 or 91.27%</a:t>
            </a:r>
            <a:endParaRPr lang="en-US" sz="2000" dirty="0"/>
          </a:p>
          <a:p>
            <a:endParaRPr lang="en-IN" dirty="0"/>
          </a:p>
        </p:txBody>
      </p:sp>
      <p:pic>
        <p:nvPicPr>
          <p:cNvPr id="2050" name="Picture 2" descr="Real Time Facial Expression Recognition on Streaming Data">
            <a:extLst>
              <a:ext uri="{FF2B5EF4-FFF2-40B4-BE49-F238E27FC236}">
                <a16:creationId xmlns:a16="http://schemas.microsoft.com/office/drawing/2014/main" id="{BA754C55-7731-CBEC-6403-BD21D8FA96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371625"/>
            <a:ext cx="3176587" cy="28305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925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6"/>
            <a:ext cx="10191592" cy="632224"/>
          </a:xfrm>
          <a:prstGeom prst="rect">
            <a:avLst/>
          </a:prstGeom>
        </p:spPr>
        <p:txBody>
          <a:bodyPr vert="horz" wrap="square" lIns="0" tIns="16510" rIns="0" bIns="0" rtlCol="0">
            <a:spAutoFit/>
          </a:bodyPr>
          <a:lstStyle/>
          <a:p>
            <a:pPr marL="12700">
              <a:lnSpc>
                <a:spcPct val="100000"/>
              </a:lnSpc>
              <a:spcBef>
                <a:spcPts val="130"/>
              </a:spcBef>
            </a:pPr>
            <a:r>
              <a:rPr lang="en-US" sz="4000" spc="5" dirty="0"/>
              <a:t>Emotion </a:t>
            </a:r>
            <a:r>
              <a:rPr lang="en-US" sz="4000" spc="5" dirty="0" err="1"/>
              <a:t>recognization</a:t>
            </a:r>
            <a:r>
              <a:rPr lang="en-US" sz="4000" spc="5" dirty="0"/>
              <a:t> using smartphones</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009650" y="1806958"/>
            <a:ext cx="8576114" cy="4093428"/>
          </a:xfrm>
          <a:prstGeom prst="rect">
            <a:avLst/>
          </a:prstGeom>
          <a:noFill/>
        </p:spPr>
        <p:txBody>
          <a:bodyPr wrap="square" rtlCol="0">
            <a:spAutoFit/>
          </a:bodyPr>
          <a:lstStyle/>
          <a:p>
            <a:pPr algn="just"/>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Emotion Recognition Using Smartphone Technology is an innovative solution that harnesses the power of machine learning to automatically detect and interpret emotional cues from individuals captured in images. With a primary focus on enhancing interpersonal dynamics and communication, this project introduces a convenient tool for analyzing emotional states in real-time.</a:t>
            </a:r>
          </a:p>
          <a:p>
            <a:pPr algn="just"/>
            <a:r>
              <a:rPr lang="en-US" sz="2000" b="0" i="0" dirty="0">
                <a:solidFill>
                  <a:srgbClr val="0D0D0D"/>
                </a:solidFill>
                <a:effectLst/>
                <a:highlight>
                  <a:srgbClr val="FFFFFF"/>
                </a:highlight>
                <a:latin typeface="Söhne"/>
              </a:rPr>
              <a:t>By offering instant emotion recognition capabilities through smartphones, it aids individuals and organizations in understanding and responding to emotional signals effectively. This technology promotes improved social interactions, empathy, and mental well-being by providing insights into emotional nuances, ultimately fostering healthier and more meaningful connections in various social settings</a:t>
            </a:r>
          </a:p>
          <a:p>
            <a:pPr algn="just"/>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971800" y="1531142"/>
            <a:ext cx="7014908" cy="4524315"/>
          </a:xfrm>
          <a:prstGeom prst="rect">
            <a:avLst/>
          </a:prstGeom>
          <a:noFill/>
        </p:spPr>
        <p:txBody>
          <a:bodyPr wrap="square" rtlCol="0">
            <a:spAutoFit/>
          </a:bodyPr>
          <a:lstStyle/>
          <a:p>
            <a:pPr marL="285750" indent="-285750">
              <a:buFont typeface="Arial" pitchFamily="34" charset="0"/>
              <a:buChar char="•"/>
            </a:pPr>
            <a:r>
              <a:rPr lang="en-US" sz="2400" dirty="0"/>
              <a:t>PROJECT  TITLE</a:t>
            </a:r>
          </a:p>
          <a:p>
            <a:pPr marL="285750" indent="-285750">
              <a:buFont typeface="Arial" pitchFamily="34" charset="0"/>
              <a:buChar char="•"/>
            </a:pPr>
            <a:r>
              <a:rPr lang="en-US" sz="2400" dirty="0"/>
              <a:t>AGENDA</a:t>
            </a:r>
          </a:p>
          <a:p>
            <a:pPr marL="285750" indent="-285750">
              <a:buFont typeface="Arial" pitchFamily="34" charset="0"/>
              <a:buChar char="•"/>
            </a:pPr>
            <a:r>
              <a:rPr lang="en-US" sz="2400" dirty="0"/>
              <a:t>PROBLEM  STATEMENT</a:t>
            </a:r>
          </a:p>
          <a:p>
            <a:pPr marL="285750" indent="-285750">
              <a:buFont typeface="Arial" pitchFamily="34" charset="0"/>
              <a:buChar char="•"/>
            </a:pPr>
            <a:r>
              <a:rPr lang="en-US" sz="2400" dirty="0"/>
              <a:t>PROJECT OVERVIEW</a:t>
            </a:r>
          </a:p>
          <a:p>
            <a:pPr marL="285750" indent="-285750">
              <a:buFont typeface="Arial" pitchFamily="34" charset="0"/>
              <a:buChar char="•"/>
            </a:pPr>
            <a:r>
              <a:rPr lang="en-US" sz="2400" dirty="0"/>
              <a:t>WHO ARE THE END USER </a:t>
            </a:r>
          </a:p>
          <a:p>
            <a:pPr marL="285750" indent="-285750">
              <a:buFont typeface="Arial" pitchFamily="34" charset="0"/>
              <a:buChar char="•"/>
            </a:pPr>
            <a:r>
              <a:rPr lang="en-US" sz="2400" dirty="0"/>
              <a:t>YOUR SOLUTION AND VALUE PROPOSITION</a:t>
            </a:r>
          </a:p>
          <a:p>
            <a:pPr marL="285750" indent="-285750">
              <a:buFont typeface="Arial" pitchFamily="34" charset="0"/>
              <a:buChar char="•"/>
            </a:pPr>
            <a:r>
              <a:rPr lang="en-US" sz="2400" dirty="0"/>
              <a:t>THE WOW IN YOUR SOLUTION</a:t>
            </a:r>
          </a:p>
          <a:p>
            <a:pPr marL="285750" indent="-285750">
              <a:buFont typeface="Arial" pitchFamily="34" charset="0"/>
              <a:buChar char="•"/>
            </a:pPr>
            <a:r>
              <a:rPr lang="en-US" sz="2400" dirty="0"/>
              <a:t>MODELLING</a:t>
            </a:r>
          </a:p>
          <a:p>
            <a:pPr marL="285750" indent="-285750">
              <a:buFont typeface="Arial" pitchFamily="34" charset="0"/>
              <a:buChar char="•"/>
            </a:pPr>
            <a:r>
              <a:rPr lang="en-US" sz="2400" dirty="0"/>
              <a:t>RESULTS</a:t>
            </a:r>
          </a:p>
          <a:p>
            <a:pPr marL="285750" indent="-285750">
              <a:buFont typeface="Arial" pitchFamily="34" charset="0"/>
              <a:buChar char="•"/>
            </a:pPr>
            <a:endParaRPr lang="en-US" sz="2400" b="1" dirty="0"/>
          </a:p>
          <a:p>
            <a:pPr marL="285750" indent="-285750">
              <a:buFont typeface="Arial" pitchFamily="34" charset="0"/>
              <a:buChar char="•"/>
            </a:pPr>
            <a:endParaRPr lang="en-US" sz="2400" b="1" dirty="0"/>
          </a:p>
          <a:p>
            <a:endParaRPr lang="en-IN"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34387" y="2933700"/>
            <a:ext cx="2762250" cy="3257550"/>
            <a:chOff x="820102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20102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995363" y="1576923"/>
            <a:ext cx="7303194" cy="3785652"/>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In many social interactions, accurately gauging emotional cues can be challenging, especially in fast-paced or crowded environments where subtleties can easily be missed. This issue is particularly pertinent in situations where understanding emotions is crucial for effective communication and relationship-building. Our project aims to tackle this challenge by leveraging smartphone technology to develop an automated solution using machine learning techniques for emotion recognition in real-time. By providing a reliable and convenient method for detecting and interpreting emotional signals through smartphones, our solution aims to enhance interpersonal interactions and facilitate better communication, ultimately fostering stronger connections and improving social dynamics.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776498" y="1627168"/>
            <a:ext cx="8038578" cy="4401205"/>
          </a:xfrm>
          <a:prstGeom prst="rect">
            <a:avLst/>
          </a:prstGeom>
          <a:noFill/>
        </p:spPr>
        <p:txBody>
          <a:bodyPr wrap="square" rtlCol="0">
            <a:spAutoFit/>
          </a:bodyPr>
          <a:lstStyle/>
          <a:p>
            <a:pPr algn="l"/>
            <a:r>
              <a:rPr lang="en-US" sz="2000" b="0" i="0" dirty="0">
                <a:solidFill>
                  <a:srgbClr val="0D0D0D"/>
                </a:solidFill>
                <a:effectLst/>
                <a:highlight>
                  <a:srgbClr val="FFFFFF"/>
                </a:highlight>
                <a:latin typeface="Söhne"/>
              </a:rPr>
              <a:t>Our project focuses on creating an Emotion Recognition system using machine learning technology. The goal is to develop an automated solution capable of identifying and interpreting emotional expressions in images captured through smartphones. Even beyond the pandemic era, understanding emotional cues remains crucial for various social and professional contexts. Our solution aims to meet this ongoing need by providing an efficient tool for analyzing emotions in real-time.</a:t>
            </a:r>
          </a:p>
          <a:p>
            <a:pPr algn="l"/>
            <a:r>
              <a:rPr lang="en-US" sz="2000" b="0" i="0" dirty="0">
                <a:solidFill>
                  <a:srgbClr val="0D0D0D"/>
                </a:solidFill>
                <a:effectLst/>
                <a:highlight>
                  <a:srgbClr val="FFFFFF"/>
                </a:highlight>
                <a:latin typeface="Söhne"/>
              </a:rPr>
              <a:t>By leveraging advanced machine learning algorithms, we aim to build a system that can accurately recognize a range of emotions, aiding individuals and organizations in better understanding and responding to emotional signals. This technology will contribute to fostering empathy, improving communication, and enhancing overall emotional well-being in diverse social environments.</a:t>
            </a:r>
          </a:p>
          <a:p>
            <a:pPr algn="just"/>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p:cNvSpPr txBox="1"/>
          <p:nvPr/>
        </p:nvSpPr>
        <p:spPr>
          <a:xfrm>
            <a:off x="990600" y="1857375"/>
            <a:ext cx="6934200" cy="4001095"/>
          </a:xfrm>
          <a:prstGeom prst="rect">
            <a:avLst/>
          </a:prstGeom>
          <a:noFill/>
        </p:spPr>
        <p:txBody>
          <a:bodyPr wrap="square" rtlCol="0">
            <a:spAutoFit/>
          </a:bodyPr>
          <a:lstStyle/>
          <a:p>
            <a:pPr marL="285750" indent="-285750" algn="just">
              <a:buFont typeface="Arial" pitchFamily="34" charset="0"/>
              <a:buChar char="•"/>
            </a:pPr>
            <a:r>
              <a:rPr lang="en-US" dirty="0">
                <a:effectLst/>
              </a:rPr>
              <a:t>Businesses</a:t>
            </a:r>
          </a:p>
          <a:p>
            <a:pPr marL="285750" indent="-285750" algn="just">
              <a:buFont typeface="Arial" pitchFamily="34" charset="0"/>
              <a:buChar char="•"/>
            </a:pPr>
            <a:r>
              <a:rPr lang="en-US" dirty="0"/>
              <a:t>Educational Institutions</a:t>
            </a:r>
            <a:endParaRPr lang="en-US" dirty="0">
              <a:effectLst/>
            </a:endParaRPr>
          </a:p>
          <a:p>
            <a:pPr marL="285750" indent="-285750" algn="just">
              <a:buFont typeface="Arial" pitchFamily="34" charset="0"/>
              <a:buChar char="•"/>
            </a:pPr>
            <a:r>
              <a:rPr lang="en-US" dirty="0">
                <a:effectLst/>
              </a:rPr>
              <a:t>Public transportation operators</a:t>
            </a:r>
          </a:p>
          <a:p>
            <a:pPr marL="285750" indent="-285750" algn="just">
              <a:buFont typeface="Arial" pitchFamily="34" charset="0"/>
              <a:buChar char="•"/>
            </a:pPr>
            <a:r>
              <a:rPr lang="en-US" dirty="0">
                <a:effectLst/>
              </a:rPr>
              <a:t>Healthcare </a:t>
            </a:r>
            <a:r>
              <a:rPr lang="en-US" dirty="0"/>
              <a:t>providers</a:t>
            </a:r>
            <a:endParaRPr lang="en-US" dirty="0">
              <a:effectLst/>
            </a:endParaRPr>
          </a:p>
          <a:p>
            <a:pPr marL="285750" indent="-285750" algn="just">
              <a:buFont typeface="Arial" pitchFamily="34" charset="0"/>
              <a:buChar char="•"/>
            </a:pPr>
            <a:r>
              <a:rPr lang="en-US" dirty="0">
                <a:effectLst/>
              </a:rPr>
              <a:t>Government agencies</a:t>
            </a:r>
          </a:p>
          <a:p>
            <a:pPr marL="285750" indent="-285750" algn="just">
              <a:buFont typeface="Arial" pitchFamily="34" charset="0"/>
              <a:buChar char="•"/>
            </a:pPr>
            <a:endParaRPr lang="en-US" dirty="0">
              <a:effectLst/>
            </a:endParaRPr>
          </a:p>
          <a:p>
            <a:pPr algn="just"/>
            <a:r>
              <a:rPr lang="en-US" sz="2000" dirty="0">
                <a:effectLst/>
              </a:rPr>
              <a:t>These stakeholders may utilize the system to:</a:t>
            </a:r>
          </a:p>
          <a:p>
            <a:pPr marL="285750" indent="-285750" algn="just">
              <a:buFont typeface="Arial" pitchFamily="34" charset="0"/>
              <a:buChar char="•"/>
            </a:pPr>
            <a:r>
              <a:rPr lang="en-US" b="0" i="0" dirty="0">
                <a:solidFill>
                  <a:srgbClr val="0D0D0D"/>
                </a:solidFill>
                <a:effectLst/>
                <a:highlight>
                  <a:srgbClr val="FFFFFF"/>
                </a:highlight>
                <a:latin typeface="Söhne"/>
              </a:rPr>
              <a:t>Monitor and understand emotional states among employees, students, passengers, patients, and the general public. </a:t>
            </a:r>
          </a:p>
          <a:p>
            <a:pPr marL="285750" indent="-285750" algn="just">
              <a:buFont typeface="Arial" pitchFamily="34" charset="0"/>
              <a:buChar char="•"/>
            </a:pPr>
            <a:r>
              <a:rPr lang="en-US" b="0" i="0" dirty="0">
                <a:solidFill>
                  <a:srgbClr val="0D0D0D"/>
                </a:solidFill>
                <a:effectLst/>
                <a:highlight>
                  <a:srgbClr val="FFFFFF"/>
                </a:highlight>
                <a:latin typeface="Söhne"/>
              </a:rPr>
              <a:t>Enhance mental well-being and foster positive interactions within their respective environments.</a:t>
            </a:r>
          </a:p>
          <a:p>
            <a:pPr marL="285750" indent="-285750" algn="just">
              <a:buFont typeface="Arial" pitchFamily="34" charset="0"/>
              <a:buChar char="•"/>
            </a:pPr>
            <a:r>
              <a:rPr lang="en-US" b="0" i="0" dirty="0">
                <a:solidFill>
                  <a:srgbClr val="0D0D0D"/>
                </a:solidFill>
                <a:effectLst/>
                <a:highlight>
                  <a:srgbClr val="FFFFFF"/>
                </a:highlight>
                <a:latin typeface="Söhne"/>
              </a:rPr>
              <a:t>Promote empathy and effective communication in public spaces and organizational contexts.</a:t>
            </a:r>
            <a:br>
              <a:rPr lang="en-US" dirty="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3060526" y="2183704"/>
            <a:ext cx="6305550" cy="2862322"/>
          </a:xfrm>
          <a:prstGeom prst="rect">
            <a:avLst/>
          </a:prstGeom>
          <a:noFill/>
        </p:spPr>
        <p:txBody>
          <a:bodyPr wrap="square" rtlCol="0">
            <a:spAutoFit/>
          </a:bodyPr>
          <a:lstStyle/>
          <a:p>
            <a:pPr marL="342900" indent="-342900" algn="just">
              <a:buFont typeface="Arial" pitchFamily="34" charset="0"/>
              <a:buChar char="•"/>
            </a:pPr>
            <a:r>
              <a:rPr lang="en-US" sz="1900" b="1" dirty="0"/>
              <a:t>Automated Detection</a:t>
            </a:r>
            <a:r>
              <a:rPr lang="en-US" sz="1900" dirty="0"/>
              <a:t>: </a:t>
            </a:r>
            <a:r>
              <a:rPr lang="en-US" sz="2000" b="0" i="0" dirty="0">
                <a:solidFill>
                  <a:srgbClr val="0D0D0D"/>
                </a:solidFill>
                <a:effectLst/>
                <a:highlight>
                  <a:srgbClr val="FFFFFF"/>
                </a:highlight>
                <a:latin typeface="Söhne"/>
              </a:rPr>
              <a:t>Our system, using video and microphone input, swiftly recognizes emotional expressions.</a:t>
            </a:r>
            <a:endParaRPr lang="en-US" sz="1900" i="0" dirty="0">
              <a:solidFill>
                <a:srgbClr val="0D0D0D"/>
              </a:solidFill>
              <a:effectLst/>
              <a:highlight>
                <a:srgbClr val="FFFFFF"/>
              </a:highlight>
              <a:latin typeface="Söhne"/>
            </a:endParaRPr>
          </a:p>
          <a:p>
            <a:pPr marL="342900" indent="-342900" algn="just">
              <a:buFont typeface="Arial" pitchFamily="34" charset="0"/>
              <a:buChar char="•"/>
            </a:pPr>
            <a:r>
              <a:rPr lang="en-US" sz="1900" b="1" dirty="0"/>
              <a:t>Efficiency &amp; Accuracy</a:t>
            </a:r>
            <a:r>
              <a:rPr lang="en-US" sz="1900" dirty="0"/>
              <a:t>: </a:t>
            </a:r>
            <a:r>
              <a:rPr lang="en-US" sz="2000" b="0" i="0" dirty="0">
                <a:solidFill>
                  <a:srgbClr val="0D0D0D"/>
                </a:solidFill>
                <a:effectLst/>
                <a:highlight>
                  <a:srgbClr val="FFFFFF"/>
                </a:highlight>
                <a:latin typeface="Söhne"/>
              </a:rPr>
              <a:t>Saves time and resources by automating recognition tasks with high precision.</a:t>
            </a:r>
          </a:p>
          <a:p>
            <a:pPr marL="342900" indent="-342900" algn="just">
              <a:buFont typeface="Arial" pitchFamily="34" charset="0"/>
              <a:buChar char="•"/>
            </a:pPr>
            <a:r>
              <a:rPr lang="en-US" sz="1900" b="1" dirty="0"/>
              <a:t>Scalable &amp; Customizable</a:t>
            </a:r>
            <a:r>
              <a:rPr lang="en-US" sz="1900" dirty="0"/>
              <a:t>: </a:t>
            </a:r>
            <a:r>
              <a:rPr lang="en-US" sz="2000" b="0" i="0" dirty="0">
                <a:solidFill>
                  <a:srgbClr val="0D0D0D"/>
                </a:solidFill>
                <a:effectLst/>
                <a:highlight>
                  <a:srgbClr val="FFFFFF"/>
                </a:highlight>
                <a:latin typeface="Söhne"/>
              </a:rPr>
              <a:t>Easily adaptable to different setups and adjustable to user preferences. </a:t>
            </a:r>
          </a:p>
          <a:p>
            <a:pPr marL="342900" indent="-342900" algn="just">
              <a:buFont typeface="Arial" pitchFamily="34" charset="0"/>
              <a:buChar char="•"/>
            </a:pPr>
            <a:r>
              <a:rPr lang="en-US" sz="2000" b="1" i="0" dirty="0">
                <a:solidFill>
                  <a:srgbClr val="0D0D0D"/>
                </a:solidFill>
                <a:effectLst/>
                <a:highlight>
                  <a:srgbClr val="FFFFFF"/>
                </a:highlight>
                <a:latin typeface="Söhne"/>
              </a:rPr>
              <a:t>Enhanced Understanding</a:t>
            </a:r>
            <a:r>
              <a:rPr lang="en-US" sz="2000" b="0" i="0" dirty="0">
                <a:solidFill>
                  <a:srgbClr val="0D0D0D"/>
                </a:solidFill>
                <a:effectLst/>
                <a:highlight>
                  <a:srgbClr val="FFFFFF"/>
                </a:highlight>
                <a:latin typeface="Söhne"/>
              </a:rPr>
              <a:t>: Helps users grasp emotional cues for improved communication and relationships.</a:t>
            </a:r>
            <a:endParaRPr lang="en-US" sz="2000" dirty="0">
              <a:solidFill>
                <a:srgbClr val="0D0D0D"/>
              </a:solidFill>
              <a:highlight>
                <a:srgbClr val="FFFFFF"/>
              </a:highligh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590800" y="2075551"/>
            <a:ext cx="6991350" cy="4247317"/>
          </a:xfrm>
          <a:prstGeom prst="rect">
            <a:avLst/>
          </a:prstGeom>
          <a:noFill/>
        </p:spPr>
        <p:txBody>
          <a:bodyPr wrap="square" rtlCol="0">
            <a:spAutoFit/>
          </a:bodyPr>
          <a:lstStyle/>
          <a:p>
            <a:pPr marL="285750" indent="-285750">
              <a:buFont typeface="Arial" pitchFamily="34" charset="0"/>
              <a:buChar char="•"/>
            </a:pPr>
            <a:r>
              <a:rPr lang="en-US" b="1" dirty="0"/>
              <a:t>Real-Time Detection</a:t>
            </a:r>
            <a:r>
              <a:rPr lang="en-US" dirty="0"/>
              <a:t>: </a:t>
            </a:r>
            <a:r>
              <a:rPr lang="en-US" b="0" i="0" dirty="0">
                <a:solidFill>
                  <a:srgbClr val="0D0D0D"/>
                </a:solidFill>
                <a:effectLst/>
                <a:highlight>
                  <a:srgbClr val="FFFFFF"/>
                </a:highlight>
                <a:latin typeface="Söhne"/>
              </a:rPr>
              <a:t>Our system delivers instant recognition of emotional cues in video and audio inputs, providing immediate insights to users.</a:t>
            </a:r>
          </a:p>
          <a:p>
            <a:pPr marL="285750" indent="-285750">
              <a:buFont typeface="Arial" pitchFamily="34" charset="0"/>
              <a:buChar char="•"/>
            </a:pPr>
            <a:r>
              <a:rPr lang="en-US" b="1" dirty="0"/>
              <a:t>High Accuracy</a:t>
            </a:r>
            <a:r>
              <a:rPr lang="en-US" dirty="0"/>
              <a:t>: </a:t>
            </a:r>
            <a:r>
              <a:rPr lang="en-US" b="0" i="0" dirty="0">
                <a:solidFill>
                  <a:srgbClr val="0D0D0D"/>
                </a:solidFill>
                <a:effectLst/>
                <a:highlight>
                  <a:srgbClr val="FFFFFF"/>
                </a:highlight>
                <a:latin typeface="Söhne"/>
              </a:rPr>
              <a:t>Employing cutting-edge machine learning techniques, our system achieves accurate emotional recognition, reducing inaccuracies and false signals</a:t>
            </a:r>
          </a:p>
          <a:p>
            <a:pPr marL="285750" indent="-285750">
              <a:buFont typeface="Arial" pitchFamily="34" charset="0"/>
              <a:buChar char="•"/>
            </a:pPr>
            <a:r>
              <a:rPr lang="en-US" b="1" dirty="0"/>
              <a:t>User-Friendly Interface</a:t>
            </a:r>
            <a:r>
              <a:rPr lang="en-US" dirty="0"/>
              <a:t>: </a:t>
            </a:r>
            <a:r>
              <a:rPr lang="en-US" b="0" i="0" dirty="0">
                <a:solidFill>
                  <a:srgbClr val="0D0D0D"/>
                </a:solidFill>
                <a:effectLst/>
                <a:highlight>
                  <a:srgbClr val="FFFFFF"/>
                </a:highlight>
                <a:latin typeface="Söhne"/>
              </a:rPr>
              <a:t>Crafted for ease of use, our system features an intuitive interface that is simple to navigate, ensuring accessibility for users of varying expertise levels.</a:t>
            </a:r>
          </a:p>
          <a:p>
            <a:pPr marL="285750" indent="-285750">
              <a:buFont typeface="Arial" pitchFamily="34" charset="0"/>
              <a:buChar char="•"/>
            </a:pPr>
            <a:r>
              <a:rPr lang="en-US" b="1" dirty="0"/>
              <a:t>Scalability</a:t>
            </a:r>
            <a:r>
              <a:rPr lang="en-US" dirty="0"/>
              <a:t>: Built to accommodate various environments and user needs, our system can scale from small businesses to large-scale public spaces without compromising performance.</a:t>
            </a:r>
          </a:p>
          <a:p>
            <a:pPr marL="285750" indent="-285750">
              <a:buFont typeface="Arial" pitchFamily="34" charset="0"/>
              <a:buChar char="•"/>
            </a:pPr>
            <a:r>
              <a:rPr lang="en-US" b="1" dirty="0"/>
              <a:t>Customizable Solutions</a:t>
            </a:r>
            <a:r>
              <a:rPr lang="en-US" dirty="0"/>
              <a:t>: With configurable parameters and settings, our system can be tailored to suit the unique requirements of different users and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52475" y="1049337"/>
            <a:ext cx="2811780" cy="300355"/>
          </a:xfrm>
          <a:prstGeom prst="rect">
            <a:avLst/>
          </a:prstGeom>
        </p:spPr>
        <p:txBody>
          <a:bodyPr vert="horz" wrap="square" lIns="0" tIns="12700" rIns="0" bIns="0" rtlCol="0">
            <a:spAutoFit/>
          </a:bodyPr>
          <a:lstStyle/>
          <a:p>
            <a:pPr marL="12700">
              <a:lnSpc>
                <a:spcPct val="100000"/>
              </a:lnSpc>
              <a:spcBef>
                <a:spcPts val="100"/>
              </a:spcBef>
            </a:pPr>
            <a:r>
              <a:rPr lang="en-IN" sz="1800" u="sng" spc="-5" dirty="0">
                <a:latin typeface="Trebuchet MS"/>
                <a:cs typeface="Trebuchet MS"/>
              </a:rPr>
              <a:t>W</a:t>
            </a:r>
            <a:r>
              <a:rPr sz="1800" u="sng" spc="-5" dirty="0" err="1">
                <a:latin typeface="Trebuchet MS"/>
                <a:cs typeface="Trebuchet MS"/>
              </a:rPr>
              <a:t>ireframes</a:t>
            </a:r>
            <a:endParaRPr sz="1800" u="sng"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2" name="TextBox 11"/>
          <p:cNvSpPr txBox="1"/>
          <p:nvPr/>
        </p:nvSpPr>
        <p:spPr>
          <a:xfrm>
            <a:off x="739776" y="3652376"/>
            <a:ext cx="2994024" cy="1938992"/>
          </a:xfrm>
          <a:prstGeom prst="rect">
            <a:avLst/>
          </a:prstGeom>
          <a:noFill/>
        </p:spPr>
        <p:txBody>
          <a:bodyPr wrap="square" rtlCol="0">
            <a:spAutoFit/>
          </a:bodyPr>
          <a:lstStyle/>
          <a:p>
            <a:r>
              <a:rPr lang="en-US" sz="2000" b="1" i="1" u="sng" dirty="0"/>
              <a:t>Modeling Process:</a:t>
            </a:r>
            <a:endParaRPr lang="en-US" sz="2000" b="1" u="sng" dirty="0"/>
          </a:p>
          <a:p>
            <a:pPr marL="285750" indent="-285750">
              <a:buFont typeface="Arial" pitchFamily="34" charset="0"/>
              <a:buChar char="•"/>
            </a:pPr>
            <a:r>
              <a:rPr lang="en-US" sz="2000" dirty="0"/>
              <a:t>Data Collection</a:t>
            </a:r>
          </a:p>
          <a:p>
            <a:pPr marL="285750" indent="-285750">
              <a:buFont typeface="Arial" pitchFamily="34" charset="0"/>
              <a:buChar char="•"/>
            </a:pPr>
            <a:r>
              <a:rPr lang="en-US" sz="2000" dirty="0"/>
              <a:t>Preprocessing</a:t>
            </a:r>
          </a:p>
          <a:p>
            <a:pPr marL="285750" indent="-285750">
              <a:buFont typeface="Arial" pitchFamily="34" charset="0"/>
              <a:buChar char="•"/>
            </a:pPr>
            <a:r>
              <a:rPr lang="en-US" sz="2000" dirty="0"/>
              <a:t>Model Selection</a:t>
            </a:r>
          </a:p>
          <a:p>
            <a:pPr marL="285750" indent="-285750">
              <a:buFont typeface="Arial" pitchFamily="34" charset="0"/>
              <a:buChar char="•"/>
            </a:pPr>
            <a:r>
              <a:rPr lang="en-US" sz="2000" dirty="0"/>
              <a:t>Training</a:t>
            </a:r>
          </a:p>
          <a:p>
            <a:endParaRPr lang="en-IN" sz="2000" dirty="0"/>
          </a:p>
        </p:txBody>
      </p:sp>
      <p:sp>
        <p:nvSpPr>
          <p:cNvPr id="13" name="TextBox 12"/>
          <p:cNvSpPr txBox="1"/>
          <p:nvPr/>
        </p:nvSpPr>
        <p:spPr>
          <a:xfrm>
            <a:off x="4191000" y="3945696"/>
            <a:ext cx="3120024" cy="1292662"/>
          </a:xfrm>
          <a:prstGeom prst="rect">
            <a:avLst/>
          </a:prstGeom>
          <a:noFill/>
        </p:spPr>
        <p:txBody>
          <a:bodyPr wrap="square" rtlCol="0">
            <a:spAutoFit/>
          </a:bodyPr>
          <a:lstStyle/>
          <a:p>
            <a:pPr marL="285750" indent="-285750">
              <a:buFont typeface="Arial" pitchFamily="34" charset="0"/>
              <a:buChar char="•"/>
            </a:pPr>
            <a:r>
              <a:rPr lang="en-US" sz="2000" dirty="0"/>
              <a:t>Evaluation</a:t>
            </a:r>
          </a:p>
          <a:p>
            <a:pPr marL="285750" indent="-285750">
              <a:buFont typeface="Arial" pitchFamily="34" charset="0"/>
              <a:buChar char="•"/>
            </a:pPr>
            <a:r>
              <a:rPr lang="en-US" sz="2000" dirty="0"/>
              <a:t>Optimization</a:t>
            </a:r>
          </a:p>
          <a:p>
            <a:pPr marL="285750" indent="-285750">
              <a:buFont typeface="Arial" pitchFamily="34" charset="0"/>
              <a:buChar char="•"/>
            </a:pPr>
            <a:r>
              <a:rPr lang="en-US" sz="2000" dirty="0"/>
              <a:t>Deployment</a:t>
            </a:r>
          </a:p>
          <a:p>
            <a:endParaRPr lang="en-IN" dirty="0"/>
          </a:p>
        </p:txBody>
      </p:sp>
      <p:pic>
        <p:nvPicPr>
          <p:cNvPr id="1026" name="Picture 2" descr="Sensors | Free Full-Text | Facial Emotion Recognition: A Survey and ...">
            <a:extLst>
              <a:ext uri="{FF2B5EF4-FFF2-40B4-BE49-F238E27FC236}">
                <a16:creationId xmlns:a16="http://schemas.microsoft.com/office/drawing/2014/main" id="{BCD8B4D9-2240-F3F0-2374-E66230A072C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9957" y="1379619"/>
            <a:ext cx="4205969" cy="2265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TotalTime>
  <Words>735</Words>
  <Application>Microsoft Office PowerPoint</Application>
  <PresentationFormat>Widescreen</PresentationFormat>
  <Paragraphs>81</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ARIVUTHENDRAL K</vt:lpstr>
      <vt:lpstr>Emotion recognization using smartphones</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SANDEEP G</dc:title>
  <dc:creator>ARIVUTHENDRAL</dc:creator>
  <cp:lastModifiedBy>ARIVU THENDRAL</cp:lastModifiedBy>
  <cp:revision>12</cp:revision>
  <dcterms:created xsi:type="dcterms:W3CDTF">2024-04-16T08:37:57Z</dcterms:created>
  <dcterms:modified xsi:type="dcterms:W3CDTF">2024-05-13T04:08:00Z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2024-04-16T00:00:00Z</vt:filetime>
  </property>
</Properties>
</file>