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8" r:id="rId2"/>
    <p:sldId id="320" r:id="rId3"/>
    <p:sldId id="319" r:id="rId4"/>
    <p:sldId id="321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A5A137-D901-D35F-63E8-C6C4A4A89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ACB5DF4-0380-5E29-16EB-23B043ED6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BC13B5-4FEF-555A-C164-A2CCA996B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C831-A9FE-418E-B327-C154F6BA9BA7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00ABF1-C755-E90A-0FC9-4A153737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E9701E-9942-EEF0-9EE4-D094E19D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24D1-6277-4C4B-9E8C-C3E20F7A0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733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0527BB-4229-021B-FF1A-2D81AF8A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537AB3-8CF5-A0CA-9F1F-DB5D06911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C28632-B6F8-5BCD-04EC-BC7CEE53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C831-A9FE-418E-B327-C154F6BA9BA7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989A19-AEDD-A7A7-6F6F-94E0A6D22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BBC994-6E09-3255-2610-8C0CA0D4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24D1-6277-4C4B-9E8C-C3E20F7A0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53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57DBAE5-697F-AC34-1EC0-FBEF7147F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22EFBD-AFFA-1A4A-C0E2-2E2D8E5E5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070B54-79CC-8DF6-0527-AAC7292A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C831-A9FE-418E-B327-C154F6BA9BA7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4E81B6-82EB-E522-0CF4-21DD0CF9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065BC0-3BCA-50DD-9537-F5F533529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24D1-6277-4C4B-9E8C-C3E20F7A0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50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91FDFB-36DE-6539-92F0-6D71504F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858526-F142-7A1B-512C-604BE9134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B94F14-CC04-D17C-9D0E-C4DD60FE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C831-A9FE-418E-B327-C154F6BA9BA7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3CCAE0-19C9-DBD7-6421-1A596BC1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93E058-26B6-B81D-DED2-95593ECE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24D1-6277-4C4B-9E8C-C3E20F7A0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396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995F06-54B1-E218-2BD7-B0C39B4ED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D1B129-2F02-B262-03F7-164302323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3CC42F-E5CB-4308-3568-F2CF225C3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C831-A9FE-418E-B327-C154F6BA9BA7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58B096-0700-3578-CBE8-21344E86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131A3F-5FCE-B76E-A080-5601389C8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24D1-6277-4C4B-9E8C-C3E20F7A0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98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083875-C0C2-7B25-3EE8-F0ACF896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09D92A-1B45-CB7B-4CC1-E52C2EFF3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3FE79E-E740-149B-82F8-8FCA99E5F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AF54AC-6504-7746-B19F-09F874D5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C831-A9FE-418E-B327-C154F6BA9BA7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C2DD74-7C8E-DBAF-86D6-1C367A44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B139D6-0788-D815-0A11-60C8910A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24D1-6277-4C4B-9E8C-C3E20F7A0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5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6858AE-C1A2-20D2-2785-50C99615F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412F67-A772-C001-01D5-4DEA38D9E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CD32FB-44ED-72EC-3BA6-E97E1AD1C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6A6B637-1115-7CF0-7C9B-AE86B7479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E6EF05E-93A0-1E3B-9B44-495AEC435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FD41705-2393-1E35-F2BA-C81B207F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C831-A9FE-418E-B327-C154F6BA9BA7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8D0E17E-0BA3-5478-8FA6-8AFD6990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F2439DF-10D2-7894-2D7D-8587DC46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24D1-6277-4C4B-9E8C-C3E20F7A0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56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277BF3-2A37-B9BB-23CB-65DA22F0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94659E-05EB-5005-215E-995DDCCD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C831-A9FE-418E-B327-C154F6BA9BA7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95AB807-6BA2-DD98-0CB6-320D601DC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9198FAE-9374-FEBD-614D-D5C47049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24D1-6277-4C4B-9E8C-C3E20F7A0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70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508C22-D33E-EB44-6762-5E9F3EBE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C831-A9FE-418E-B327-C154F6BA9BA7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650CA1C-C025-A941-76E1-99279A3CD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9E7A0F-C86F-C020-278E-48828051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24D1-6277-4C4B-9E8C-C3E20F7A0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724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0A7F16-3E0A-4E5B-E019-052D3340F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711964-B045-05D2-2D11-B4E31A3A0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38B014-7685-24F7-C9CC-904335741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1A63C4-AA66-5516-C2C0-C254D669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C831-A9FE-418E-B327-C154F6BA9BA7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3E105E-FFCE-7AC1-DB1C-EBEFC02C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63D7AB-700C-6483-6E90-8D84BA50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24D1-6277-4C4B-9E8C-C3E20F7A0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87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31AF09-BC5C-F681-0BFA-10CD94C9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9993446-2E00-B843-797C-CCC47238A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E61E24-57D4-F1DF-8247-2AB47962C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B43C1B-6AB2-E657-738B-33ECD858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C831-A9FE-418E-B327-C154F6BA9BA7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550E2A-C13A-3933-C0C9-FEA7AE60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5630B9-DFC4-7513-54FA-D0339FA1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324D1-6277-4C4B-9E8C-C3E20F7A0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86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9EB88A-6CAB-DCEA-65F1-568A3DF1F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04BB8A-F16B-E913-5DC8-8B3396037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72CC09-3A4E-79A3-AE09-014C4BBDB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66C831-A9FE-418E-B327-C154F6BA9BA7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0A0A72-21C3-ACE8-0FF3-42FB3B58F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0FADA4-5D11-A714-5D29-30C9FA624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5324D1-6277-4C4B-9E8C-C3E20F7A08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56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090AD-38D1-E6D3-1B8D-E70796CB8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7179D9-8938-F849-6F10-563CAFA0C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16" y="290699"/>
            <a:ext cx="10515600" cy="549274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歩行解析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C13BB1-FF95-3248-CA9B-6B1053A625F4}"/>
              </a:ext>
            </a:extLst>
          </p:cNvPr>
          <p:cNvSpPr txBox="1"/>
          <p:nvPr/>
        </p:nvSpPr>
        <p:spPr>
          <a:xfrm>
            <a:off x="614916" y="1439857"/>
            <a:ext cx="20095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水平加速度算出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D5B051-D910-0853-8EEE-B6204747EE36}"/>
              </a:ext>
            </a:extLst>
          </p:cNvPr>
          <p:cNvSpPr txBox="1"/>
          <p:nvPr/>
        </p:nvSpPr>
        <p:spPr>
          <a:xfrm>
            <a:off x="3154328" y="1439857"/>
            <a:ext cx="21956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歩行サイクル抽出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BDB171-CE2B-BF2B-5C46-E9932E323331}"/>
              </a:ext>
            </a:extLst>
          </p:cNvPr>
          <p:cNvSpPr txBox="1"/>
          <p:nvPr/>
        </p:nvSpPr>
        <p:spPr>
          <a:xfrm>
            <a:off x="6370677" y="1301357"/>
            <a:ext cx="31153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前方方向加速度の積分値の歩行サイクル平均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2CB51AC-6BBC-E756-FE09-062A6D768733}"/>
              </a:ext>
            </a:extLst>
          </p:cNvPr>
          <p:cNvSpPr txBox="1"/>
          <p:nvPr/>
        </p:nvSpPr>
        <p:spPr>
          <a:xfrm>
            <a:off x="9486013" y="4812975"/>
            <a:ext cx="26156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・歩幅を広げる代わりに歩頻を上げる戦略では、各ステップの推進力は小さくなる（加速・減速が少なく等速的）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91BEE19-571E-1D14-C5EF-0C4DB9F4A1D8}"/>
              </a:ext>
            </a:extLst>
          </p:cNvPr>
          <p:cNvSpPr txBox="1"/>
          <p:nvPr/>
        </p:nvSpPr>
        <p:spPr>
          <a:xfrm>
            <a:off x="9732335" y="2589244"/>
            <a:ext cx="139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小股歩き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CFF15B6-26EE-E488-E491-58713A0B2D2A}"/>
              </a:ext>
            </a:extLst>
          </p:cNvPr>
          <p:cNvSpPr txBox="1"/>
          <p:nvPr/>
        </p:nvSpPr>
        <p:spPr>
          <a:xfrm>
            <a:off x="6262600" y="5089973"/>
            <a:ext cx="27307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・一歩ごとに「前に押し出す加速」と「減速」の波が大きくなると指標は上昇</a:t>
            </a:r>
            <a:endParaRPr lang="en-US" altLang="ja-JP" dirty="0"/>
          </a:p>
          <a:p>
            <a:r>
              <a:rPr lang="ja-JP" altLang="en-US" dirty="0">
                <a:solidFill>
                  <a:srgbClr val="0070C0"/>
                </a:solidFill>
              </a:rPr>
              <a:t>⇒歩行のダイナミックさ</a:t>
            </a:r>
            <a:endParaRPr lang="en-US" altLang="ja-JP" dirty="0">
              <a:solidFill>
                <a:srgbClr val="0070C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4CD236D-C4EB-0E87-90C0-A47FED2E5C11}"/>
              </a:ext>
            </a:extLst>
          </p:cNvPr>
          <p:cNvSpPr txBox="1"/>
          <p:nvPr/>
        </p:nvSpPr>
        <p:spPr>
          <a:xfrm>
            <a:off x="6370676" y="2014381"/>
            <a:ext cx="311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＝推進力指標と呼んでいる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7CE6977-F8F7-6FE3-0D35-CAF5BA15D9F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624469" y="1624523"/>
            <a:ext cx="5298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8855D6F-09AF-83AC-EB55-76CC2DF813A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349951" y="1624523"/>
            <a:ext cx="10207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BB3DA00-1B7F-A59B-4A11-DBD5EDA5589B}"/>
              </a:ext>
            </a:extLst>
          </p:cNvPr>
          <p:cNvSpPr txBox="1"/>
          <p:nvPr/>
        </p:nvSpPr>
        <p:spPr>
          <a:xfrm>
            <a:off x="3198631" y="2065294"/>
            <a:ext cx="21513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上下方向</a:t>
            </a:r>
            <a:r>
              <a:rPr lang="en-US" altLang="ja-JP" dirty="0"/>
              <a:t>G</a:t>
            </a:r>
            <a:r>
              <a:rPr lang="ja-JP" altLang="en-US" dirty="0"/>
              <a:t>のピークを検出し、２ピーク分で左右足の</a:t>
            </a:r>
            <a:r>
              <a:rPr lang="en-US" altLang="ja-JP" dirty="0"/>
              <a:t>1</a:t>
            </a:r>
            <a:r>
              <a:rPr lang="ja-JP" altLang="en-US" dirty="0"/>
              <a:t>サイクル</a:t>
            </a:r>
            <a:endParaRPr lang="en-US" altLang="ja-JP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8EAF54D-3F1E-CD54-AE61-AABDFC37811F}"/>
              </a:ext>
            </a:extLst>
          </p:cNvPr>
          <p:cNvSpPr txBox="1"/>
          <p:nvPr/>
        </p:nvSpPr>
        <p:spPr>
          <a:xfrm>
            <a:off x="6172211" y="4712004"/>
            <a:ext cx="157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解釈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653739D-DC6E-E49A-58C3-4797A3D2DCC3}"/>
              </a:ext>
            </a:extLst>
          </p:cNvPr>
          <p:cNvSpPr txBox="1"/>
          <p:nvPr/>
        </p:nvSpPr>
        <p:spPr>
          <a:xfrm>
            <a:off x="6352954" y="2609946"/>
            <a:ext cx="186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大股歩行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060E951-48C9-344F-16FC-F2E3797F23B8}"/>
              </a:ext>
            </a:extLst>
          </p:cNvPr>
          <p:cNvCxnSpPr>
            <a:cxnSpLocks/>
          </p:cNvCxnSpPr>
          <p:nvPr/>
        </p:nvCxnSpPr>
        <p:spPr>
          <a:xfrm>
            <a:off x="2889398" y="1947688"/>
            <a:ext cx="0" cy="41807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6B8BF33A-0367-8F29-D0B6-FDF1FDA22D88}"/>
              </a:ext>
            </a:extLst>
          </p:cNvPr>
          <p:cNvCxnSpPr>
            <a:cxnSpLocks/>
          </p:cNvCxnSpPr>
          <p:nvPr/>
        </p:nvCxnSpPr>
        <p:spPr>
          <a:xfrm>
            <a:off x="5872716" y="2014381"/>
            <a:ext cx="0" cy="41807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01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36AFB-2C54-428D-1364-632FF60D5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3C529A-7E53-3368-DDAB-133B84AD0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16" y="290699"/>
            <a:ext cx="10515600" cy="549274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片足立ち解析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2101395-16A0-48EB-4073-BE3F633A5085}"/>
              </a:ext>
            </a:extLst>
          </p:cNvPr>
          <p:cNvSpPr txBox="1"/>
          <p:nvPr/>
        </p:nvSpPr>
        <p:spPr>
          <a:xfrm>
            <a:off x="614916" y="1163918"/>
            <a:ext cx="1866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前庭予測誤差</a:t>
            </a:r>
          </a:p>
        </p:txBody>
      </p:sp>
    </p:spTree>
    <p:extLst>
      <p:ext uri="{BB962C8B-B14F-4D97-AF65-F5344CB8AC3E}">
        <p14:creationId xmlns:p14="http://schemas.microsoft.com/office/powerpoint/2010/main" val="40138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7BAD2-50AC-DD49-5819-9B01C5158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EF929193-001E-2E94-66F1-617F553BBF72}"/>
              </a:ext>
            </a:extLst>
          </p:cNvPr>
          <p:cNvSpPr/>
          <p:nvPr/>
        </p:nvSpPr>
        <p:spPr>
          <a:xfrm>
            <a:off x="10217447" y="1227308"/>
            <a:ext cx="1849182" cy="42165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0B46BC2-F997-A4D7-230F-E333A4C00DD0}"/>
              </a:ext>
            </a:extLst>
          </p:cNvPr>
          <p:cNvSpPr/>
          <p:nvPr/>
        </p:nvSpPr>
        <p:spPr>
          <a:xfrm>
            <a:off x="8286732" y="1214592"/>
            <a:ext cx="1887278" cy="42292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7F5B599C-D81E-BB88-E9CA-6B675CBD97DF}"/>
              </a:ext>
            </a:extLst>
          </p:cNvPr>
          <p:cNvSpPr/>
          <p:nvPr/>
        </p:nvSpPr>
        <p:spPr>
          <a:xfrm>
            <a:off x="6430594" y="1227308"/>
            <a:ext cx="1844674" cy="42292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26D5FF69-A647-7170-1BDB-35328E85C516}"/>
              </a:ext>
            </a:extLst>
          </p:cNvPr>
          <p:cNvSpPr/>
          <p:nvPr/>
        </p:nvSpPr>
        <p:spPr>
          <a:xfrm>
            <a:off x="4355441" y="1184777"/>
            <a:ext cx="1652949" cy="42292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67F228D3-AF93-6689-69CB-D6F28D505195}"/>
              </a:ext>
            </a:extLst>
          </p:cNvPr>
          <p:cNvSpPr/>
          <p:nvPr/>
        </p:nvSpPr>
        <p:spPr>
          <a:xfrm>
            <a:off x="2334034" y="1172062"/>
            <a:ext cx="1973502" cy="42292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18094F29-EDAF-FBB7-071E-2FB9D803A4BB}"/>
              </a:ext>
            </a:extLst>
          </p:cNvPr>
          <p:cNvSpPr/>
          <p:nvPr/>
        </p:nvSpPr>
        <p:spPr>
          <a:xfrm>
            <a:off x="167542" y="1184777"/>
            <a:ext cx="2127797" cy="421656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AF8249C-A22D-5113-2BB8-4D1346AEE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16" y="290699"/>
            <a:ext cx="10515600" cy="549274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UI</a:t>
            </a:r>
            <a:r>
              <a:rPr lang="ja-JP" altLang="en-US" sz="3200" dirty="0"/>
              <a:t>仕様</a:t>
            </a:r>
            <a:r>
              <a:rPr kumimoji="1" lang="ja-JP" altLang="en-US" sz="3200" dirty="0"/>
              <a:t>・想定利用フロー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4BB4241-40F8-2D2F-108F-6069AD88D5B6}"/>
              </a:ext>
            </a:extLst>
          </p:cNvPr>
          <p:cNvSpPr txBox="1"/>
          <p:nvPr/>
        </p:nvSpPr>
        <p:spPr>
          <a:xfrm>
            <a:off x="531569" y="1743338"/>
            <a:ext cx="15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計測ボタン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2CBF687-6A18-3535-2315-D4823A0B4CC6}"/>
              </a:ext>
            </a:extLst>
          </p:cNvPr>
          <p:cNvSpPr txBox="1"/>
          <p:nvPr/>
        </p:nvSpPr>
        <p:spPr>
          <a:xfrm>
            <a:off x="4343977" y="876411"/>
            <a:ext cx="2160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before</a:t>
            </a:r>
            <a:r>
              <a:rPr lang="ja-JP" altLang="en-US" dirty="0"/>
              <a:t>解析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AC25A28-7DC5-380A-361B-D7341AF0A829}"/>
              </a:ext>
            </a:extLst>
          </p:cNvPr>
          <p:cNvSpPr txBox="1"/>
          <p:nvPr/>
        </p:nvSpPr>
        <p:spPr>
          <a:xfrm>
            <a:off x="10198398" y="857976"/>
            <a:ext cx="188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after</a:t>
            </a:r>
            <a:r>
              <a:rPr lang="ja-JP" altLang="en-US" dirty="0"/>
              <a:t>解析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F6159E-D733-0245-3E28-166EFAD8BC74}"/>
              </a:ext>
            </a:extLst>
          </p:cNvPr>
          <p:cNvSpPr txBox="1"/>
          <p:nvPr/>
        </p:nvSpPr>
        <p:spPr>
          <a:xfrm>
            <a:off x="40704" y="3697542"/>
            <a:ext cx="159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内部動作</a:t>
            </a:r>
            <a:r>
              <a:rPr lang="en-US" altLang="ja-JP" dirty="0"/>
              <a:t>】</a:t>
            </a:r>
            <a:endParaRPr kumimoji="1" lang="ja-JP" altLang="en-US" dirty="0"/>
          </a:p>
        </p:txBody>
      </p:sp>
      <p:sp>
        <p:nvSpPr>
          <p:cNvPr id="13" name="四角形: 角度付き 12">
            <a:extLst>
              <a:ext uri="{FF2B5EF4-FFF2-40B4-BE49-F238E27FC236}">
                <a16:creationId xmlns:a16="http://schemas.microsoft.com/office/drawing/2014/main" id="{8868AE86-C265-E382-0DFF-A69FAC1E8D69}"/>
              </a:ext>
            </a:extLst>
          </p:cNvPr>
          <p:cNvSpPr/>
          <p:nvPr/>
        </p:nvSpPr>
        <p:spPr>
          <a:xfrm>
            <a:off x="282699" y="2160606"/>
            <a:ext cx="708843" cy="507831"/>
          </a:xfrm>
          <a:prstGeom prst="bevel">
            <a:avLst>
              <a:gd name="adj" fmla="val 573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595C746-8512-9902-2556-491A6B97BA35}"/>
              </a:ext>
            </a:extLst>
          </p:cNvPr>
          <p:cNvSpPr txBox="1"/>
          <p:nvPr/>
        </p:nvSpPr>
        <p:spPr>
          <a:xfrm>
            <a:off x="282699" y="224905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計測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3EAE833-9A67-3EBB-45DF-70E37EAAC614}"/>
              </a:ext>
            </a:extLst>
          </p:cNvPr>
          <p:cNvSpPr txBox="1"/>
          <p:nvPr/>
        </p:nvSpPr>
        <p:spPr>
          <a:xfrm>
            <a:off x="215386" y="839908"/>
            <a:ext cx="1096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Pre</a:t>
            </a:r>
            <a:r>
              <a:rPr lang="ja-JP" altLang="en-US" dirty="0"/>
              <a:t>片足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2476DD7-771B-FD12-D695-674BC21E7EE4}"/>
              </a:ext>
            </a:extLst>
          </p:cNvPr>
          <p:cNvSpPr txBox="1"/>
          <p:nvPr/>
        </p:nvSpPr>
        <p:spPr>
          <a:xfrm>
            <a:off x="8336904" y="881337"/>
            <a:ext cx="131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Post</a:t>
            </a:r>
            <a:r>
              <a:rPr lang="ja-JP" altLang="en-US" dirty="0"/>
              <a:t>歩行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402ACEC-C7E3-B90A-F152-98FEE2AF4B13}"/>
              </a:ext>
            </a:extLst>
          </p:cNvPr>
          <p:cNvSpPr txBox="1"/>
          <p:nvPr/>
        </p:nvSpPr>
        <p:spPr>
          <a:xfrm>
            <a:off x="6406434" y="838870"/>
            <a:ext cx="131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Post</a:t>
            </a:r>
            <a:r>
              <a:rPr lang="ja-JP" altLang="en-US" dirty="0"/>
              <a:t>片足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652C542-7889-98E2-A322-9C57DAEE6416}"/>
              </a:ext>
            </a:extLst>
          </p:cNvPr>
          <p:cNvSpPr txBox="1"/>
          <p:nvPr/>
        </p:nvSpPr>
        <p:spPr>
          <a:xfrm>
            <a:off x="2311375" y="863395"/>
            <a:ext cx="131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Pre</a:t>
            </a:r>
            <a:r>
              <a:rPr lang="ja-JP" altLang="en-US" dirty="0"/>
              <a:t>歩行</a:t>
            </a:r>
            <a:endParaRPr kumimoji="1" lang="ja-JP" altLang="en-US" dirty="0"/>
          </a:p>
        </p:txBody>
      </p:sp>
      <p:sp>
        <p:nvSpPr>
          <p:cNvPr id="26" name="四角形: 角度付き 25">
            <a:extLst>
              <a:ext uri="{FF2B5EF4-FFF2-40B4-BE49-F238E27FC236}">
                <a16:creationId xmlns:a16="http://schemas.microsoft.com/office/drawing/2014/main" id="{84E5E1A5-AAFD-B8C9-04E1-58DC67ED2BB8}"/>
              </a:ext>
            </a:extLst>
          </p:cNvPr>
          <p:cNvSpPr/>
          <p:nvPr/>
        </p:nvSpPr>
        <p:spPr>
          <a:xfrm>
            <a:off x="1423926" y="2160606"/>
            <a:ext cx="708843" cy="507831"/>
          </a:xfrm>
          <a:prstGeom prst="bevel">
            <a:avLst>
              <a:gd name="adj" fmla="val 5737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961056E-272F-C50B-75F0-BA53C3C1A7FF}"/>
              </a:ext>
            </a:extLst>
          </p:cNvPr>
          <p:cNvSpPr txBox="1"/>
          <p:nvPr/>
        </p:nvSpPr>
        <p:spPr>
          <a:xfrm>
            <a:off x="1423926" y="223075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計測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D807613-3EFC-DD09-6AB5-607A5FFD11C4}"/>
              </a:ext>
            </a:extLst>
          </p:cNvPr>
          <p:cNvSpPr txBox="1"/>
          <p:nvPr/>
        </p:nvSpPr>
        <p:spPr>
          <a:xfrm>
            <a:off x="254348" y="2730759"/>
            <a:ext cx="2457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回押すと計測青</a:t>
            </a:r>
            <a:endParaRPr lang="en-US" altLang="ja-JP" dirty="0"/>
          </a:p>
          <a:p>
            <a:r>
              <a:rPr lang="ja-JP" altLang="en-US" dirty="0"/>
              <a:t>再び</a:t>
            </a:r>
            <a:r>
              <a:rPr kumimoji="1" lang="ja-JP" altLang="en-US" dirty="0"/>
              <a:t>押すと停止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8B5F1DA-3820-05C6-DFD9-6DA8F2BAA6FE}"/>
              </a:ext>
            </a:extLst>
          </p:cNvPr>
          <p:cNvSpPr txBox="1"/>
          <p:nvPr/>
        </p:nvSpPr>
        <p:spPr>
          <a:xfrm>
            <a:off x="4435500" y="2037345"/>
            <a:ext cx="136362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before</a:t>
            </a:r>
            <a:r>
              <a:rPr lang="ja-JP" altLang="en-US" dirty="0"/>
              <a:t>解析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9A6A3D0-1814-286F-F8D2-F34E61A44170}"/>
              </a:ext>
            </a:extLst>
          </p:cNvPr>
          <p:cNvSpPr txBox="1"/>
          <p:nvPr/>
        </p:nvSpPr>
        <p:spPr>
          <a:xfrm>
            <a:off x="10365424" y="2061237"/>
            <a:ext cx="1183309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after</a:t>
            </a:r>
            <a:r>
              <a:rPr lang="ja-JP" altLang="en-US" dirty="0"/>
              <a:t>解析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0747D23-1F5A-FFBD-CDFD-30B01749FE4A}"/>
              </a:ext>
            </a:extLst>
          </p:cNvPr>
          <p:cNvSpPr txBox="1"/>
          <p:nvPr/>
        </p:nvSpPr>
        <p:spPr>
          <a:xfrm>
            <a:off x="153334" y="4190581"/>
            <a:ext cx="2184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計測</a:t>
            </a:r>
            <a:r>
              <a:rPr kumimoji="1" lang="en-US" altLang="ja-JP" dirty="0"/>
              <a:t>1</a:t>
            </a:r>
            <a:r>
              <a:rPr kumimoji="1" lang="ja-JP" altLang="en-US" dirty="0"/>
              <a:t>回目：</a:t>
            </a:r>
            <a:r>
              <a:rPr kumimoji="1" lang="en-US" altLang="ja-JP" dirty="0"/>
              <a:t>before_</a:t>
            </a:r>
            <a:r>
              <a:rPr kumimoji="1" lang="ja-JP" altLang="en-US" dirty="0"/>
              <a:t>片足</a:t>
            </a:r>
            <a:r>
              <a:rPr kumimoji="1" lang="en-US" altLang="ja-JP" dirty="0"/>
              <a:t>.tdms</a:t>
            </a:r>
            <a:r>
              <a:rPr kumimoji="1" lang="ja-JP" altLang="en-US" dirty="0"/>
              <a:t>保存</a:t>
            </a:r>
            <a:r>
              <a:rPr kumimoji="1" lang="en-US" altLang="ja-JP" dirty="0"/>
              <a:t>(</a:t>
            </a:r>
            <a:r>
              <a:rPr kumimoji="1" lang="ja-JP" altLang="en-US" dirty="0"/>
              <a:t>パス保持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9487D8F-2EB3-35CF-7559-11862FB35DC0}"/>
              </a:ext>
            </a:extLst>
          </p:cNvPr>
          <p:cNvSpPr txBox="1"/>
          <p:nvPr/>
        </p:nvSpPr>
        <p:spPr>
          <a:xfrm>
            <a:off x="2311311" y="4195869"/>
            <a:ext cx="2184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計測</a:t>
            </a:r>
            <a:r>
              <a:rPr lang="en-US" altLang="ja-JP" dirty="0"/>
              <a:t>2</a:t>
            </a:r>
            <a:r>
              <a:rPr kumimoji="1" lang="ja-JP" altLang="en-US" dirty="0"/>
              <a:t>回目：</a:t>
            </a:r>
            <a:r>
              <a:rPr kumimoji="1" lang="en-US" altLang="ja-JP" dirty="0"/>
              <a:t>before_</a:t>
            </a:r>
            <a:r>
              <a:rPr lang="ja-JP" altLang="en-US" dirty="0"/>
              <a:t>歩行</a:t>
            </a:r>
            <a:r>
              <a:rPr kumimoji="1" lang="en-US" altLang="ja-JP" dirty="0"/>
              <a:t>.tdms</a:t>
            </a:r>
            <a:r>
              <a:rPr kumimoji="1" lang="ja-JP" altLang="en-US" dirty="0"/>
              <a:t>保存</a:t>
            </a:r>
            <a:r>
              <a:rPr kumimoji="1" lang="en-US" altLang="ja-JP" dirty="0"/>
              <a:t>(</a:t>
            </a:r>
            <a:r>
              <a:rPr kumimoji="1" lang="ja-JP" altLang="en-US" dirty="0"/>
              <a:t>パス保持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7180B81-7233-A4D1-A9E4-1AD22EDF1298}"/>
              </a:ext>
            </a:extLst>
          </p:cNvPr>
          <p:cNvSpPr txBox="1"/>
          <p:nvPr/>
        </p:nvSpPr>
        <p:spPr>
          <a:xfrm>
            <a:off x="6442058" y="4078330"/>
            <a:ext cx="1849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計測</a:t>
            </a:r>
            <a:r>
              <a:rPr kumimoji="1" lang="en-US" altLang="ja-JP" dirty="0"/>
              <a:t>3</a:t>
            </a:r>
            <a:r>
              <a:rPr kumimoji="1" lang="ja-JP" altLang="en-US" dirty="0"/>
              <a:t>回目：</a:t>
            </a:r>
            <a:r>
              <a:rPr lang="en-US" altLang="ja-JP" dirty="0"/>
              <a:t>after</a:t>
            </a:r>
            <a:r>
              <a:rPr kumimoji="1" lang="en-US" altLang="ja-JP" dirty="0"/>
              <a:t>_</a:t>
            </a:r>
            <a:r>
              <a:rPr kumimoji="1" lang="ja-JP" altLang="en-US" dirty="0"/>
              <a:t>片足</a:t>
            </a:r>
            <a:r>
              <a:rPr kumimoji="1" lang="en-US" altLang="ja-JP" dirty="0"/>
              <a:t>.tdms</a:t>
            </a:r>
            <a:r>
              <a:rPr kumimoji="1" lang="ja-JP" altLang="en-US" dirty="0"/>
              <a:t>保存</a:t>
            </a:r>
            <a:r>
              <a:rPr kumimoji="1" lang="en-US" altLang="ja-JP" dirty="0"/>
              <a:t>(</a:t>
            </a:r>
            <a:r>
              <a:rPr kumimoji="1" lang="ja-JP" altLang="en-US" dirty="0"/>
              <a:t>パス保持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1805820-4F2C-6A8E-A502-376B332487BD}"/>
              </a:ext>
            </a:extLst>
          </p:cNvPr>
          <p:cNvSpPr txBox="1"/>
          <p:nvPr/>
        </p:nvSpPr>
        <p:spPr>
          <a:xfrm>
            <a:off x="8336904" y="4077631"/>
            <a:ext cx="1887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計測</a:t>
            </a:r>
            <a:r>
              <a:rPr kumimoji="1" lang="en-US" altLang="ja-JP" dirty="0"/>
              <a:t>4</a:t>
            </a:r>
            <a:r>
              <a:rPr kumimoji="1" lang="ja-JP" altLang="en-US" dirty="0"/>
              <a:t>回目：</a:t>
            </a:r>
            <a:r>
              <a:rPr lang="en-US" altLang="ja-JP" dirty="0"/>
              <a:t>after</a:t>
            </a:r>
            <a:r>
              <a:rPr kumimoji="1" lang="en-US" altLang="ja-JP" dirty="0"/>
              <a:t>_</a:t>
            </a:r>
            <a:r>
              <a:rPr lang="ja-JP" altLang="en-US" dirty="0"/>
              <a:t>歩行</a:t>
            </a:r>
            <a:r>
              <a:rPr kumimoji="1" lang="en-US" altLang="ja-JP" dirty="0"/>
              <a:t>.tdms</a:t>
            </a:r>
            <a:r>
              <a:rPr kumimoji="1" lang="ja-JP" altLang="en-US" dirty="0"/>
              <a:t>保存</a:t>
            </a:r>
            <a:r>
              <a:rPr kumimoji="1" lang="en-US" altLang="ja-JP" dirty="0"/>
              <a:t>(</a:t>
            </a:r>
            <a:r>
              <a:rPr kumimoji="1" lang="ja-JP" altLang="en-US" dirty="0"/>
              <a:t>パス保持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26F8DFF-963A-7F5A-02D4-89BB1744F134}"/>
              </a:ext>
            </a:extLst>
          </p:cNvPr>
          <p:cNvSpPr txBox="1"/>
          <p:nvPr/>
        </p:nvSpPr>
        <p:spPr>
          <a:xfrm>
            <a:off x="4494066" y="4254774"/>
            <a:ext cx="1334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パス参照し、解析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C7D7ACF-7556-8C17-B6D3-2779F7CF9EE8}"/>
              </a:ext>
            </a:extLst>
          </p:cNvPr>
          <p:cNvSpPr txBox="1"/>
          <p:nvPr/>
        </p:nvSpPr>
        <p:spPr>
          <a:xfrm>
            <a:off x="10274354" y="4233112"/>
            <a:ext cx="1275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パス参照し、解析</a:t>
            </a:r>
            <a:endParaRPr kumimoji="1" lang="ja-JP" altLang="en-US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75AA4E29-FDCD-F068-2B89-930BE172D217}"/>
              </a:ext>
            </a:extLst>
          </p:cNvPr>
          <p:cNvCxnSpPr/>
          <p:nvPr/>
        </p:nvCxnSpPr>
        <p:spPr>
          <a:xfrm>
            <a:off x="1035838" y="2416704"/>
            <a:ext cx="3225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00A2067-C5CE-A5C0-CBEB-4DDF677ACA5C}"/>
              </a:ext>
            </a:extLst>
          </p:cNvPr>
          <p:cNvSpPr txBox="1"/>
          <p:nvPr/>
        </p:nvSpPr>
        <p:spPr>
          <a:xfrm>
            <a:off x="2653176" y="2029063"/>
            <a:ext cx="15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計測ボタン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3936BA0-719F-007E-1ED4-5A4650E6F7DE}"/>
              </a:ext>
            </a:extLst>
          </p:cNvPr>
          <p:cNvSpPr txBox="1"/>
          <p:nvPr/>
        </p:nvSpPr>
        <p:spPr>
          <a:xfrm>
            <a:off x="6658136" y="2083387"/>
            <a:ext cx="15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計測ボタン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E69B7C9-D757-0A07-1CAE-C2E5C99A63E2}"/>
              </a:ext>
            </a:extLst>
          </p:cNvPr>
          <p:cNvSpPr txBox="1"/>
          <p:nvPr/>
        </p:nvSpPr>
        <p:spPr>
          <a:xfrm>
            <a:off x="8380956" y="2110968"/>
            <a:ext cx="15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計測ボタン</a:t>
            </a: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34F1278E-CDAD-C4CD-CD74-1A01F0CBD6F9}"/>
              </a:ext>
            </a:extLst>
          </p:cNvPr>
          <p:cNvCxnSpPr>
            <a:cxnSpLocks/>
          </p:cNvCxnSpPr>
          <p:nvPr/>
        </p:nvCxnSpPr>
        <p:spPr>
          <a:xfrm>
            <a:off x="167542" y="3583324"/>
            <a:ext cx="11856916" cy="117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689E20EC-45B1-39C7-C871-EEDB08E95089}"/>
              </a:ext>
            </a:extLst>
          </p:cNvPr>
          <p:cNvSpPr txBox="1"/>
          <p:nvPr/>
        </p:nvSpPr>
        <p:spPr>
          <a:xfrm>
            <a:off x="65185" y="1234877"/>
            <a:ext cx="1573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【UI</a:t>
            </a:r>
            <a:r>
              <a:rPr lang="en-US" altLang="ja-JP" dirty="0"/>
              <a:t>】</a:t>
            </a:r>
            <a:endParaRPr kumimoji="1" lang="ja-JP" altLang="en-US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D0CA8F8-53A9-B41E-F2E5-B367C014738B}"/>
              </a:ext>
            </a:extLst>
          </p:cNvPr>
          <p:cNvSpPr txBox="1"/>
          <p:nvPr/>
        </p:nvSpPr>
        <p:spPr>
          <a:xfrm>
            <a:off x="10328030" y="5535580"/>
            <a:ext cx="16049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（終了）ソフト立ち上げなおすとカウンタがリセットされ、計測１に戻る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4002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391EB-309B-3C08-2F61-0A1CDAAB7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6BC235-997F-9ED4-5B35-1A197C755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16" y="290699"/>
            <a:ext cx="10515600" cy="549274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ペダル解析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0DBCC2-77AF-F00E-3AE8-A7AA983CEAD8}"/>
              </a:ext>
            </a:extLst>
          </p:cNvPr>
          <p:cNvSpPr txBox="1"/>
          <p:nvPr/>
        </p:nvSpPr>
        <p:spPr>
          <a:xfrm>
            <a:off x="4846675" y="1323406"/>
            <a:ext cx="231967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操作サプライズ算出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DB805FB-D39E-01B4-AC9D-EB20BAFE2AEF}"/>
              </a:ext>
            </a:extLst>
          </p:cNvPr>
          <p:cNvSpPr txBox="1"/>
          <p:nvPr/>
        </p:nvSpPr>
        <p:spPr>
          <a:xfrm>
            <a:off x="8830338" y="1323406"/>
            <a:ext cx="266079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加速・減速区間で平均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EF499FC-73A2-3818-AFF2-8E9AB25ED881}"/>
              </a:ext>
            </a:extLst>
          </p:cNvPr>
          <p:cNvSpPr txBox="1"/>
          <p:nvPr/>
        </p:nvSpPr>
        <p:spPr>
          <a:xfrm>
            <a:off x="700863" y="1323406"/>
            <a:ext cx="29886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加速・停止・減速区間分割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8AB97F3-AC49-B03B-D88E-641BB50620B3}"/>
              </a:ext>
            </a:extLst>
          </p:cNvPr>
          <p:cNvCxnSpPr>
            <a:stCxn id="5" idx="3"/>
            <a:endCxn id="3" idx="1"/>
          </p:cNvCxnSpPr>
          <p:nvPr/>
        </p:nvCxnSpPr>
        <p:spPr>
          <a:xfrm>
            <a:off x="3689498" y="1508072"/>
            <a:ext cx="11571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13AD311-1DAC-19E8-9989-80B0EF0AE37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7166345" y="1508072"/>
            <a:ext cx="16639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101391D4-4313-45A0-94F4-FCFF1A9320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00863" y="1877403"/>
            <a:ext cx="4976923" cy="2596655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4C2BA0C-326C-D58C-2E6C-15887E4F5413}"/>
              </a:ext>
            </a:extLst>
          </p:cNvPr>
          <p:cNvSpPr/>
          <p:nvPr/>
        </p:nvSpPr>
        <p:spPr>
          <a:xfrm>
            <a:off x="446568" y="1877403"/>
            <a:ext cx="6209414" cy="2875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37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29669</TotalTime>
  <Words>256</Words>
  <Application>Microsoft Office PowerPoint</Application>
  <PresentationFormat>ワイド画面</PresentationFormat>
  <Paragraphs>44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歩行解析</vt:lpstr>
      <vt:lpstr>片足立ち解析</vt:lpstr>
      <vt:lpstr>UI仕様・想定利用フロー</vt:lpstr>
      <vt:lpstr>ペダル解析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有理生 佐藤</dc:creator>
  <cp:lastModifiedBy>有理生 佐藤</cp:lastModifiedBy>
  <cp:revision>25</cp:revision>
  <dcterms:created xsi:type="dcterms:W3CDTF">2025-04-19T02:01:52Z</dcterms:created>
  <dcterms:modified xsi:type="dcterms:W3CDTF">2025-09-04T22:14:07Z</dcterms:modified>
</cp:coreProperties>
</file>