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slide" Target="slides/slide5.xml"/><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0a0c31a8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80a0c31a8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700">
                <a:solidFill>
                  <a:srgbClr val="1F497D"/>
                </a:solidFill>
              </a:rPr>
              <a:t>For our project, we are recreating RL algorithms to reduce overestimation in games. The goal is to improve the performance of agents in a given game environment, namely Atari. DQN (Deep q network) has been largely used in the past, but with our paper, double DQN along with other techniques are introduced to reduce the overesitmation of DQN, giving better results.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None/>
            </a:pPr>
            <a:r>
              <a:t/>
            </a:r>
            <a:endParaRPr sz="700">
              <a:solidFill>
                <a:srgbClr val="1F497D"/>
              </a:solidFill>
              <a:latin typeface="Helvetica Neue"/>
              <a:ea typeface="Helvetica Neue"/>
              <a:cs typeface="Helvetica Neue"/>
              <a:sym typeface="Helvetica Neue"/>
            </a:endParaRPr>
          </a:p>
        </p:txBody>
      </p:sp>
      <p:sp>
        <p:nvSpPr>
          <p:cNvPr id="53" name="Google Shape;53;g80a0c31a89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 sz="1200" u="none" cap="none" strike="noStrike">
                <a:solidFill>
                  <a:srgbClr val="000000"/>
                </a:solidFill>
                <a:latin typeface="Times"/>
                <a:ea typeface="Times"/>
                <a:cs typeface="Times"/>
                <a:sym typeface="Times"/>
              </a:rPr>
              <a:t>‹#›</a:t>
            </a:fld>
            <a:endParaRPr b="0" i="0" sz="1200" u="none" cap="none" strike="noStrike">
              <a:solidFill>
                <a:srgbClr val="000000"/>
              </a:solidFill>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0ba12ad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0ba12ad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a:t>
            </a:r>
            <a:r>
              <a:rPr lang="en"/>
              <a:t>overestimates</a:t>
            </a:r>
            <a:r>
              <a:rPr lang="en"/>
              <a:t>, because it uses a max function to approximate the maximum expected action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Below you can see a general block diagram for a DQN agent.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0ba12ad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0ba12ad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overestimation we implemented a double DQN agent in pytorch. This </a:t>
            </a:r>
            <a:r>
              <a:rPr lang="en"/>
              <a:t>alleviates</a:t>
            </a:r>
            <a:r>
              <a:rPr lang="en"/>
              <a:t> overestimation, because the idea of Double Q-learning is to reduce overestimations by decomposing the max operation in the target- into action selection and action </a:t>
            </a:r>
            <a:r>
              <a:rPr lang="en"/>
              <a:t>evaluation.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Below is a block diagram of our implemented agent.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2fff6b68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fff6b68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evaluation results compare with DDQN evaluation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0ba12ad5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80ba12ad5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t/>
            </a:r>
            <a:endParaRPr sz="700">
              <a:solidFill>
                <a:srgbClr val="1F497D"/>
              </a:solidFill>
            </a:endParaRPr>
          </a:p>
          <a:p>
            <a:pPr indent="0" lvl="0" marL="0" rtl="0" algn="l">
              <a:spcBef>
                <a:spcPts val="0"/>
              </a:spcBef>
              <a:spcAft>
                <a:spcPts val="0"/>
              </a:spcAft>
              <a:buSzPts val="1100"/>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SzPts val="1100"/>
              <a:buNone/>
            </a:pPr>
            <a:r>
              <a:t/>
            </a:r>
            <a:endParaRPr sz="700">
              <a:solidFill>
                <a:srgbClr val="1F497D"/>
              </a:solidFill>
            </a:endParaRPr>
          </a:p>
          <a:p>
            <a:pPr indent="0" lvl="0" marL="0" rtl="0" algn="l">
              <a:spcBef>
                <a:spcPts val="0"/>
              </a:spcBef>
              <a:spcAft>
                <a:spcPts val="0"/>
              </a:spcAft>
              <a:buSzPts val="1100"/>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None/>
            </a:pPr>
            <a:r>
              <a:t/>
            </a:r>
            <a:endParaRPr sz="700">
              <a:solidFill>
                <a:srgbClr val="1F497D"/>
              </a:solidFill>
              <a:latin typeface="Helvetica Neue"/>
              <a:ea typeface="Helvetica Neue"/>
              <a:cs typeface="Helvetica Neue"/>
              <a:sym typeface="Helvetica Neue"/>
            </a:endParaRPr>
          </a:p>
        </p:txBody>
      </p:sp>
      <p:sp>
        <p:nvSpPr>
          <p:cNvPr id="115" name="Google Shape;115;g80ba12ad5d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 sz="1200" u="none" cap="none" strike="noStrike">
                <a:solidFill>
                  <a:srgbClr val="000000"/>
                </a:solidFill>
                <a:latin typeface="Times"/>
                <a:ea typeface="Times"/>
                <a:cs typeface="Times"/>
                <a:sym typeface="Times"/>
              </a:rPr>
              <a:t>‹#›</a:t>
            </a:fld>
            <a:endParaRPr b="0" i="0" sz="1200" u="none" cap="none" strike="noStrike">
              <a:solidFill>
                <a:srgbClr val="000000"/>
              </a:solidFill>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235575" y="676875"/>
            <a:ext cx="8693100" cy="458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700"/>
              <a:buFont typeface="Helvetica Neue"/>
              <a:buNone/>
            </a:pPr>
            <a:r>
              <a:rPr b="1" i="1" lang="en" sz="700">
                <a:solidFill>
                  <a:srgbClr val="1F497D"/>
                </a:solidFill>
                <a:latin typeface="Helvetica Neue"/>
                <a:ea typeface="Helvetica Neue"/>
                <a:cs typeface="Helvetica Neue"/>
                <a:sym typeface="Helvetica Neue"/>
              </a:rPr>
              <a:t>Our group is in the process of re-implementing the proposed methods in van Hasselt et al.[2]to investigate how DDQN and DQN play different roles in overestimation. This will be achieved through simulation in an Atari game setting from gym.openai Brockman et al.[1]. In an attempt to improve the methods proposed in van Hasselt et al.[2], we propose two ideas to bring out new results: adjusting the hyper parameters or simulating in new environments. To evaluate the performance of the agents, DDQN and DQN will be pitted against each other, visualized through graphs and tables.</a:t>
            </a:r>
            <a:endParaRPr b="1" i="0" sz="700" u="none" cap="none" strike="noStrike">
              <a:solidFill>
                <a:srgbClr val="1F497D"/>
              </a:solidFill>
              <a:latin typeface="Helvetica Neue"/>
              <a:ea typeface="Helvetica Neue"/>
              <a:cs typeface="Helvetica Neue"/>
              <a:sym typeface="Helvetica Neue"/>
            </a:endParaRPr>
          </a:p>
        </p:txBody>
      </p:sp>
      <p:sp>
        <p:nvSpPr>
          <p:cNvPr id="56" name="Google Shape;56;p13"/>
          <p:cNvSpPr txBox="1"/>
          <p:nvPr/>
        </p:nvSpPr>
        <p:spPr>
          <a:xfrm>
            <a:off x="1317129" y="65479"/>
            <a:ext cx="6509700" cy="30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500"/>
              <a:buFont typeface="Helvetica Neue"/>
              <a:buNone/>
            </a:pPr>
            <a:r>
              <a:rPr b="1" lang="en" sz="1500">
                <a:solidFill>
                  <a:srgbClr val="1F497D"/>
                </a:solidFill>
                <a:latin typeface="Helvetica Neue"/>
                <a:ea typeface="Helvetica Neue"/>
                <a:cs typeface="Helvetica Neue"/>
                <a:sym typeface="Helvetica Neue"/>
              </a:rPr>
              <a:t>Double DQN for Overestimation Reduction in Games</a:t>
            </a:r>
            <a:endParaRPr sz="1100"/>
          </a:p>
        </p:txBody>
      </p:sp>
      <p:sp>
        <p:nvSpPr>
          <p:cNvPr id="57" name="Google Shape;57;p13"/>
          <p:cNvSpPr txBox="1"/>
          <p:nvPr/>
        </p:nvSpPr>
        <p:spPr>
          <a:xfrm>
            <a:off x="2918400" y="296475"/>
            <a:ext cx="3307200" cy="30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600"/>
              <a:buFont typeface="Times"/>
              <a:buNone/>
            </a:pPr>
            <a:r>
              <a:rPr b="1" lang="en" sz="1100">
                <a:solidFill>
                  <a:srgbClr val="1F497D"/>
                </a:solidFill>
                <a:latin typeface="Helvetica Neue"/>
                <a:ea typeface="Helvetica Neue"/>
                <a:cs typeface="Helvetica Neue"/>
                <a:sym typeface="Helvetica Neue"/>
              </a:rPr>
              <a:t>Akhil Avula</a:t>
            </a:r>
            <a:r>
              <a:rPr b="1" lang="en" sz="1300">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Calvin Chang</a:t>
            </a:r>
            <a:r>
              <a:rPr b="1" lang="en" sz="1000">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Daniel Truong</a:t>
            </a:r>
            <a:endParaRPr b="1" sz="1100">
              <a:solidFill>
                <a:srgbClr val="1F497D"/>
              </a:solidFill>
              <a:latin typeface="Helvetica Neue"/>
              <a:ea typeface="Helvetica Neue"/>
              <a:cs typeface="Helvetica Neue"/>
              <a:sym typeface="Helvetica Neue"/>
            </a:endParaRPr>
          </a:p>
          <a:p>
            <a:pPr indent="0" lvl="0" marL="0" rtl="0" algn="ctr">
              <a:lnSpc>
                <a:spcPct val="100000"/>
              </a:lnSpc>
              <a:spcBef>
                <a:spcPts val="0"/>
              </a:spcBef>
              <a:spcAft>
                <a:spcPts val="0"/>
              </a:spcAft>
              <a:buClr>
                <a:srgbClr val="1F497D"/>
              </a:buClr>
              <a:buSzPts val="600"/>
              <a:buFont typeface="Helvetica Neue"/>
              <a:buNone/>
            </a:pPr>
            <a:r>
              <a:rPr b="1" lang="en" sz="600">
                <a:solidFill>
                  <a:srgbClr val="1F497D"/>
                </a:solidFill>
                <a:latin typeface="Helvetica Neue"/>
                <a:ea typeface="Helvetica Neue"/>
                <a:cs typeface="Helvetica Neue"/>
                <a:sym typeface="Helvetica Neue"/>
              </a:rPr>
              <a:t>ECE 239AS Reinforcement Learning, MS in Signals and Systems</a:t>
            </a:r>
            <a:endParaRPr b="1" sz="1100">
              <a:solidFill>
                <a:srgbClr val="1F497D"/>
              </a:solidFill>
              <a:latin typeface="Helvetica Neue"/>
              <a:ea typeface="Helvetica Neue"/>
              <a:cs typeface="Helvetica Neue"/>
              <a:sym typeface="Helvetica Neue"/>
            </a:endParaRPr>
          </a:p>
        </p:txBody>
      </p:sp>
      <p:sp>
        <p:nvSpPr>
          <p:cNvPr id="58" name="Google Shape;58;p13"/>
          <p:cNvSpPr txBox="1"/>
          <p:nvPr/>
        </p:nvSpPr>
        <p:spPr>
          <a:xfrm>
            <a:off x="825555" y="1088769"/>
            <a:ext cx="31302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1. Introduction:</a:t>
            </a:r>
            <a:endParaRPr sz="1100"/>
          </a:p>
        </p:txBody>
      </p:sp>
      <p:sp>
        <p:nvSpPr>
          <p:cNvPr id="59" name="Google Shape;59;p13"/>
          <p:cNvSpPr txBox="1"/>
          <p:nvPr/>
        </p:nvSpPr>
        <p:spPr>
          <a:xfrm>
            <a:off x="1230075" y="3498050"/>
            <a:ext cx="21546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2. </a:t>
            </a:r>
            <a:r>
              <a:rPr b="1" lang="en" sz="1100">
                <a:solidFill>
                  <a:srgbClr val="1F497D"/>
                </a:solidFill>
                <a:latin typeface="Helvetica Neue"/>
                <a:ea typeface="Helvetica Neue"/>
                <a:cs typeface="Helvetica Neue"/>
                <a:sym typeface="Helvetica Neue"/>
              </a:rPr>
              <a:t>Methods</a:t>
            </a:r>
            <a:endParaRPr sz="1100"/>
          </a:p>
        </p:txBody>
      </p:sp>
      <p:sp>
        <p:nvSpPr>
          <p:cNvPr id="60" name="Google Shape;60;p13"/>
          <p:cNvSpPr txBox="1"/>
          <p:nvPr/>
        </p:nvSpPr>
        <p:spPr>
          <a:xfrm>
            <a:off x="6028849" y="1135575"/>
            <a:ext cx="16725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3. Results</a:t>
            </a:r>
            <a:endParaRPr sz="1100"/>
          </a:p>
        </p:txBody>
      </p:sp>
      <p:sp>
        <p:nvSpPr>
          <p:cNvPr id="61" name="Google Shape;61;p13"/>
          <p:cNvSpPr txBox="1"/>
          <p:nvPr/>
        </p:nvSpPr>
        <p:spPr>
          <a:xfrm>
            <a:off x="749355" y="2045744"/>
            <a:ext cx="31302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Why does DQN overestimate?</a:t>
            </a:r>
            <a:endParaRPr sz="1100"/>
          </a:p>
        </p:txBody>
      </p:sp>
      <p:sp>
        <p:nvSpPr>
          <p:cNvPr id="62" name="Google Shape;62;p13"/>
          <p:cNvSpPr txBox="1"/>
          <p:nvPr/>
        </p:nvSpPr>
        <p:spPr>
          <a:xfrm>
            <a:off x="391500" y="2197550"/>
            <a:ext cx="4180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Overestimation is a substantial flaw in the broad spectrum of Q-Learning methods. These </a:t>
            </a:r>
            <a:r>
              <a:rPr lang="en" sz="700">
                <a:solidFill>
                  <a:srgbClr val="1F497D"/>
                </a:solidFill>
                <a:latin typeface="Helvetica Neue"/>
                <a:ea typeface="Helvetica Neue"/>
                <a:cs typeface="Helvetica Neue"/>
                <a:sym typeface="Helvetica Neue"/>
              </a:rPr>
              <a:t>overestimated</a:t>
            </a:r>
            <a:r>
              <a:rPr lang="en" sz="700">
                <a:solidFill>
                  <a:srgbClr val="1F497D"/>
                </a:solidFill>
                <a:latin typeface="Helvetica Neue"/>
                <a:ea typeface="Helvetica Neue"/>
                <a:cs typeface="Helvetica Neue"/>
                <a:sym typeface="Helvetica Neue"/>
              </a:rPr>
              <a:t> results are from a positive bias that is introduced because Q-learning uses the maximum </a:t>
            </a:r>
            <a:r>
              <a:rPr lang="en" sz="700">
                <a:solidFill>
                  <a:srgbClr val="1F497D"/>
                </a:solidFill>
                <a:latin typeface="Helvetica Neue"/>
                <a:ea typeface="Helvetica Neue"/>
                <a:cs typeface="Helvetica Neue"/>
                <a:sym typeface="Helvetica Neue"/>
              </a:rPr>
              <a:t>action value</a:t>
            </a:r>
            <a:r>
              <a:rPr lang="en" sz="700">
                <a:solidFill>
                  <a:srgbClr val="1F497D"/>
                </a:solidFill>
                <a:latin typeface="Helvetica Neue"/>
                <a:ea typeface="Helvetica Neue"/>
                <a:cs typeface="Helvetica Neue"/>
                <a:sym typeface="Helvetica Neue"/>
              </a:rPr>
              <a:t> as an approximation for the maximum expected action value.</a:t>
            </a:r>
            <a:endParaRPr sz="700">
              <a:latin typeface="Helvetica Neue"/>
              <a:ea typeface="Helvetica Neue"/>
              <a:cs typeface="Helvetica Neue"/>
              <a:sym typeface="Helvetica Neue"/>
            </a:endParaRPr>
          </a:p>
        </p:txBody>
      </p:sp>
      <p:sp>
        <p:nvSpPr>
          <p:cNvPr id="63" name="Google Shape;63;p13"/>
          <p:cNvSpPr txBox="1"/>
          <p:nvPr/>
        </p:nvSpPr>
        <p:spPr>
          <a:xfrm>
            <a:off x="300400" y="1249099"/>
            <a:ext cx="4180500" cy="6825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 For this project, algorithms are adapted from"Deep Reinforcement Learning with Double Q-learning" from van Hasselt et al.[2]which proposes a solution called "Double DQN" to prevent overestimating values. The methods from van Hasselt et al.[2]report that Double DQN leads to better policies in video game environments than the DQN method. The DQN and Double DQN algorithm have mostly been replicated and while introducing a  variation in the algorithms presented in van Hasselt et al.[2 ]to further investigate the issue of overestimation.</a:t>
            </a:r>
            <a:endParaRPr sz="700">
              <a:latin typeface="Helvetica Neue"/>
              <a:ea typeface="Helvetica Neue"/>
              <a:cs typeface="Helvetica Neue"/>
              <a:sym typeface="Helvetica Neue"/>
            </a:endParaRPr>
          </a:p>
        </p:txBody>
      </p:sp>
      <p:sp>
        <p:nvSpPr>
          <p:cNvPr id="64" name="Google Shape;64;p13"/>
          <p:cNvSpPr txBox="1"/>
          <p:nvPr/>
        </p:nvSpPr>
        <p:spPr>
          <a:xfrm>
            <a:off x="5294150" y="1561725"/>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DQN Cartpole Evaluation Results</a:t>
            </a:r>
            <a:endParaRPr sz="700"/>
          </a:p>
        </p:txBody>
      </p:sp>
      <p:pic>
        <p:nvPicPr>
          <p:cNvPr id="65" name="Google Shape;65;p13"/>
          <p:cNvPicPr preferRelativeResize="0"/>
          <p:nvPr/>
        </p:nvPicPr>
        <p:blipFill>
          <a:blip r:embed="rId3">
            <a:alphaModFix/>
          </a:blip>
          <a:stretch>
            <a:fillRect/>
          </a:stretch>
        </p:blipFill>
        <p:spPr>
          <a:xfrm>
            <a:off x="4827912" y="1739266"/>
            <a:ext cx="1098588" cy="1002159"/>
          </a:xfrm>
          <a:prstGeom prst="rect">
            <a:avLst/>
          </a:prstGeom>
          <a:noFill/>
          <a:ln>
            <a:noFill/>
          </a:ln>
        </p:spPr>
      </p:pic>
      <p:pic>
        <p:nvPicPr>
          <p:cNvPr id="66" name="Google Shape;66;p13"/>
          <p:cNvPicPr preferRelativeResize="0"/>
          <p:nvPr/>
        </p:nvPicPr>
        <p:blipFill>
          <a:blip r:embed="rId4">
            <a:alphaModFix/>
          </a:blip>
          <a:stretch>
            <a:fillRect/>
          </a:stretch>
        </p:blipFill>
        <p:spPr>
          <a:xfrm>
            <a:off x="5885700" y="1720075"/>
            <a:ext cx="990025" cy="1021351"/>
          </a:xfrm>
          <a:prstGeom prst="rect">
            <a:avLst/>
          </a:prstGeom>
          <a:noFill/>
          <a:ln>
            <a:noFill/>
          </a:ln>
        </p:spPr>
      </p:pic>
      <p:sp>
        <p:nvSpPr>
          <p:cNvPr id="67" name="Google Shape;67;p13"/>
          <p:cNvSpPr txBox="1"/>
          <p:nvPr/>
        </p:nvSpPr>
        <p:spPr>
          <a:xfrm>
            <a:off x="7194500" y="1561725"/>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DDQN Cartpole Evaluation Results</a:t>
            </a:r>
            <a:endParaRPr sz="700"/>
          </a:p>
        </p:txBody>
      </p:sp>
      <p:pic>
        <p:nvPicPr>
          <p:cNvPr id="68" name="Google Shape;68;p13"/>
          <p:cNvPicPr preferRelativeResize="0"/>
          <p:nvPr/>
        </p:nvPicPr>
        <p:blipFill>
          <a:blip r:embed="rId5">
            <a:alphaModFix/>
          </a:blip>
          <a:stretch>
            <a:fillRect/>
          </a:stretch>
        </p:blipFill>
        <p:spPr>
          <a:xfrm>
            <a:off x="6932625" y="1741387"/>
            <a:ext cx="1073500" cy="978743"/>
          </a:xfrm>
          <a:prstGeom prst="rect">
            <a:avLst/>
          </a:prstGeom>
          <a:noFill/>
          <a:ln>
            <a:noFill/>
          </a:ln>
        </p:spPr>
      </p:pic>
      <p:pic>
        <p:nvPicPr>
          <p:cNvPr id="69" name="Google Shape;69;p13"/>
          <p:cNvPicPr preferRelativeResize="0"/>
          <p:nvPr/>
        </p:nvPicPr>
        <p:blipFill>
          <a:blip r:embed="rId6">
            <a:alphaModFix/>
          </a:blip>
          <a:stretch>
            <a:fillRect/>
          </a:stretch>
        </p:blipFill>
        <p:spPr>
          <a:xfrm>
            <a:off x="7942400" y="1749125"/>
            <a:ext cx="1073500" cy="979275"/>
          </a:xfrm>
          <a:prstGeom prst="rect">
            <a:avLst/>
          </a:prstGeom>
          <a:noFill/>
          <a:ln>
            <a:noFill/>
          </a:ln>
        </p:spPr>
      </p:pic>
      <p:sp>
        <p:nvSpPr>
          <p:cNvPr id="70" name="Google Shape;70;p13"/>
          <p:cNvSpPr txBox="1"/>
          <p:nvPr/>
        </p:nvSpPr>
        <p:spPr>
          <a:xfrm>
            <a:off x="391500" y="2600825"/>
            <a:ext cx="38901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lang="en" sz="700">
                <a:solidFill>
                  <a:srgbClr val="1F497D"/>
                </a:solidFill>
                <a:latin typeface="Helvetica Neue"/>
                <a:ea typeface="Helvetica Neue"/>
                <a:cs typeface="Helvetica Neue"/>
                <a:sym typeface="Helvetica Neue"/>
              </a:rPr>
              <a:t>Overestimation combined with bootstrapping propagates the wrong relative information about which states are more valuable than others, degrading the quality of the learned policies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pic>
        <p:nvPicPr>
          <p:cNvPr id="71" name="Google Shape;71;p13"/>
          <p:cNvPicPr preferRelativeResize="0"/>
          <p:nvPr/>
        </p:nvPicPr>
        <p:blipFill>
          <a:blip r:embed="rId7">
            <a:alphaModFix/>
          </a:blip>
          <a:stretch>
            <a:fillRect/>
          </a:stretch>
        </p:blipFill>
        <p:spPr>
          <a:xfrm>
            <a:off x="1230064" y="2908591"/>
            <a:ext cx="1975411" cy="550912"/>
          </a:xfrm>
          <a:prstGeom prst="rect">
            <a:avLst/>
          </a:prstGeom>
          <a:noFill/>
          <a:ln>
            <a:noFill/>
          </a:ln>
        </p:spPr>
      </p:pic>
      <p:pic>
        <p:nvPicPr>
          <p:cNvPr id="72" name="Google Shape;72;p13"/>
          <p:cNvPicPr preferRelativeResize="0"/>
          <p:nvPr/>
        </p:nvPicPr>
        <p:blipFill>
          <a:blip r:embed="rId8">
            <a:alphaModFix/>
          </a:blip>
          <a:stretch>
            <a:fillRect/>
          </a:stretch>
        </p:blipFill>
        <p:spPr>
          <a:xfrm>
            <a:off x="516345" y="4223851"/>
            <a:ext cx="3582055" cy="885325"/>
          </a:xfrm>
          <a:prstGeom prst="rect">
            <a:avLst/>
          </a:prstGeom>
          <a:noFill/>
          <a:ln>
            <a:noFill/>
          </a:ln>
        </p:spPr>
      </p:pic>
      <p:sp>
        <p:nvSpPr>
          <p:cNvPr id="73" name="Google Shape;73;p13"/>
          <p:cNvSpPr txBox="1"/>
          <p:nvPr/>
        </p:nvSpPr>
        <p:spPr>
          <a:xfrm>
            <a:off x="5551550" y="3699775"/>
            <a:ext cx="28014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4.</a:t>
            </a:r>
            <a:r>
              <a:rPr b="1" i="0" lang="en" sz="1100" u="none" cap="none" strike="noStrike">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Discussion and Next steps</a:t>
            </a:r>
            <a:endParaRPr sz="1100"/>
          </a:p>
        </p:txBody>
      </p:sp>
      <p:sp>
        <p:nvSpPr>
          <p:cNvPr id="74" name="Google Shape;74;p13"/>
          <p:cNvSpPr txBox="1"/>
          <p:nvPr/>
        </p:nvSpPr>
        <p:spPr>
          <a:xfrm>
            <a:off x="4968625" y="2763450"/>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DQN Cartpole Training Results</a:t>
            </a:r>
            <a:endParaRPr sz="700"/>
          </a:p>
        </p:txBody>
      </p:sp>
      <p:sp>
        <p:nvSpPr>
          <p:cNvPr id="75" name="Google Shape;75;p13"/>
          <p:cNvSpPr txBox="1"/>
          <p:nvPr/>
        </p:nvSpPr>
        <p:spPr>
          <a:xfrm>
            <a:off x="7123825" y="2763450"/>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a:t>
            </a:r>
            <a:r>
              <a:rPr b="1" lang="en" sz="700">
                <a:solidFill>
                  <a:srgbClr val="1F497D"/>
                </a:solidFill>
                <a:latin typeface="Helvetica Neue"/>
                <a:ea typeface="Helvetica Neue"/>
                <a:cs typeface="Helvetica Neue"/>
                <a:sym typeface="Helvetica Neue"/>
              </a:rPr>
              <a:t>DQN Cartpole Training Results</a:t>
            </a:r>
            <a:endParaRPr sz="700"/>
          </a:p>
        </p:txBody>
      </p:sp>
      <p:sp>
        <p:nvSpPr>
          <p:cNvPr id="76" name="Google Shape;76;p13"/>
          <p:cNvSpPr txBox="1"/>
          <p:nvPr/>
        </p:nvSpPr>
        <p:spPr>
          <a:xfrm>
            <a:off x="5088175" y="1281045"/>
            <a:ext cx="4180500" cy="307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To compare the two algorithms, Opengym AI’s cartpole environment was used to evaluate the performance of the two agents after using the same hyperparameters. </a:t>
            </a:r>
            <a:endParaRPr sz="700">
              <a:solidFill>
                <a:srgbClr val="1F497D"/>
              </a:solidFill>
              <a:latin typeface="Helvetica Neue"/>
              <a:ea typeface="Helvetica Neue"/>
              <a:cs typeface="Helvetica Neue"/>
              <a:sym typeface="Helvetica Neue"/>
            </a:endParaRPr>
          </a:p>
        </p:txBody>
      </p:sp>
      <p:sp>
        <p:nvSpPr>
          <p:cNvPr id="77" name="Google Shape;77;p13"/>
          <p:cNvSpPr txBox="1"/>
          <p:nvPr/>
        </p:nvSpPr>
        <p:spPr>
          <a:xfrm>
            <a:off x="4774850" y="3870673"/>
            <a:ext cx="4180500" cy="11601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The DDQN not only performs better in the evaluation stage, but appears to be more stable in the training phase than the DQN. Comparing the plots of the max Q values for each algorithm during the evaluation stage, DDQN hovers from 1000-6000 while DQN hovers between 2000 to 14000. The overestimation of the DQN is shown here, which leads to worse performance than the DDQN. Another interesting result is that during the training phase, the overestimation of reward of DQN was followed by a strong dip in reward which can be linked the inaccurate Q value estimations.</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This project can be taken further  by training and evaluating both algorithms on more environments which have a similar learning difficulty to Cartpole, such as Pong, Lunar Lander, etc. Also, there are plans to tune the hyperparameters of the DDQN to show the potential benefit over DQN.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pic>
        <p:nvPicPr>
          <p:cNvPr id="78" name="Google Shape;78;p13"/>
          <p:cNvPicPr preferRelativeResize="0"/>
          <p:nvPr/>
        </p:nvPicPr>
        <p:blipFill>
          <a:blip r:embed="rId9">
            <a:alphaModFix/>
          </a:blip>
          <a:stretch>
            <a:fillRect/>
          </a:stretch>
        </p:blipFill>
        <p:spPr>
          <a:xfrm>
            <a:off x="235575" y="141075"/>
            <a:ext cx="1672499" cy="258721"/>
          </a:xfrm>
          <a:prstGeom prst="rect">
            <a:avLst/>
          </a:prstGeom>
          <a:noFill/>
          <a:ln>
            <a:noFill/>
          </a:ln>
        </p:spPr>
      </p:pic>
      <p:pic>
        <p:nvPicPr>
          <p:cNvPr id="79" name="Google Shape;79;p13"/>
          <p:cNvPicPr preferRelativeResize="0"/>
          <p:nvPr/>
        </p:nvPicPr>
        <p:blipFill rotWithShape="1">
          <a:blip r:embed="rId10">
            <a:alphaModFix/>
          </a:blip>
          <a:srcRect b="3213" l="0" r="0" t="0"/>
          <a:stretch/>
        </p:blipFill>
        <p:spPr>
          <a:xfrm>
            <a:off x="6910877" y="2982375"/>
            <a:ext cx="2098396" cy="741224"/>
          </a:xfrm>
          <a:prstGeom prst="rect">
            <a:avLst/>
          </a:prstGeom>
          <a:noFill/>
          <a:ln>
            <a:noFill/>
          </a:ln>
        </p:spPr>
      </p:pic>
      <p:pic>
        <p:nvPicPr>
          <p:cNvPr id="80" name="Google Shape;80;p13"/>
          <p:cNvPicPr preferRelativeResize="0"/>
          <p:nvPr/>
        </p:nvPicPr>
        <p:blipFill>
          <a:blip r:embed="rId11">
            <a:alphaModFix/>
          </a:blip>
          <a:stretch>
            <a:fillRect/>
          </a:stretch>
        </p:blipFill>
        <p:spPr>
          <a:xfrm>
            <a:off x="4754438" y="2982375"/>
            <a:ext cx="2100876" cy="741226"/>
          </a:xfrm>
          <a:prstGeom prst="rect">
            <a:avLst/>
          </a:prstGeom>
          <a:noFill/>
          <a:ln>
            <a:noFill/>
          </a:ln>
        </p:spPr>
      </p:pic>
      <p:sp>
        <p:nvSpPr>
          <p:cNvPr id="81" name="Google Shape;81;p13"/>
          <p:cNvSpPr txBox="1"/>
          <p:nvPr/>
        </p:nvSpPr>
        <p:spPr>
          <a:xfrm>
            <a:off x="440150" y="3646225"/>
            <a:ext cx="3890100" cy="5775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700">
                <a:solidFill>
                  <a:srgbClr val="1F497D"/>
                </a:solidFill>
              </a:rPr>
              <a:t>To improve overestimation double DQN was implemented. Pytorch was used to implement a three layer network double DQN. Below is a block diagram of our model. The network is interchangeable depending on the observation space. In this cases it is composed of linear layers. For environments with observations with  images, the network was composed of convolutional layers.</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nvSpPr>
        <p:spPr>
          <a:xfrm>
            <a:off x="363950" y="194075"/>
            <a:ext cx="34176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800">
                <a:solidFill>
                  <a:srgbClr val="1F497D"/>
                </a:solidFill>
                <a:latin typeface="Helvetica Neue"/>
                <a:ea typeface="Helvetica Neue"/>
                <a:cs typeface="Helvetica Neue"/>
                <a:sym typeface="Helvetica Neue"/>
              </a:rPr>
              <a:t>Why does DQN overestimate?</a:t>
            </a:r>
            <a:endParaRPr sz="1800"/>
          </a:p>
        </p:txBody>
      </p:sp>
      <p:sp>
        <p:nvSpPr>
          <p:cNvPr id="87" name="Google Shape;87;p14"/>
          <p:cNvSpPr txBox="1"/>
          <p:nvPr/>
        </p:nvSpPr>
        <p:spPr>
          <a:xfrm>
            <a:off x="362325" y="667075"/>
            <a:ext cx="8334900" cy="1495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1200">
                <a:solidFill>
                  <a:srgbClr val="1F497D"/>
                </a:solidFill>
                <a:latin typeface="Helvetica Neue"/>
                <a:ea typeface="Helvetica Neue"/>
                <a:cs typeface="Helvetica Neue"/>
                <a:sym typeface="Helvetica Neue"/>
              </a:rPr>
              <a:t>Overestimation is a substantial flaw in the broad spectrum of Q-Learning methods. These overestimated results are from a positive bias that is introduced because Q-learning uses the maximum action value as an approximation for the maximum expected action value.</a:t>
            </a:r>
            <a:endParaRPr sz="12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12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200">
                <a:solidFill>
                  <a:srgbClr val="1F497D"/>
                </a:solidFill>
                <a:latin typeface="Helvetica Neue"/>
                <a:ea typeface="Helvetica Neue"/>
                <a:cs typeface="Helvetica Neue"/>
                <a:sym typeface="Helvetica Neue"/>
              </a:rPr>
              <a:t>Overestimation combined with bootstrapping propagates the wrong relative information about which states are more valuable than others, degrading the quality of the learned policies  </a:t>
            </a:r>
            <a:endParaRPr sz="12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1200">
              <a:solidFill>
                <a:srgbClr val="1F497D"/>
              </a:solidFill>
              <a:latin typeface="Helvetica Neue"/>
              <a:ea typeface="Helvetica Neue"/>
              <a:cs typeface="Helvetica Neue"/>
              <a:sym typeface="Helvetica Neue"/>
            </a:endParaRPr>
          </a:p>
        </p:txBody>
      </p:sp>
      <p:pic>
        <p:nvPicPr>
          <p:cNvPr id="88" name="Google Shape;88;p14"/>
          <p:cNvPicPr preferRelativeResize="0"/>
          <p:nvPr/>
        </p:nvPicPr>
        <p:blipFill>
          <a:blip r:embed="rId3">
            <a:alphaModFix/>
          </a:blip>
          <a:stretch>
            <a:fillRect/>
          </a:stretch>
        </p:blipFill>
        <p:spPr>
          <a:xfrm>
            <a:off x="1122976" y="1910551"/>
            <a:ext cx="6898025" cy="192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332950" y="268850"/>
            <a:ext cx="1581000" cy="374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b="1" i="0" lang="en" sz="1800" u="none" cap="none" strike="noStrike">
                <a:solidFill>
                  <a:srgbClr val="1F497D"/>
                </a:solidFill>
                <a:latin typeface="Helvetica Neue"/>
                <a:ea typeface="Helvetica Neue"/>
                <a:cs typeface="Helvetica Neue"/>
                <a:sym typeface="Helvetica Neue"/>
              </a:rPr>
              <a:t>2. </a:t>
            </a:r>
            <a:r>
              <a:rPr b="1" lang="en" sz="1800">
                <a:solidFill>
                  <a:srgbClr val="1F497D"/>
                </a:solidFill>
                <a:latin typeface="Helvetica Neue"/>
                <a:ea typeface="Helvetica Neue"/>
                <a:cs typeface="Helvetica Neue"/>
                <a:sym typeface="Helvetica Neue"/>
              </a:rPr>
              <a:t>Methods</a:t>
            </a:r>
            <a:endParaRPr sz="1800"/>
          </a:p>
        </p:txBody>
      </p:sp>
      <p:pic>
        <p:nvPicPr>
          <p:cNvPr id="94" name="Google Shape;94;p15"/>
          <p:cNvPicPr preferRelativeResize="0"/>
          <p:nvPr/>
        </p:nvPicPr>
        <p:blipFill>
          <a:blip r:embed="rId3">
            <a:alphaModFix/>
          </a:blip>
          <a:stretch>
            <a:fillRect/>
          </a:stretch>
        </p:blipFill>
        <p:spPr>
          <a:xfrm>
            <a:off x="788175" y="1855838"/>
            <a:ext cx="7567650" cy="1870375"/>
          </a:xfrm>
          <a:prstGeom prst="rect">
            <a:avLst/>
          </a:prstGeom>
          <a:noFill/>
          <a:ln>
            <a:noFill/>
          </a:ln>
        </p:spPr>
      </p:pic>
      <p:sp>
        <p:nvSpPr>
          <p:cNvPr id="95" name="Google Shape;95;p15"/>
          <p:cNvSpPr txBox="1"/>
          <p:nvPr/>
        </p:nvSpPr>
        <p:spPr>
          <a:xfrm>
            <a:off x="350700" y="733700"/>
            <a:ext cx="8346600" cy="10314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1200">
                <a:solidFill>
                  <a:srgbClr val="1F497D"/>
                </a:solidFill>
              </a:rPr>
              <a:t>To improve overestimation double DQN was implemented. Pytorch was used to implement a double DQN. Below is a block diagram of our model. The network is composed of three layers that are  interchangeable depending on the observation space. In this cases, it is composed of linear layers. For environments with observations that are images, the network was composed of convolutional layers.</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a:p>
            <a:pPr indent="0" lvl="0" marL="0" rtl="0" algn="l">
              <a:spcBef>
                <a:spcPts val="0"/>
              </a:spcBef>
              <a:spcAft>
                <a:spcPts val="0"/>
              </a:spcAft>
              <a:buClr>
                <a:schemeClr val="dk1"/>
              </a:buClr>
              <a:buSzPts val="1100"/>
              <a:buFont typeface="Arial"/>
              <a:buNone/>
            </a:pPr>
            <a:r>
              <a:t/>
            </a:r>
            <a:endParaRPr sz="1200">
              <a:solidFill>
                <a:srgbClr val="1F49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nvSpPr>
        <p:spPr>
          <a:xfrm>
            <a:off x="2765007" y="108000"/>
            <a:ext cx="3363900" cy="42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700" u="none" cap="none" strike="noStrike">
                <a:solidFill>
                  <a:srgbClr val="1F497D"/>
                </a:solidFill>
                <a:latin typeface="Helvetica Neue"/>
                <a:ea typeface="Helvetica Neue"/>
                <a:cs typeface="Helvetica Neue"/>
                <a:sym typeface="Helvetica Neue"/>
              </a:rPr>
              <a:t>3. Results</a:t>
            </a:r>
            <a:endParaRPr sz="1700"/>
          </a:p>
        </p:txBody>
      </p:sp>
      <p:sp>
        <p:nvSpPr>
          <p:cNvPr id="101" name="Google Shape;101;p16"/>
          <p:cNvSpPr txBox="1"/>
          <p:nvPr/>
        </p:nvSpPr>
        <p:spPr>
          <a:xfrm>
            <a:off x="1058732" y="817547"/>
            <a:ext cx="3363900" cy="427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DQN Cartpole Evaluation Results</a:t>
            </a:r>
            <a:endParaRPr sz="1100"/>
          </a:p>
        </p:txBody>
      </p:sp>
      <p:pic>
        <p:nvPicPr>
          <p:cNvPr id="102" name="Google Shape;102;p16"/>
          <p:cNvPicPr preferRelativeResize="0"/>
          <p:nvPr/>
        </p:nvPicPr>
        <p:blipFill>
          <a:blip r:embed="rId3">
            <a:alphaModFix/>
          </a:blip>
          <a:stretch>
            <a:fillRect/>
          </a:stretch>
        </p:blipFill>
        <p:spPr>
          <a:xfrm>
            <a:off x="349603" y="1068702"/>
            <a:ext cx="2209554" cy="1847809"/>
          </a:xfrm>
          <a:prstGeom prst="rect">
            <a:avLst/>
          </a:prstGeom>
          <a:noFill/>
          <a:ln>
            <a:noFill/>
          </a:ln>
        </p:spPr>
      </p:pic>
      <p:pic>
        <p:nvPicPr>
          <p:cNvPr id="103" name="Google Shape;103;p16"/>
          <p:cNvPicPr preferRelativeResize="0"/>
          <p:nvPr/>
        </p:nvPicPr>
        <p:blipFill>
          <a:blip r:embed="rId4">
            <a:alphaModFix/>
          </a:blip>
          <a:stretch>
            <a:fillRect/>
          </a:stretch>
        </p:blipFill>
        <p:spPr>
          <a:xfrm>
            <a:off x="2477096" y="1033317"/>
            <a:ext cx="1991206" cy="1883197"/>
          </a:xfrm>
          <a:prstGeom prst="rect">
            <a:avLst/>
          </a:prstGeom>
          <a:noFill/>
          <a:ln>
            <a:noFill/>
          </a:ln>
        </p:spPr>
      </p:pic>
      <p:sp>
        <p:nvSpPr>
          <p:cNvPr id="104" name="Google Shape;104;p16"/>
          <p:cNvSpPr txBox="1"/>
          <p:nvPr/>
        </p:nvSpPr>
        <p:spPr>
          <a:xfrm>
            <a:off x="5109450" y="817549"/>
            <a:ext cx="3363900" cy="2919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DDQN Cartpole Evaluation Results</a:t>
            </a:r>
            <a:endParaRPr sz="1100"/>
          </a:p>
        </p:txBody>
      </p:sp>
      <p:pic>
        <p:nvPicPr>
          <p:cNvPr id="105" name="Google Shape;105;p16"/>
          <p:cNvPicPr preferRelativeResize="0"/>
          <p:nvPr/>
        </p:nvPicPr>
        <p:blipFill>
          <a:blip r:embed="rId5">
            <a:alphaModFix/>
          </a:blip>
          <a:stretch>
            <a:fillRect/>
          </a:stretch>
        </p:blipFill>
        <p:spPr>
          <a:xfrm>
            <a:off x="4582741" y="1072613"/>
            <a:ext cx="2159093" cy="1804635"/>
          </a:xfrm>
          <a:prstGeom prst="rect">
            <a:avLst/>
          </a:prstGeom>
          <a:noFill/>
          <a:ln>
            <a:noFill/>
          </a:ln>
        </p:spPr>
      </p:pic>
      <p:pic>
        <p:nvPicPr>
          <p:cNvPr id="106" name="Google Shape;106;p16"/>
          <p:cNvPicPr preferRelativeResize="0"/>
          <p:nvPr/>
        </p:nvPicPr>
        <p:blipFill>
          <a:blip r:embed="rId6">
            <a:alphaModFix/>
          </a:blip>
          <a:stretch>
            <a:fillRect/>
          </a:stretch>
        </p:blipFill>
        <p:spPr>
          <a:xfrm>
            <a:off x="6613667" y="1086880"/>
            <a:ext cx="2159095" cy="1805616"/>
          </a:xfrm>
          <a:prstGeom prst="rect">
            <a:avLst/>
          </a:prstGeom>
          <a:noFill/>
          <a:ln>
            <a:noFill/>
          </a:ln>
        </p:spPr>
      </p:pic>
      <p:sp>
        <p:nvSpPr>
          <p:cNvPr id="107" name="Google Shape;107;p16"/>
          <p:cNvSpPr txBox="1"/>
          <p:nvPr/>
        </p:nvSpPr>
        <p:spPr>
          <a:xfrm>
            <a:off x="585914" y="3066072"/>
            <a:ext cx="3363900" cy="427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DQN Cartpole Training Results</a:t>
            </a:r>
            <a:endParaRPr sz="1100"/>
          </a:p>
        </p:txBody>
      </p:sp>
      <p:sp>
        <p:nvSpPr>
          <p:cNvPr id="108" name="Google Shape;108;p16"/>
          <p:cNvSpPr txBox="1"/>
          <p:nvPr/>
        </p:nvSpPr>
        <p:spPr>
          <a:xfrm>
            <a:off x="5021771" y="3066072"/>
            <a:ext cx="3363900" cy="427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DDQN Cartpole Training Results</a:t>
            </a:r>
            <a:endParaRPr sz="1100"/>
          </a:p>
        </p:txBody>
      </p:sp>
      <p:sp>
        <p:nvSpPr>
          <p:cNvPr id="109" name="Google Shape;109;p16"/>
          <p:cNvSpPr txBox="1"/>
          <p:nvPr/>
        </p:nvSpPr>
        <p:spPr>
          <a:xfrm>
            <a:off x="368100" y="376249"/>
            <a:ext cx="8407800" cy="3651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lang="en" sz="1100">
                <a:solidFill>
                  <a:srgbClr val="1F497D"/>
                </a:solidFill>
                <a:latin typeface="Helvetica Neue"/>
                <a:ea typeface="Helvetica Neue"/>
                <a:cs typeface="Helvetica Neue"/>
                <a:sym typeface="Helvetica Neue"/>
              </a:rPr>
              <a:t>To compare the two algorithms, Opengym AI’s cartpole environment was used to evaluate the performance of the two agents after using the same hyperparameters. </a:t>
            </a:r>
            <a:endParaRPr sz="1100">
              <a:solidFill>
                <a:srgbClr val="1F497D"/>
              </a:solidFill>
              <a:latin typeface="Helvetica Neue"/>
              <a:ea typeface="Helvetica Neue"/>
              <a:cs typeface="Helvetica Neue"/>
              <a:sym typeface="Helvetica Neue"/>
            </a:endParaRPr>
          </a:p>
        </p:txBody>
      </p:sp>
      <p:pic>
        <p:nvPicPr>
          <p:cNvPr id="110" name="Google Shape;110;p16"/>
          <p:cNvPicPr preferRelativeResize="0"/>
          <p:nvPr/>
        </p:nvPicPr>
        <p:blipFill rotWithShape="1">
          <a:blip r:embed="rId7">
            <a:alphaModFix/>
          </a:blip>
          <a:srcRect b="3213" l="0" r="0" t="0"/>
          <a:stretch/>
        </p:blipFill>
        <p:spPr>
          <a:xfrm>
            <a:off x="4419600" y="3331599"/>
            <a:ext cx="4555949" cy="1475350"/>
          </a:xfrm>
          <a:prstGeom prst="rect">
            <a:avLst/>
          </a:prstGeom>
          <a:noFill/>
          <a:ln>
            <a:noFill/>
          </a:ln>
        </p:spPr>
      </p:pic>
      <p:pic>
        <p:nvPicPr>
          <p:cNvPr id="111" name="Google Shape;111;p16"/>
          <p:cNvPicPr preferRelativeResize="0"/>
          <p:nvPr/>
        </p:nvPicPr>
        <p:blipFill>
          <a:blip r:embed="rId8">
            <a:alphaModFix/>
          </a:blip>
          <a:stretch>
            <a:fillRect/>
          </a:stretch>
        </p:blipFill>
        <p:spPr>
          <a:xfrm>
            <a:off x="49425" y="3360775"/>
            <a:ext cx="4380924" cy="14169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235575" y="676875"/>
            <a:ext cx="8693100" cy="458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700"/>
              <a:buFont typeface="Helvetica Neue"/>
              <a:buNone/>
            </a:pPr>
            <a:r>
              <a:rPr b="1" i="1" lang="en" sz="700">
                <a:solidFill>
                  <a:srgbClr val="1F497D"/>
                </a:solidFill>
                <a:latin typeface="Helvetica Neue"/>
                <a:ea typeface="Helvetica Neue"/>
                <a:cs typeface="Helvetica Neue"/>
                <a:sym typeface="Helvetica Neue"/>
              </a:rPr>
              <a:t>Our group is in the process of re-implementing the proposed methods in van Hasselt et al.[2]to investigate how DDQN and DQN play different roles in overestimation. This will be achieved through simulation in an Atari game setting from gym.openai Brockman et al.[1]. In an attempt to improve the methods proposed in van Hasselt et al.[2], we propose two ideas to bring out new results: adjusting the hyper parameters or simulating in new environments. To evaluate the performance of the agents, DDQN and DQN will be pitted against each other, visualized through graphs and tables.</a:t>
            </a:r>
            <a:endParaRPr b="1" i="0" sz="700" u="none" cap="none" strike="noStrike">
              <a:solidFill>
                <a:srgbClr val="1F497D"/>
              </a:solidFill>
              <a:latin typeface="Helvetica Neue"/>
              <a:ea typeface="Helvetica Neue"/>
              <a:cs typeface="Helvetica Neue"/>
              <a:sym typeface="Helvetica Neue"/>
            </a:endParaRPr>
          </a:p>
        </p:txBody>
      </p:sp>
      <p:sp>
        <p:nvSpPr>
          <p:cNvPr id="118" name="Google Shape;118;p17"/>
          <p:cNvSpPr txBox="1"/>
          <p:nvPr/>
        </p:nvSpPr>
        <p:spPr>
          <a:xfrm>
            <a:off x="1317129" y="65479"/>
            <a:ext cx="6509700" cy="30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500"/>
              <a:buFont typeface="Helvetica Neue"/>
              <a:buNone/>
            </a:pPr>
            <a:r>
              <a:rPr b="1" lang="en" sz="1500">
                <a:solidFill>
                  <a:srgbClr val="1F497D"/>
                </a:solidFill>
                <a:latin typeface="Helvetica Neue"/>
                <a:ea typeface="Helvetica Neue"/>
                <a:cs typeface="Helvetica Neue"/>
                <a:sym typeface="Helvetica Neue"/>
              </a:rPr>
              <a:t>Double DQN for Overestimation Reduction in Games</a:t>
            </a:r>
            <a:endParaRPr sz="1100"/>
          </a:p>
        </p:txBody>
      </p:sp>
      <p:sp>
        <p:nvSpPr>
          <p:cNvPr id="119" name="Google Shape;119;p17"/>
          <p:cNvSpPr txBox="1"/>
          <p:nvPr/>
        </p:nvSpPr>
        <p:spPr>
          <a:xfrm>
            <a:off x="2918400" y="296475"/>
            <a:ext cx="3307200" cy="30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600"/>
              <a:buFont typeface="Times"/>
              <a:buNone/>
            </a:pPr>
            <a:r>
              <a:rPr b="1" lang="en" sz="1100">
                <a:solidFill>
                  <a:srgbClr val="1F497D"/>
                </a:solidFill>
                <a:latin typeface="Helvetica Neue"/>
                <a:ea typeface="Helvetica Neue"/>
                <a:cs typeface="Helvetica Neue"/>
                <a:sym typeface="Helvetica Neue"/>
              </a:rPr>
              <a:t>Akhil Avula</a:t>
            </a:r>
            <a:r>
              <a:rPr b="1" lang="en" sz="1300">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Calvin Chang</a:t>
            </a:r>
            <a:r>
              <a:rPr b="1" lang="en" sz="1000">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Daniel Truong</a:t>
            </a:r>
            <a:endParaRPr b="1" sz="1100">
              <a:solidFill>
                <a:srgbClr val="1F497D"/>
              </a:solidFill>
              <a:latin typeface="Helvetica Neue"/>
              <a:ea typeface="Helvetica Neue"/>
              <a:cs typeface="Helvetica Neue"/>
              <a:sym typeface="Helvetica Neue"/>
            </a:endParaRPr>
          </a:p>
          <a:p>
            <a:pPr indent="0" lvl="0" marL="0" rtl="0" algn="ctr">
              <a:lnSpc>
                <a:spcPct val="100000"/>
              </a:lnSpc>
              <a:spcBef>
                <a:spcPts val="0"/>
              </a:spcBef>
              <a:spcAft>
                <a:spcPts val="0"/>
              </a:spcAft>
              <a:buClr>
                <a:srgbClr val="1F497D"/>
              </a:buClr>
              <a:buSzPts val="600"/>
              <a:buFont typeface="Helvetica Neue"/>
              <a:buNone/>
            </a:pPr>
            <a:r>
              <a:rPr b="1" lang="en" sz="600">
                <a:solidFill>
                  <a:srgbClr val="1F497D"/>
                </a:solidFill>
                <a:latin typeface="Helvetica Neue"/>
                <a:ea typeface="Helvetica Neue"/>
                <a:cs typeface="Helvetica Neue"/>
                <a:sym typeface="Helvetica Neue"/>
              </a:rPr>
              <a:t>ECE 239AS Reinforcement Learning, MS in Signals and Systems</a:t>
            </a:r>
            <a:endParaRPr b="1" sz="1100">
              <a:solidFill>
                <a:srgbClr val="1F497D"/>
              </a:solidFill>
              <a:latin typeface="Helvetica Neue"/>
              <a:ea typeface="Helvetica Neue"/>
              <a:cs typeface="Helvetica Neue"/>
              <a:sym typeface="Helvetica Neue"/>
            </a:endParaRPr>
          </a:p>
        </p:txBody>
      </p:sp>
      <p:sp>
        <p:nvSpPr>
          <p:cNvPr id="120" name="Google Shape;120;p17"/>
          <p:cNvSpPr txBox="1"/>
          <p:nvPr/>
        </p:nvSpPr>
        <p:spPr>
          <a:xfrm>
            <a:off x="825555" y="1088769"/>
            <a:ext cx="31302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1. Introduction:</a:t>
            </a:r>
            <a:endParaRPr sz="1100"/>
          </a:p>
        </p:txBody>
      </p:sp>
      <p:sp>
        <p:nvSpPr>
          <p:cNvPr id="121" name="Google Shape;121;p17"/>
          <p:cNvSpPr txBox="1"/>
          <p:nvPr/>
        </p:nvSpPr>
        <p:spPr>
          <a:xfrm>
            <a:off x="1230075" y="3498050"/>
            <a:ext cx="21546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2. </a:t>
            </a:r>
            <a:r>
              <a:rPr b="1" lang="en" sz="1100">
                <a:solidFill>
                  <a:srgbClr val="1F497D"/>
                </a:solidFill>
                <a:latin typeface="Helvetica Neue"/>
                <a:ea typeface="Helvetica Neue"/>
                <a:cs typeface="Helvetica Neue"/>
                <a:sym typeface="Helvetica Neue"/>
              </a:rPr>
              <a:t>Methods</a:t>
            </a:r>
            <a:endParaRPr sz="1100"/>
          </a:p>
        </p:txBody>
      </p:sp>
      <p:sp>
        <p:nvSpPr>
          <p:cNvPr id="122" name="Google Shape;122;p17"/>
          <p:cNvSpPr txBox="1"/>
          <p:nvPr/>
        </p:nvSpPr>
        <p:spPr>
          <a:xfrm>
            <a:off x="6028849" y="1135575"/>
            <a:ext cx="16725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i="0" lang="en" sz="1100" u="none" cap="none" strike="noStrike">
                <a:solidFill>
                  <a:srgbClr val="1F497D"/>
                </a:solidFill>
                <a:latin typeface="Helvetica Neue"/>
                <a:ea typeface="Helvetica Neue"/>
                <a:cs typeface="Helvetica Neue"/>
                <a:sym typeface="Helvetica Neue"/>
              </a:rPr>
              <a:t>3. Results</a:t>
            </a:r>
            <a:endParaRPr sz="1100"/>
          </a:p>
        </p:txBody>
      </p:sp>
      <p:sp>
        <p:nvSpPr>
          <p:cNvPr id="123" name="Google Shape;123;p17"/>
          <p:cNvSpPr txBox="1"/>
          <p:nvPr/>
        </p:nvSpPr>
        <p:spPr>
          <a:xfrm>
            <a:off x="749355" y="2045744"/>
            <a:ext cx="31302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Why does DQN overestimate?</a:t>
            </a:r>
            <a:endParaRPr sz="1100"/>
          </a:p>
        </p:txBody>
      </p:sp>
      <p:sp>
        <p:nvSpPr>
          <p:cNvPr id="124" name="Google Shape;124;p17"/>
          <p:cNvSpPr txBox="1"/>
          <p:nvPr/>
        </p:nvSpPr>
        <p:spPr>
          <a:xfrm>
            <a:off x="391500" y="2197550"/>
            <a:ext cx="4180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Overestimation is a substantial flaw in the broad spectrum of Q-Learning methods. These overestimated results are from a positive bias that is introduced because Q-learning uses the maximum action value as an approximation for the maximum expected action value.</a:t>
            </a:r>
            <a:endParaRPr sz="700">
              <a:latin typeface="Helvetica Neue"/>
              <a:ea typeface="Helvetica Neue"/>
              <a:cs typeface="Helvetica Neue"/>
              <a:sym typeface="Helvetica Neue"/>
            </a:endParaRPr>
          </a:p>
        </p:txBody>
      </p:sp>
      <p:sp>
        <p:nvSpPr>
          <p:cNvPr id="125" name="Google Shape;125;p17"/>
          <p:cNvSpPr txBox="1"/>
          <p:nvPr/>
        </p:nvSpPr>
        <p:spPr>
          <a:xfrm>
            <a:off x="300400" y="1249099"/>
            <a:ext cx="4180500" cy="6825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 For this project, algorithms are adapted from"Deep Reinforcement Learning with Double Q-learning" from van Hasselt et al.[2]which proposes a solution called "Double DQN" to prevent overestimating values. The methods from van Hasselt et al.[2]report that Double DQN leads to better policies in video game environments than the DQN method. The DQN and Double DQN algorithm have mostly been replicated and while introducing a  variation in the algorithms presented in van Hasselt et al.[2 ]to further investigate the issue of overestimation.</a:t>
            </a:r>
            <a:endParaRPr sz="700">
              <a:latin typeface="Helvetica Neue"/>
              <a:ea typeface="Helvetica Neue"/>
              <a:cs typeface="Helvetica Neue"/>
              <a:sym typeface="Helvetica Neue"/>
            </a:endParaRPr>
          </a:p>
        </p:txBody>
      </p:sp>
      <p:sp>
        <p:nvSpPr>
          <p:cNvPr id="126" name="Google Shape;126;p17"/>
          <p:cNvSpPr txBox="1"/>
          <p:nvPr/>
        </p:nvSpPr>
        <p:spPr>
          <a:xfrm>
            <a:off x="5294150" y="1561725"/>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DQN Cartpole Evaluation Results</a:t>
            </a:r>
            <a:endParaRPr sz="700"/>
          </a:p>
        </p:txBody>
      </p:sp>
      <p:pic>
        <p:nvPicPr>
          <p:cNvPr id="127" name="Google Shape;127;p17"/>
          <p:cNvPicPr preferRelativeResize="0"/>
          <p:nvPr/>
        </p:nvPicPr>
        <p:blipFill>
          <a:blip r:embed="rId3">
            <a:alphaModFix/>
          </a:blip>
          <a:stretch>
            <a:fillRect/>
          </a:stretch>
        </p:blipFill>
        <p:spPr>
          <a:xfrm>
            <a:off x="4856800" y="1736091"/>
            <a:ext cx="1098588" cy="1002159"/>
          </a:xfrm>
          <a:prstGeom prst="rect">
            <a:avLst/>
          </a:prstGeom>
          <a:noFill/>
          <a:ln>
            <a:noFill/>
          </a:ln>
        </p:spPr>
      </p:pic>
      <p:pic>
        <p:nvPicPr>
          <p:cNvPr id="128" name="Google Shape;128;p17"/>
          <p:cNvPicPr preferRelativeResize="0"/>
          <p:nvPr/>
        </p:nvPicPr>
        <p:blipFill>
          <a:blip r:embed="rId4">
            <a:alphaModFix/>
          </a:blip>
          <a:stretch>
            <a:fillRect/>
          </a:stretch>
        </p:blipFill>
        <p:spPr>
          <a:xfrm>
            <a:off x="5885700" y="1720075"/>
            <a:ext cx="990025" cy="1021351"/>
          </a:xfrm>
          <a:prstGeom prst="rect">
            <a:avLst/>
          </a:prstGeom>
          <a:noFill/>
          <a:ln>
            <a:noFill/>
          </a:ln>
        </p:spPr>
      </p:pic>
      <p:sp>
        <p:nvSpPr>
          <p:cNvPr id="129" name="Google Shape;129;p17"/>
          <p:cNvSpPr txBox="1"/>
          <p:nvPr/>
        </p:nvSpPr>
        <p:spPr>
          <a:xfrm>
            <a:off x="7194500" y="1561725"/>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DDQN Cartpole Evaluation Results</a:t>
            </a:r>
            <a:endParaRPr sz="700"/>
          </a:p>
        </p:txBody>
      </p:sp>
      <p:pic>
        <p:nvPicPr>
          <p:cNvPr id="130" name="Google Shape;130;p17"/>
          <p:cNvPicPr preferRelativeResize="0"/>
          <p:nvPr/>
        </p:nvPicPr>
        <p:blipFill>
          <a:blip r:embed="rId5">
            <a:alphaModFix/>
          </a:blip>
          <a:stretch>
            <a:fillRect/>
          </a:stretch>
        </p:blipFill>
        <p:spPr>
          <a:xfrm>
            <a:off x="6932625" y="1741387"/>
            <a:ext cx="1073500" cy="978743"/>
          </a:xfrm>
          <a:prstGeom prst="rect">
            <a:avLst/>
          </a:prstGeom>
          <a:noFill/>
          <a:ln>
            <a:noFill/>
          </a:ln>
        </p:spPr>
      </p:pic>
      <p:pic>
        <p:nvPicPr>
          <p:cNvPr id="131" name="Google Shape;131;p17"/>
          <p:cNvPicPr preferRelativeResize="0"/>
          <p:nvPr/>
        </p:nvPicPr>
        <p:blipFill>
          <a:blip r:embed="rId6">
            <a:alphaModFix/>
          </a:blip>
          <a:stretch>
            <a:fillRect/>
          </a:stretch>
        </p:blipFill>
        <p:spPr>
          <a:xfrm>
            <a:off x="7942400" y="1749125"/>
            <a:ext cx="1073500" cy="979275"/>
          </a:xfrm>
          <a:prstGeom prst="rect">
            <a:avLst/>
          </a:prstGeom>
          <a:noFill/>
          <a:ln>
            <a:noFill/>
          </a:ln>
        </p:spPr>
      </p:pic>
      <p:sp>
        <p:nvSpPr>
          <p:cNvPr id="132" name="Google Shape;132;p17"/>
          <p:cNvSpPr txBox="1"/>
          <p:nvPr/>
        </p:nvSpPr>
        <p:spPr>
          <a:xfrm>
            <a:off x="391500" y="2600825"/>
            <a:ext cx="38901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lang="en" sz="700">
                <a:solidFill>
                  <a:srgbClr val="1F497D"/>
                </a:solidFill>
                <a:latin typeface="Helvetica Neue"/>
                <a:ea typeface="Helvetica Neue"/>
                <a:cs typeface="Helvetica Neue"/>
                <a:sym typeface="Helvetica Neue"/>
              </a:rPr>
              <a:t>Overestimation combined with bootstrapping propagates the wrong relative information about which states are more valuable than others, degrading the quality of the learned policies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pic>
        <p:nvPicPr>
          <p:cNvPr id="133" name="Google Shape;133;p17"/>
          <p:cNvPicPr preferRelativeResize="0"/>
          <p:nvPr/>
        </p:nvPicPr>
        <p:blipFill>
          <a:blip r:embed="rId7">
            <a:alphaModFix/>
          </a:blip>
          <a:stretch>
            <a:fillRect/>
          </a:stretch>
        </p:blipFill>
        <p:spPr>
          <a:xfrm>
            <a:off x="1230064" y="2908591"/>
            <a:ext cx="1975411" cy="550912"/>
          </a:xfrm>
          <a:prstGeom prst="rect">
            <a:avLst/>
          </a:prstGeom>
          <a:noFill/>
          <a:ln>
            <a:noFill/>
          </a:ln>
        </p:spPr>
      </p:pic>
      <p:pic>
        <p:nvPicPr>
          <p:cNvPr id="134" name="Google Shape;134;p17"/>
          <p:cNvPicPr preferRelativeResize="0"/>
          <p:nvPr/>
        </p:nvPicPr>
        <p:blipFill>
          <a:blip r:embed="rId8">
            <a:alphaModFix/>
          </a:blip>
          <a:stretch>
            <a:fillRect/>
          </a:stretch>
        </p:blipFill>
        <p:spPr>
          <a:xfrm>
            <a:off x="516345" y="4223851"/>
            <a:ext cx="3582055" cy="885325"/>
          </a:xfrm>
          <a:prstGeom prst="rect">
            <a:avLst/>
          </a:prstGeom>
          <a:noFill/>
          <a:ln>
            <a:noFill/>
          </a:ln>
        </p:spPr>
      </p:pic>
      <p:sp>
        <p:nvSpPr>
          <p:cNvPr id="135" name="Google Shape;135;p17"/>
          <p:cNvSpPr txBox="1"/>
          <p:nvPr/>
        </p:nvSpPr>
        <p:spPr>
          <a:xfrm>
            <a:off x="5551550" y="3699775"/>
            <a:ext cx="2801400" cy="231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1100">
                <a:solidFill>
                  <a:srgbClr val="1F497D"/>
                </a:solidFill>
                <a:latin typeface="Helvetica Neue"/>
                <a:ea typeface="Helvetica Neue"/>
                <a:cs typeface="Helvetica Neue"/>
                <a:sym typeface="Helvetica Neue"/>
              </a:rPr>
              <a:t>4.</a:t>
            </a:r>
            <a:r>
              <a:rPr b="1" i="0" lang="en" sz="1100" u="none" cap="none" strike="noStrike">
                <a:solidFill>
                  <a:srgbClr val="1F497D"/>
                </a:solidFill>
                <a:latin typeface="Helvetica Neue"/>
                <a:ea typeface="Helvetica Neue"/>
                <a:cs typeface="Helvetica Neue"/>
                <a:sym typeface="Helvetica Neue"/>
              </a:rPr>
              <a:t> </a:t>
            </a:r>
            <a:r>
              <a:rPr b="1" lang="en" sz="1100">
                <a:solidFill>
                  <a:srgbClr val="1F497D"/>
                </a:solidFill>
                <a:latin typeface="Helvetica Neue"/>
                <a:ea typeface="Helvetica Neue"/>
                <a:cs typeface="Helvetica Neue"/>
                <a:sym typeface="Helvetica Neue"/>
              </a:rPr>
              <a:t>Discussion and Next steps</a:t>
            </a:r>
            <a:endParaRPr sz="1100"/>
          </a:p>
        </p:txBody>
      </p:sp>
      <p:sp>
        <p:nvSpPr>
          <p:cNvPr id="136" name="Google Shape;136;p17"/>
          <p:cNvSpPr txBox="1"/>
          <p:nvPr/>
        </p:nvSpPr>
        <p:spPr>
          <a:xfrm>
            <a:off x="4968625" y="2763450"/>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DQN Cartpole Training Results</a:t>
            </a:r>
            <a:endParaRPr sz="700"/>
          </a:p>
        </p:txBody>
      </p:sp>
      <p:sp>
        <p:nvSpPr>
          <p:cNvPr id="137" name="Google Shape;137;p17"/>
          <p:cNvSpPr txBox="1"/>
          <p:nvPr/>
        </p:nvSpPr>
        <p:spPr>
          <a:xfrm>
            <a:off x="7123825" y="2763450"/>
            <a:ext cx="1672500" cy="2316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1F497D"/>
              </a:buClr>
              <a:buSzPts val="1100"/>
              <a:buFont typeface="Helvetica Neue"/>
              <a:buNone/>
            </a:pPr>
            <a:r>
              <a:rPr b="1" lang="en" sz="700">
                <a:solidFill>
                  <a:srgbClr val="1F497D"/>
                </a:solidFill>
                <a:latin typeface="Helvetica Neue"/>
                <a:ea typeface="Helvetica Neue"/>
                <a:cs typeface="Helvetica Neue"/>
                <a:sym typeface="Helvetica Neue"/>
              </a:rPr>
              <a:t>DDQN Cartpole Training Results</a:t>
            </a:r>
            <a:endParaRPr sz="700"/>
          </a:p>
        </p:txBody>
      </p:sp>
      <p:sp>
        <p:nvSpPr>
          <p:cNvPr id="138" name="Google Shape;138;p17"/>
          <p:cNvSpPr txBox="1"/>
          <p:nvPr/>
        </p:nvSpPr>
        <p:spPr>
          <a:xfrm>
            <a:off x="5088175" y="1281045"/>
            <a:ext cx="4180500" cy="3072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To compare the two algorithms, Opengym AI’s cartpole environment was used to evaluate the performance of the two agents after using the same hyperparameters. </a:t>
            </a:r>
            <a:endParaRPr sz="700">
              <a:solidFill>
                <a:srgbClr val="1F497D"/>
              </a:solidFill>
              <a:latin typeface="Helvetica Neue"/>
              <a:ea typeface="Helvetica Neue"/>
              <a:cs typeface="Helvetica Neue"/>
              <a:sym typeface="Helvetica Neue"/>
            </a:endParaRPr>
          </a:p>
        </p:txBody>
      </p:sp>
      <p:sp>
        <p:nvSpPr>
          <p:cNvPr id="139" name="Google Shape;139;p17"/>
          <p:cNvSpPr txBox="1"/>
          <p:nvPr/>
        </p:nvSpPr>
        <p:spPr>
          <a:xfrm>
            <a:off x="4774850" y="3870673"/>
            <a:ext cx="4180500" cy="11601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The DDQN not only performs better in the evaluation stage, but appears to be more stable in the training phase than the DQN. Comparing the plots of the max Q values for each algorithm during the evaluation stage, DDQN hovers from 1000-6000 while DQN hovers between 2000 to 14000. The overestimation of the DQN is shown here, which leads to worse performance than the DDQN. Another interesting result is that during the training phase, the overestimation of reward of DQN was followed by a strong dip in reward which can be linked the inaccurate Q value estimations.</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rPr lang="en" sz="700">
                <a:solidFill>
                  <a:srgbClr val="1F497D"/>
                </a:solidFill>
                <a:latin typeface="Helvetica Neue"/>
                <a:ea typeface="Helvetica Neue"/>
                <a:cs typeface="Helvetica Neue"/>
                <a:sym typeface="Helvetica Neue"/>
              </a:rPr>
              <a:t>This project can be taken further  by training and evaluating both algorithms on more environments which have a similar learning difficulty to Cartpole, such as Pong, Lunar Lander, etc. Also, there are plans to tune the hyperparameters of the DDQN to show the potential benefit over DQN.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pic>
        <p:nvPicPr>
          <p:cNvPr id="140" name="Google Shape;140;p17"/>
          <p:cNvPicPr preferRelativeResize="0"/>
          <p:nvPr/>
        </p:nvPicPr>
        <p:blipFill>
          <a:blip r:embed="rId9">
            <a:alphaModFix/>
          </a:blip>
          <a:stretch>
            <a:fillRect/>
          </a:stretch>
        </p:blipFill>
        <p:spPr>
          <a:xfrm>
            <a:off x="235575" y="141075"/>
            <a:ext cx="1672499" cy="258721"/>
          </a:xfrm>
          <a:prstGeom prst="rect">
            <a:avLst/>
          </a:prstGeom>
          <a:noFill/>
          <a:ln>
            <a:noFill/>
          </a:ln>
        </p:spPr>
      </p:pic>
      <p:pic>
        <p:nvPicPr>
          <p:cNvPr id="141" name="Google Shape;141;p17"/>
          <p:cNvPicPr preferRelativeResize="0"/>
          <p:nvPr/>
        </p:nvPicPr>
        <p:blipFill rotWithShape="1">
          <a:blip r:embed="rId10">
            <a:alphaModFix/>
          </a:blip>
          <a:srcRect b="3213" l="0" r="0" t="0"/>
          <a:stretch/>
        </p:blipFill>
        <p:spPr>
          <a:xfrm>
            <a:off x="6910877" y="2982375"/>
            <a:ext cx="2098396" cy="741224"/>
          </a:xfrm>
          <a:prstGeom prst="rect">
            <a:avLst/>
          </a:prstGeom>
          <a:noFill/>
          <a:ln>
            <a:noFill/>
          </a:ln>
        </p:spPr>
      </p:pic>
      <p:pic>
        <p:nvPicPr>
          <p:cNvPr id="142" name="Google Shape;142;p17"/>
          <p:cNvPicPr preferRelativeResize="0"/>
          <p:nvPr/>
        </p:nvPicPr>
        <p:blipFill>
          <a:blip r:embed="rId11">
            <a:alphaModFix/>
          </a:blip>
          <a:stretch>
            <a:fillRect/>
          </a:stretch>
        </p:blipFill>
        <p:spPr>
          <a:xfrm>
            <a:off x="4754438" y="2982375"/>
            <a:ext cx="2100876" cy="741226"/>
          </a:xfrm>
          <a:prstGeom prst="rect">
            <a:avLst/>
          </a:prstGeom>
          <a:noFill/>
          <a:ln>
            <a:noFill/>
          </a:ln>
        </p:spPr>
      </p:pic>
      <p:sp>
        <p:nvSpPr>
          <p:cNvPr id="143" name="Google Shape;143;p17"/>
          <p:cNvSpPr txBox="1"/>
          <p:nvPr/>
        </p:nvSpPr>
        <p:spPr>
          <a:xfrm>
            <a:off x="440150" y="3722425"/>
            <a:ext cx="3890100" cy="458700"/>
          </a:xfrm>
          <a:prstGeom prst="rect">
            <a:avLst/>
          </a:prstGeom>
          <a:noFill/>
          <a:ln>
            <a:noFill/>
          </a:ln>
          <a:effectLst>
            <a:outerShdw blurRad="63500" rotWithShape="0" algn="ctr" dir="2700000" dist="38099">
              <a:schemeClr val="lt1">
                <a:alpha val="74900"/>
              </a:schemeClr>
            </a:outerShdw>
          </a:effectLst>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700">
                <a:solidFill>
                  <a:srgbClr val="1F497D"/>
                </a:solidFill>
              </a:rPr>
              <a:t>To improve overestimation double DQN was implemented. Pytorch was used to implement a three layer network double DQN. Below is a block diagram of our model. The network is interchangeable depending on the observation space. In this cases it is composed of linear layers.</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700">
              <a:solidFill>
                <a:srgbClr val="1F497D"/>
              </a:solidFill>
            </a:endParaRPr>
          </a:p>
          <a:p>
            <a:pPr indent="0" lvl="0" marL="0" rtl="0" algn="l">
              <a:spcBef>
                <a:spcPts val="0"/>
              </a:spcBef>
              <a:spcAft>
                <a:spcPts val="0"/>
              </a:spcAft>
              <a:buClr>
                <a:schemeClr val="dk1"/>
              </a:buClr>
              <a:buSzPts val="1100"/>
              <a:buFont typeface="Arial"/>
              <a:buNone/>
            </a:pPr>
            <a:r>
              <a:t/>
            </a:r>
            <a:endParaRPr sz="700">
              <a:solidFill>
                <a:srgbClr val="1F497D"/>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t/>
            </a:r>
            <a:endParaRPr sz="700">
              <a:solidFill>
                <a:srgbClr val="1F497D"/>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F497D"/>
              </a:buClr>
              <a:buSzPts val="1100"/>
              <a:buFont typeface="Helvetica Neue"/>
              <a:buNone/>
            </a:pPr>
            <a:r>
              <a:t/>
            </a:r>
            <a:endParaRPr sz="700">
              <a:solidFill>
                <a:srgbClr val="1F497D"/>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