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84" r:id="rId3"/>
    <p:sldId id="385" r:id="rId4"/>
    <p:sldId id="257" r:id="rId5"/>
    <p:sldId id="386" r:id="rId6"/>
    <p:sldId id="387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82" r:id="rId15"/>
    <p:sldId id="383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3" roundtripDataSignature="AMtx7mg9CgjXLld8ptoL8a35yts1isV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13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3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3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3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766530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0907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519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477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90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48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85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4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30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3406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517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69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93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64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tutori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2452540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  <a:t>Lab 1 Tutorial </a:t>
            </a:r>
            <a:r>
              <a:rPr lang="en-GB" sz="4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(Introduction to Java)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447800" y="5008014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Times New Roman"/>
              </a:rPr>
              <a:t>Argha</a:t>
            </a:r>
            <a:r>
              <a:rPr lang="en-GB" sz="2000" b="1" dirty="0" smtClean="0">
                <a:solidFill>
                  <a:srgbClr val="595959"/>
                </a:solidFill>
                <a:latin typeface="Times New Roman"/>
                <a:cs typeface="Times New Roman"/>
                <a:sym typeface="Times New Roman"/>
              </a:rPr>
              <a:t> Chandra </a:t>
            </a:r>
            <a:r>
              <a:rPr lang="en-GB" sz="2000" b="1" dirty="0" err="1" smtClean="0">
                <a:solidFill>
                  <a:srgbClr val="595959"/>
                </a:solidFill>
                <a:latin typeface="Times New Roman"/>
                <a:cs typeface="Times New Roman"/>
                <a:sym typeface="Times New Roman"/>
              </a:rPr>
              <a:t>Dhar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</a:t>
            </a: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CSE, KUET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lang="en-GB" sz="2000" b="1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dhar@cse.kuet.ac.bd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524000" y="1842219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None/>
            </a:pPr>
            <a:r>
              <a:rPr lang="en-GB" sz="18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</a:t>
            </a:r>
            <a:r>
              <a:rPr lang="en-GB" sz="1800" b="1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2200 </a:t>
            </a:r>
            <a:r>
              <a:rPr lang="en-GB" sz="18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800" b="1" i="0" u="none" strike="noStrike" cap="none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</a:t>
            </a:r>
            <a:r>
              <a:rPr lang="en-GB" sz="18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</a:t>
            </a:r>
            <a:endParaRPr sz="3200" b="1" i="0" u="none" strike="noStrike" cap="none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37686" y="5000603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</a:t>
            </a: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Saeed </a:t>
            </a:r>
            <a:r>
              <a:rPr lang="en-GB" sz="2000" b="1" i="0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Alam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 err="1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</a:t>
            </a: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CSE, KUET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saeed.alam@cse.kuet.ac.bd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3000375" y="3040369"/>
            <a:ext cx="619125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lvl="0" algn="ctr">
              <a:lnSpc>
                <a:spcPct val="90000"/>
              </a:lnSpc>
              <a:buClr>
                <a:srgbClr val="595959"/>
              </a:buClr>
              <a:buSzPct val="100000"/>
            </a:pPr>
            <a:r>
              <a:rPr lang="en-GB" sz="16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Classroom : </a:t>
            </a:r>
            <a:r>
              <a:rPr lang="en-GB" sz="1600" b="1" u="sng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https://classroom.google.com/c/Njk2Nzk1NTgwMDA3?cjc=sx63jog</a:t>
            </a:r>
            <a:endParaRPr sz="1600" b="1" i="0" u="none" strike="noStrike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Java Environment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69846"/>
            <a:ext cx="7933775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9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Write Once Run Everywhere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0314"/>
            <a:ext cx="10350440" cy="29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E72F52C-F591-43C3-B485-B971E8C7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496"/>
                </a:solidFill>
              </a:rPr>
              <a:t>Topic Details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D987091-8ACF-4B7A-B8C1-FC7E01B24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Java</a:t>
            </a:r>
            <a:r>
              <a:rPr lang="en-US" dirty="0"/>
              <a:t>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3DD2E47-1B07-4862-936F-1B220BFD27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Basic Programing Syntax</a:t>
            </a:r>
          </a:p>
          <a:p>
            <a:r>
              <a:rPr lang="en-US" dirty="0"/>
              <a:t>Java </a:t>
            </a:r>
            <a:r>
              <a:rPr lang="en-US" dirty="0" smtClean="0"/>
              <a:t>Threads</a:t>
            </a:r>
            <a:endParaRPr lang="en-US" dirty="0"/>
          </a:p>
          <a:p>
            <a:r>
              <a:rPr lang="en-US" dirty="0"/>
              <a:t>OOP Concepts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Polymorphism</a:t>
            </a:r>
          </a:p>
          <a:p>
            <a:pPr lvl="1"/>
            <a:r>
              <a:rPr lang="en-US" dirty="0" smtClean="0"/>
              <a:t>Encapsulation</a:t>
            </a:r>
          </a:p>
          <a:p>
            <a:r>
              <a:rPr lang="en-US" dirty="0" smtClean="0"/>
              <a:t>Java collections and Generics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5C48DAB-410A-4A90-A4A4-99BB196EC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Android and </a:t>
            </a:r>
            <a:r>
              <a:rPr lang="en-US" sz="3600" dirty="0" err="1" smtClean="0"/>
              <a:t>JavaFx</a:t>
            </a:r>
            <a:endParaRPr 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5234D142-992E-4E54-BF4B-B782C3C39A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Android/Desktop application </a:t>
            </a:r>
            <a:r>
              <a:rPr lang="en-US" dirty="0"/>
              <a:t>Structure</a:t>
            </a:r>
          </a:p>
          <a:p>
            <a:r>
              <a:rPr lang="en-US" dirty="0"/>
              <a:t>UI </a:t>
            </a:r>
            <a:r>
              <a:rPr lang="en-US" dirty="0" smtClean="0"/>
              <a:t>Design, </a:t>
            </a:r>
            <a:r>
              <a:rPr lang="en-US" dirty="0" err="1" smtClean="0"/>
              <a:t>Asynctask</a:t>
            </a:r>
            <a:endParaRPr lang="en-US" dirty="0"/>
          </a:p>
          <a:p>
            <a:r>
              <a:rPr lang="en-US" dirty="0"/>
              <a:t>Firebase and </a:t>
            </a:r>
            <a:r>
              <a:rPr lang="en-US" dirty="0" smtClean="0"/>
              <a:t>Database </a:t>
            </a:r>
            <a:r>
              <a:rPr lang="en-US" dirty="0"/>
              <a:t>Handling</a:t>
            </a:r>
          </a:p>
          <a:p>
            <a:r>
              <a:rPr lang="en-US" dirty="0"/>
              <a:t>JSON </a:t>
            </a:r>
            <a:r>
              <a:rPr lang="en-US" dirty="0" smtClean="0"/>
              <a:t>Parsing</a:t>
            </a:r>
          </a:p>
          <a:p>
            <a:r>
              <a:rPr lang="en-US" dirty="0" smtClean="0"/>
              <a:t>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CB26E4-85DF-4510-A37B-89CB0D3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2F5496"/>
                </a:solidFill>
              </a:rPr>
              <a:t>Final Project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ADE18666-6467-43EA-817C-CE98EA05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Android/Desktop </a:t>
            </a:r>
            <a:r>
              <a:rPr lang="en-US" dirty="0"/>
              <a:t>Based </a:t>
            </a:r>
            <a:r>
              <a:rPr lang="en-US" dirty="0" smtClean="0"/>
              <a:t>project (Randomly chosen)</a:t>
            </a:r>
            <a:endParaRPr lang="en-US" dirty="0"/>
          </a:p>
          <a:p>
            <a:r>
              <a:rPr lang="en-US" dirty="0"/>
              <a:t>Should Incorporate all the ideas learned throughout </a:t>
            </a:r>
            <a:r>
              <a:rPr lang="en-US"/>
              <a:t>the </a:t>
            </a:r>
            <a:r>
              <a:rPr lang="en-US" smtClean="0"/>
              <a:t>lab</a:t>
            </a:r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Lab Test: </a:t>
            </a: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Lab (Topic: Skill test on Java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Project </a:t>
            </a:r>
            <a:r>
              <a:rPr lang="en-US" dirty="0" smtClean="0"/>
              <a:t>Showcase: </a:t>
            </a:r>
            <a:r>
              <a:rPr lang="en-US" dirty="0"/>
              <a:t>12</a:t>
            </a:r>
            <a:r>
              <a:rPr lang="en-US" baseline="30000" dirty="0"/>
              <a:t>th</a:t>
            </a:r>
            <a:r>
              <a:rPr lang="en-US" dirty="0"/>
              <a:t> Lab </a:t>
            </a:r>
          </a:p>
          <a:p>
            <a:r>
              <a:rPr lang="en-US" dirty="0"/>
              <a:t>Quiz: 13</a:t>
            </a:r>
            <a:r>
              <a:rPr lang="en-US" baseline="30000" dirty="0"/>
              <a:t>th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5175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2F5496"/>
                </a:solidFill>
              </a:rPr>
              <a:t>Reference</a:t>
            </a:r>
            <a:endParaRPr/>
          </a:p>
        </p:txBody>
      </p:sp>
      <p:sp>
        <p:nvSpPr>
          <p:cNvPr id="1259" name="Google Shape;1259;p1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en-GB" dirty="0">
                <a:hlinkClick r:id="rId3"/>
              </a:rPr>
              <a:t>https://www.w3schools.com/java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www.javatpoint.com/java-tutorial</a:t>
            </a:r>
            <a:endParaRPr lang="en-GB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 smtClean="0"/>
              <a:t>“</a:t>
            </a:r>
            <a:r>
              <a:rPr lang="en-US" b="1" dirty="0" smtClean="0"/>
              <a:t>Java</a:t>
            </a:r>
            <a:r>
              <a:rPr lang="en-US" b="1" dirty="0"/>
              <a:t>: The Complete </a:t>
            </a:r>
            <a:r>
              <a:rPr lang="en-US" b="1" dirty="0" smtClean="0"/>
              <a:t>Reference</a:t>
            </a:r>
            <a:r>
              <a:rPr lang="en-US" dirty="0" smtClean="0"/>
              <a:t>” </a:t>
            </a:r>
            <a:r>
              <a:rPr lang="en-US" dirty="0"/>
              <a:t>- Herbert </a:t>
            </a:r>
            <a:r>
              <a:rPr lang="en-US" dirty="0" err="1" smtClean="0"/>
              <a:t>Schildt</a:t>
            </a:r>
            <a:endParaRPr lang="en-US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 dirty="0"/>
              <a:t>“</a:t>
            </a:r>
            <a:r>
              <a:rPr lang="en-US" b="1" dirty="0"/>
              <a:t>Head First Java</a:t>
            </a:r>
            <a:r>
              <a:rPr lang="en-US" dirty="0"/>
              <a:t>” - Kathy Sierra and Bert Bates</a:t>
            </a:r>
            <a:endParaRPr dirty="0"/>
          </a:p>
        </p:txBody>
      </p:sp>
      <p:sp>
        <p:nvSpPr>
          <p:cNvPr id="1260" name="Google Shape;1260;p1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261" name="Google Shape;1261;p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2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2F5496"/>
                </a:solidFill>
              </a:rPr>
              <a:t>Thank You!!!</a:t>
            </a:r>
            <a:endParaRPr/>
          </a:p>
        </p:txBody>
      </p:sp>
      <p:sp>
        <p:nvSpPr>
          <p:cNvPr id="1267" name="Google Shape;1267;p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268" name="Google Shape;1268;p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Why Java is Important?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2228396"/>
            <a:ext cx="10515600" cy="327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Trouble with </a:t>
            </a:r>
            <a:r>
              <a:rPr lang="en-US" dirty="0" smtClean="0">
                <a:solidFill>
                  <a:srgbClr val="FF0000"/>
                </a:solidFill>
              </a:rPr>
              <a:t>C/C++ </a:t>
            </a:r>
            <a:r>
              <a:rPr lang="en-US" dirty="0" smtClean="0"/>
              <a:t>language is that they are not portable and are not platform independent languages.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Emergence of World Wide Web, which demanded portable programs.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rgbClr val="FF0000"/>
                </a:solidFill>
              </a:rPr>
              <a:t>Portability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security</a:t>
            </a:r>
            <a:r>
              <a:rPr lang="en-US" dirty="0" smtClean="0"/>
              <a:t> necessitated the invention of Java.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38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History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2228396"/>
            <a:ext cx="10515600" cy="327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rgbClr val="FF0000"/>
                </a:solidFill>
              </a:rPr>
              <a:t>James Gosling </a:t>
            </a:r>
            <a:r>
              <a:rPr lang="en-US" dirty="0" smtClean="0">
                <a:solidFill>
                  <a:schemeClr val="tx1"/>
                </a:solidFill>
              </a:rPr>
              <a:t>– Sun Microsystem (June, 1991)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Initially it was designed for small, embedded systems in electronic appliances like set-top boxes</a:t>
            </a:r>
            <a:r>
              <a:rPr lang="en-US" dirty="0" smtClean="0">
                <a:solidFill>
                  <a:schemeClr val="tx1"/>
                </a:solidFill>
              </a:rPr>
              <a:t>. (</a:t>
            </a:r>
            <a:r>
              <a:rPr lang="en-US" dirty="0"/>
              <a:t>interactive </a:t>
            </a:r>
            <a:r>
              <a:rPr lang="en-US" dirty="0" smtClean="0"/>
              <a:t>television).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chemeClr val="tx1"/>
                </a:solidFill>
              </a:rPr>
              <a:t>Initially called “</a:t>
            </a:r>
            <a:r>
              <a:rPr lang="en-US" b="1" dirty="0" smtClean="0">
                <a:solidFill>
                  <a:schemeClr val="tx1"/>
                </a:solidFill>
              </a:rPr>
              <a:t>Oak</a:t>
            </a:r>
            <a:r>
              <a:rPr lang="en-US" dirty="0" smtClean="0">
                <a:solidFill>
                  <a:schemeClr val="tx1"/>
                </a:solidFill>
              </a:rPr>
              <a:t>” - </a:t>
            </a:r>
            <a:r>
              <a:rPr lang="en-US" dirty="0"/>
              <a:t>In 1995, Oak was renamed as </a:t>
            </a:r>
            <a:r>
              <a:rPr lang="en-US" b="1" dirty="0"/>
              <a:t>"</a:t>
            </a:r>
            <a:r>
              <a:rPr lang="en-US" b="1" dirty="0" smtClean="0"/>
              <a:t>Java“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JDK 1.0 was released on January 23, </a:t>
            </a:r>
            <a:r>
              <a:rPr lang="en-US" dirty="0" smtClean="0"/>
              <a:t>1996.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chemeClr val="tx1"/>
                </a:solidFill>
              </a:rPr>
              <a:t>Current version </a:t>
            </a:r>
            <a:r>
              <a:rPr lang="en-US" dirty="0" smtClean="0">
                <a:solidFill>
                  <a:srgbClr val="FF0000"/>
                </a:solidFill>
              </a:rPr>
              <a:t>JDK 22 </a:t>
            </a:r>
            <a:r>
              <a:rPr lang="en-US" dirty="0" smtClean="0">
                <a:solidFill>
                  <a:schemeClr val="tx1"/>
                </a:solidFill>
              </a:rPr>
              <a:t>as of March, 2024.</a:t>
            </a:r>
            <a:endParaRPr lang="en-US" dirty="0">
              <a:solidFill>
                <a:schemeClr val="tx1"/>
              </a:solidFill>
            </a:endParaRP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76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What is Java?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2228396"/>
            <a:ext cx="10515600" cy="327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is a </a:t>
            </a:r>
            <a:r>
              <a:rPr lang="en-US" dirty="0" smtClean="0">
                <a:solidFill>
                  <a:srgbClr val="FF0000"/>
                </a:solidFill>
              </a:rPr>
              <a:t>programming language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rgbClr val="FF0000"/>
                </a:solidFill>
              </a:rPr>
              <a:t>platform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 smtClean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A high level, robust, </a:t>
            </a:r>
            <a:r>
              <a:rPr lang="en-US" dirty="0" smtClean="0">
                <a:solidFill>
                  <a:srgbClr val="FF0000"/>
                </a:solidFill>
              </a:rPr>
              <a:t>object-oriented</a:t>
            </a:r>
            <a:r>
              <a:rPr lang="en-US" dirty="0" smtClean="0"/>
              <a:t> and secure programming language.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/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rite </a:t>
            </a:r>
            <a:r>
              <a:rPr lang="en-US" dirty="0" smtClean="0">
                <a:solidFill>
                  <a:srgbClr val="FF0000"/>
                </a:solidFill>
              </a:rPr>
              <a:t>O</a:t>
            </a:r>
            <a:r>
              <a:rPr lang="en-US" dirty="0" smtClean="0"/>
              <a:t>nce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un </a:t>
            </a:r>
            <a:r>
              <a:rPr lang="en-US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verywhere. (WORA)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How Java is different from C?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598054" y="2041670"/>
            <a:ext cx="10515600" cy="442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Major difference is that C is a </a:t>
            </a:r>
            <a:r>
              <a:rPr lang="en-US" dirty="0">
                <a:solidFill>
                  <a:srgbClr val="FF0000"/>
                </a:solidFill>
              </a:rPr>
              <a:t>structure oriented language </a:t>
            </a:r>
            <a:r>
              <a:rPr lang="en-US" dirty="0"/>
              <a:t>and Java is an </a:t>
            </a:r>
            <a:r>
              <a:rPr lang="en-US" dirty="0">
                <a:solidFill>
                  <a:srgbClr val="FF0000"/>
                </a:solidFill>
              </a:rPr>
              <a:t>object oriented language </a:t>
            </a:r>
            <a:r>
              <a:rPr lang="en-US" dirty="0"/>
              <a:t>and has mechanism to define classes and objects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Java does not support an explicit </a:t>
            </a:r>
            <a:r>
              <a:rPr lang="en-US" dirty="0">
                <a:solidFill>
                  <a:srgbClr val="FF0000"/>
                </a:solidFill>
              </a:rPr>
              <a:t>pointer</a:t>
            </a:r>
            <a:r>
              <a:rPr lang="en-US" dirty="0"/>
              <a:t> </a:t>
            </a:r>
            <a:r>
              <a:rPr lang="en-US" dirty="0" smtClean="0"/>
              <a:t>type.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/>
              <a:t>does not have </a:t>
            </a:r>
            <a:r>
              <a:rPr lang="en-US" dirty="0">
                <a:solidFill>
                  <a:srgbClr val="FF0000"/>
                </a:solidFill>
              </a:rPr>
              <a:t>preprocessor</a:t>
            </a:r>
            <a:r>
              <a:rPr lang="en-US" dirty="0"/>
              <a:t>, so we cant use #define, #include and #</a:t>
            </a:r>
            <a:r>
              <a:rPr lang="en-US" dirty="0" err="1"/>
              <a:t>ifdef</a:t>
            </a:r>
            <a:r>
              <a:rPr lang="en-US" dirty="0"/>
              <a:t> statements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 not include structures, unions and </a:t>
            </a:r>
            <a:r>
              <a:rPr lang="en-US" dirty="0" err="1"/>
              <a:t>enum</a:t>
            </a:r>
            <a:r>
              <a:rPr lang="en-US" dirty="0"/>
              <a:t> data </a:t>
            </a:r>
            <a:r>
              <a:rPr lang="en-US" dirty="0" smtClean="0"/>
              <a:t>types.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 not include keywords like </a:t>
            </a:r>
            <a:r>
              <a:rPr lang="en-US" dirty="0" err="1"/>
              <a:t>goto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and </a:t>
            </a:r>
            <a:r>
              <a:rPr lang="en-US" dirty="0" err="1" smtClean="0"/>
              <a:t>typedef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adds labeled break and continue </a:t>
            </a:r>
            <a:r>
              <a:rPr lang="en-US" dirty="0" smtClean="0"/>
              <a:t>statements.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adds many features required for object oriented programming.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4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How Java is different from C++?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2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doesn't support pointers to avoid </a:t>
            </a:r>
            <a:r>
              <a:rPr lang="en-US" dirty="0">
                <a:solidFill>
                  <a:srgbClr val="FF0000"/>
                </a:solidFill>
              </a:rPr>
              <a:t>unauthorized</a:t>
            </a:r>
            <a:r>
              <a:rPr lang="en-US" dirty="0"/>
              <a:t> access of </a:t>
            </a:r>
            <a:r>
              <a:rPr lang="en-US" dirty="0">
                <a:solidFill>
                  <a:srgbClr val="FF0000"/>
                </a:solidFill>
              </a:rPr>
              <a:t>memory </a:t>
            </a:r>
            <a:r>
              <a:rPr lang="en-US" dirty="0" smtClean="0">
                <a:solidFill>
                  <a:srgbClr val="FF0000"/>
                </a:solidFill>
              </a:rPr>
              <a:t>locations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 not include structures, unions and </a:t>
            </a:r>
            <a:r>
              <a:rPr lang="en-US" dirty="0" err="1"/>
              <a:t>enum</a:t>
            </a:r>
            <a:r>
              <a:rPr lang="en-US" dirty="0"/>
              <a:t> data types</a:t>
            </a:r>
            <a:r>
              <a:rPr lang="en-US" dirty="0" smtClean="0"/>
              <a:t>. 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 not support </a:t>
            </a:r>
            <a:r>
              <a:rPr lang="en-US" dirty="0">
                <a:solidFill>
                  <a:srgbClr val="FF0000"/>
                </a:solidFill>
              </a:rPr>
              <a:t>operator over </a:t>
            </a:r>
            <a:r>
              <a:rPr lang="en-US" dirty="0" smtClean="0">
                <a:solidFill>
                  <a:srgbClr val="FF0000"/>
                </a:solidFill>
              </a:rPr>
              <a:t>loading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Preprocessor </a:t>
            </a:r>
            <a:r>
              <a:rPr lang="en-US" dirty="0"/>
              <a:t>plays less important role in C</a:t>
            </a:r>
            <a:r>
              <a:rPr lang="en-US" dirty="0" smtClean="0"/>
              <a:t>++ </a:t>
            </a:r>
            <a:r>
              <a:rPr lang="en-US" dirty="0"/>
              <a:t>and so </a:t>
            </a:r>
            <a:r>
              <a:rPr lang="en-US" dirty="0">
                <a:solidFill>
                  <a:srgbClr val="FF0000"/>
                </a:solidFill>
              </a:rPr>
              <a:t>eliminated</a:t>
            </a:r>
            <a:r>
              <a:rPr lang="en-US" dirty="0"/>
              <a:t> entirely in </a:t>
            </a:r>
            <a:r>
              <a:rPr lang="en-US" dirty="0" smtClean="0"/>
              <a:t>java.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 not perform automatic type conversions that result in loss of </a:t>
            </a:r>
            <a:r>
              <a:rPr lang="en-US" dirty="0">
                <a:solidFill>
                  <a:srgbClr val="FF0000"/>
                </a:solidFill>
              </a:rPr>
              <a:t>precision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469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How Java is different from C++? (cont..)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2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 not support </a:t>
            </a:r>
            <a:r>
              <a:rPr lang="en-US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. Every method and variable is declared within a class and forms part of that </a:t>
            </a:r>
            <a:r>
              <a:rPr lang="en-US" dirty="0" smtClean="0"/>
              <a:t>class.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does not allow </a:t>
            </a:r>
            <a:r>
              <a:rPr lang="en-US" dirty="0">
                <a:solidFill>
                  <a:srgbClr val="FF0000"/>
                </a:solidFill>
              </a:rPr>
              <a:t>default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J</a:t>
            </a:r>
            <a:r>
              <a:rPr lang="en-US" dirty="0" smtClean="0"/>
              <a:t>ava </a:t>
            </a:r>
            <a:r>
              <a:rPr lang="en-US" dirty="0"/>
              <a:t>does not support inheritance of multiple super classes by a sub class (i.e., </a:t>
            </a:r>
            <a:r>
              <a:rPr lang="en-US" dirty="0">
                <a:solidFill>
                  <a:srgbClr val="FF0000"/>
                </a:solidFill>
              </a:rPr>
              <a:t>multiple inheritance</a:t>
            </a:r>
            <a:r>
              <a:rPr lang="en-US" dirty="0"/>
              <a:t>). This is accomplished by using </a:t>
            </a:r>
            <a:r>
              <a:rPr lang="en-US" dirty="0">
                <a:solidFill>
                  <a:srgbClr val="FF0000"/>
                </a:solidFill>
              </a:rPr>
              <a:t>'interface</a:t>
            </a:r>
            <a:r>
              <a:rPr lang="en-US" dirty="0"/>
              <a:t>' </a:t>
            </a:r>
            <a:r>
              <a:rPr lang="en-US" dirty="0" smtClean="0"/>
              <a:t>concept.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It </a:t>
            </a:r>
            <a:r>
              <a:rPr lang="en-US" dirty="0"/>
              <a:t>is not possible to declare </a:t>
            </a:r>
            <a:r>
              <a:rPr lang="en-US" dirty="0">
                <a:solidFill>
                  <a:srgbClr val="FF0000"/>
                </a:solidFill>
              </a:rPr>
              <a:t>unsigned integers </a:t>
            </a:r>
            <a:r>
              <a:rPr lang="en-US" dirty="0"/>
              <a:t>in </a:t>
            </a:r>
            <a:r>
              <a:rPr lang="en-US" dirty="0" smtClean="0"/>
              <a:t>java.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In </a:t>
            </a:r>
            <a:r>
              <a:rPr lang="en-US" dirty="0"/>
              <a:t>java objects are passed by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 only. In C++ objects may be passed by </a:t>
            </a:r>
            <a:r>
              <a:rPr lang="en-US" dirty="0">
                <a:solidFill>
                  <a:srgbClr val="FF0000"/>
                </a:solidFill>
              </a:rPr>
              <a:t>value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reference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280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Features added in Java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2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rgbClr val="FF0000"/>
                </a:solidFill>
              </a:rPr>
              <a:t>Multithreading</a:t>
            </a:r>
            <a:r>
              <a:rPr lang="en-US" dirty="0"/>
              <a:t>, that allows two or more pieces of the same program to execute </a:t>
            </a:r>
            <a:r>
              <a:rPr lang="en-US" dirty="0" smtClean="0"/>
              <a:t>concurrently.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C</a:t>
            </a:r>
            <a:r>
              <a:rPr lang="en-US" dirty="0"/>
              <a:t>++ has a set of library functions that use a common header file. But java replaces it with its own set of </a:t>
            </a:r>
            <a:r>
              <a:rPr lang="en-US" dirty="0">
                <a:solidFill>
                  <a:srgbClr val="FF0000"/>
                </a:solidFill>
              </a:rPr>
              <a:t>API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It </a:t>
            </a:r>
            <a:r>
              <a:rPr lang="en-US" dirty="0"/>
              <a:t>adds </a:t>
            </a:r>
            <a:r>
              <a:rPr lang="en-US" dirty="0">
                <a:solidFill>
                  <a:srgbClr val="FF0000"/>
                </a:solidFill>
              </a:rPr>
              <a:t>packages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interfaces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Java </a:t>
            </a:r>
            <a:r>
              <a:rPr lang="en-US" dirty="0"/>
              <a:t>supports </a:t>
            </a:r>
            <a:r>
              <a:rPr lang="en-US" dirty="0">
                <a:solidFill>
                  <a:srgbClr val="FF0000"/>
                </a:solidFill>
              </a:rPr>
              <a:t>automatic garbage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rgbClr val="FF0000"/>
                </a:solidFill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continue</a:t>
            </a:r>
            <a:r>
              <a:rPr lang="en-US" dirty="0"/>
              <a:t> statements have been enhanced in java to accept labels as </a:t>
            </a:r>
            <a:r>
              <a:rPr lang="en-US" dirty="0" smtClean="0"/>
              <a:t>targets.</a:t>
            </a:r>
          </a:p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/>
              <a:t>The </a:t>
            </a:r>
            <a:r>
              <a:rPr lang="en-US" dirty="0"/>
              <a:t>use of </a:t>
            </a:r>
            <a:r>
              <a:rPr lang="en-US" dirty="0" err="1">
                <a:solidFill>
                  <a:srgbClr val="FF0000"/>
                </a:solidFill>
              </a:rPr>
              <a:t>unicode</a:t>
            </a:r>
            <a:r>
              <a:rPr lang="en-US" dirty="0"/>
              <a:t> characters ensures portability.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1065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b="1" dirty="0" smtClean="0">
                <a:solidFill>
                  <a:srgbClr val="2F5496"/>
                </a:solidFill>
              </a:rPr>
              <a:t>Java Environment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2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chemeClr val="tx1"/>
                </a:solidFill>
              </a:rPr>
              <a:t>Java includes many development tools, classes and methods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chemeClr val="tx1"/>
                </a:solidFill>
              </a:rPr>
              <a:t>Development tools are part of </a:t>
            </a:r>
            <a:r>
              <a:rPr lang="en-US" dirty="0" smtClean="0">
                <a:solidFill>
                  <a:srgbClr val="FF0000"/>
                </a:solidFill>
              </a:rPr>
              <a:t>Java Development Kit (JDK) </a:t>
            </a:r>
            <a:r>
              <a:rPr lang="en-US" dirty="0" smtClean="0">
                <a:solidFill>
                  <a:schemeClr val="tx1"/>
                </a:solidFill>
              </a:rPr>
              <a:t>and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chemeClr val="tx1"/>
                </a:solidFill>
              </a:rPr>
              <a:t>The classes and method are part of </a:t>
            </a:r>
            <a:r>
              <a:rPr lang="en-US" dirty="0" smtClean="0">
                <a:solidFill>
                  <a:srgbClr val="FF0000"/>
                </a:solidFill>
              </a:rPr>
              <a:t>Java Standard Library (JSL),</a:t>
            </a:r>
            <a:r>
              <a:rPr lang="en-US" dirty="0" smtClean="0">
                <a:solidFill>
                  <a:schemeClr val="tx1"/>
                </a:solidFill>
              </a:rPr>
              <a:t> also known as </a:t>
            </a:r>
            <a:r>
              <a:rPr lang="en-US" dirty="0" smtClean="0">
                <a:solidFill>
                  <a:srgbClr val="FF0000"/>
                </a:solidFill>
              </a:rPr>
              <a:t>Application Programming Interface (API)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rgbClr val="FF0000"/>
                </a:solidFill>
              </a:rPr>
              <a:t>JDK</a:t>
            </a:r>
            <a:r>
              <a:rPr lang="en-US" dirty="0" smtClean="0">
                <a:solidFill>
                  <a:schemeClr val="tx1"/>
                </a:solidFill>
              </a:rPr>
              <a:t> constitutes of many tools like </a:t>
            </a:r>
            <a:r>
              <a:rPr lang="en-US" dirty="0" smtClean="0">
                <a:solidFill>
                  <a:srgbClr val="FF0000"/>
                </a:solidFill>
              </a:rPr>
              <a:t>java compiler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java interpreter </a:t>
            </a:r>
            <a:r>
              <a:rPr lang="en-US" dirty="0" smtClean="0">
                <a:solidFill>
                  <a:schemeClr val="tx1"/>
                </a:solidFill>
              </a:rPr>
              <a:t>and many.</a:t>
            </a: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>
              <a:solidFill>
                <a:schemeClr val="tx1"/>
              </a:solidFill>
            </a:endParaRPr>
          </a:p>
          <a:p>
            <a:pPr marL="228600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 smtClean="0">
                <a:solidFill>
                  <a:srgbClr val="FF0000"/>
                </a:solidFill>
              </a:rPr>
              <a:t>API</a:t>
            </a:r>
            <a:r>
              <a:rPr lang="en-US" dirty="0" smtClean="0">
                <a:solidFill>
                  <a:schemeClr val="tx1"/>
                </a:solidFill>
              </a:rPr>
              <a:t> includes hundreds of </a:t>
            </a:r>
            <a:r>
              <a:rPr lang="en-US" dirty="0" smtClean="0">
                <a:solidFill>
                  <a:srgbClr val="FF0000"/>
                </a:solidFill>
              </a:rPr>
              <a:t>classes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>
                <a:solidFill>
                  <a:schemeClr val="tx1"/>
                </a:solidFill>
              </a:rPr>
              <a:t> grouped into several </a:t>
            </a:r>
            <a:r>
              <a:rPr lang="en-US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>
                <a:solidFill>
                  <a:schemeClr val="tx1"/>
                </a:solidFill>
              </a:rPr>
              <a:t> according to their functionality.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05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724</Words>
  <Application>Microsoft Office PowerPoint</Application>
  <PresentationFormat>Widescreen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   Lab 1 Tutorial (Introduction to Java)</vt:lpstr>
      <vt:lpstr>Why Java is Important?</vt:lpstr>
      <vt:lpstr>History</vt:lpstr>
      <vt:lpstr>What is Java?</vt:lpstr>
      <vt:lpstr>How Java is different from C?</vt:lpstr>
      <vt:lpstr>How Java is different from C++?</vt:lpstr>
      <vt:lpstr>How Java is different from C++? (cont..)</vt:lpstr>
      <vt:lpstr>Features added in Java</vt:lpstr>
      <vt:lpstr>Java Environment</vt:lpstr>
      <vt:lpstr>Java Environment</vt:lpstr>
      <vt:lpstr>Write Once Run Everywhere</vt:lpstr>
      <vt:lpstr>Topic Details</vt:lpstr>
      <vt:lpstr>Final Project</vt:lpstr>
      <vt:lpstr>Reference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Lab 1 Tutorial (Introduction to Java)</dc:title>
  <dc:creator>Microsoft Office User</dc:creator>
  <cp:lastModifiedBy>LENOVO</cp:lastModifiedBy>
  <cp:revision>18</cp:revision>
  <dcterms:created xsi:type="dcterms:W3CDTF">2022-05-28T04:31:37Z</dcterms:created>
  <dcterms:modified xsi:type="dcterms:W3CDTF">2024-09-08T10:33:02Z</dcterms:modified>
</cp:coreProperties>
</file>