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12192000"/>
  <p:notesSz cx="6858000" cy="9144000"/>
  <p:embeddedFontLst>
    <p:embeddedFont>
      <p:font typeface="Inter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iPpVCz290h4HOpVK4KQSoOYKrM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697EBC-B7C3-4743-94E8-FD4DB0F053AE}">
  <a:tblStyle styleId="{5C697EBC-B7C3-4743-94E8-FD4DB0F053A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Inter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javatpoint.com/java-oops-concepts" TargetMode="External"/><Relationship Id="rId4" Type="http://schemas.openxmlformats.org/officeDocument/2006/relationships/hyperlink" Target="https://www.w3schools.com/java/java_oop.as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838200" y="365125"/>
            <a:ext cx="10515600" cy="2344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 Classes</a:t>
            </a:r>
            <a:endParaRPr/>
          </a:p>
        </p:txBody>
      </p:sp>
      <p:sp>
        <p:nvSpPr>
          <p:cNvPr id="89" name="Google Shape;89;p1"/>
          <p:cNvSpPr txBox="1"/>
          <p:nvPr>
            <p:ph idx="1" type="body"/>
          </p:nvPr>
        </p:nvSpPr>
        <p:spPr>
          <a:xfrm>
            <a:off x="838200" y="3330429"/>
            <a:ext cx="5181600" cy="2846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Sunanda Das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Assistant Professor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Dept. of CSE, KUET</a:t>
            </a:r>
            <a:endParaRPr/>
          </a:p>
        </p:txBody>
      </p:sp>
      <p:sp>
        <p:nvSpPr>
          <p:cNvPr id="90" name="Google Shape;90;p1"/>
          <p:cNvSpPr txBox="1"/>
          <p:nvPr>
            <p:ph idx="2" type="body"/>
          </p:nvPr>
        </p:nvSpPr>
        <p:spPr>
          <a:xfrm>
            <a:off x="6172200" y="3330427"/>
            <a:ext cx="5181600" cy="2846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Argha Dhar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Lecturer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Dept. of CSE, KUET</a:t>
            </a:r>
            <a:endParaRPr/>
          </a:p>
        </p:txBody>
      </p:sp>
      <p:sp>
        <p:nvSpPr>
          <p:cNvPr id="91" name="Google Shape;91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8/13/2023</a:t>
            </a:r>
            <a:endParaRPr/>
          </a:p>
        </p:txBody>
      </p:sp>
      <p:sp>
        <p:nvSpPr>
          <p:cNvPr id="92" name="Google Shape;92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 Packages(Cont.)</a:t>
            </a:r>
            <a:endParaRPr/>
          </a:p>
        </p:txBody>
      </p:sp>
      <p:sp>
        <p:nvSpPr>
          <p:cNvPr id="165" name="Google Shape;165;p10"/>
          <p:cNvSpPr txBox="1"/>
          <p:nvPr>
            <p:ph idx="1" type="body"/>
          </p:nvPr>
        </p:nvSpPr>
        <p:spPr>
          <a:xfrm>
            <a:off x="838200" y="1825625"/>
            <a:ext cx="591094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0D91"/>
              </a:buClr>
              <a:buSzPts val="1800"/>
              <a:buNone/>
            </a:pP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java.awt.*;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AWTExample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AWTExample()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{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Frame fr1=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Frame(); 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Label la =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Label(</a:t>
            </a:r>
            <a:r>
              <a:rPr b="0" i="0" lang="en-US" sz="1800" u="none" strike="noStrike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"Welcome to the java               graphics GEEKSFORGEEKS"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fr1.add(la);                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fr1.setSize(</a:t>
            </a:r>
            <a:r>
              <a:rPr b="0" i="0" lang="en-US" sz="18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8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fr1.setVisible(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  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(String args[])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{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Testawt tw =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Testawt();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pic>
        <p:nvPicPr>
          <p:cNvPr id="166" name="Google Shape;16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3908" y="1690688"/>
            <a:ext cx="3614601" cy="359050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8/13/2023</a:t>
            </a:r>
            <a:endParaRPr/>
          </a:p>
        </p:txBody>
      </p:sp>
      <p:sp>
        <p:nvSpPr>
          <p:cNvPr id="168" name="Google Shape;16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 Packages(Cont.)</a:t>
            </a:r>
            <a:endParaRPr/>
          </a:p>
        </p:txBody>
      </p:sp>
      <p:sp>
        <p:nvSpPr>
          <p:cNvPr id="174" name="Google Shape;174;p11"/>
          <p:cNvSpPr txBox="1"/>
          <p:nvPr>
            <p:ph idx="1" type="body"/>
          </p:nvPr>
        </p:nvSpPr>
        <p:spPr>
          <a:xfrm>
            <a:off x="1595846" y="1799499"/>
            <a:ext cx="561485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00"/>
              </a:buClr>
              <a:buSzPts val="1800"/>
              <a:buNone/>
            </a:pPr>
            <a:r>
              <a:rPr b="0" i="0" lang="en-US" sz="1800" u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//save by A.java  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package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pack;  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  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msg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{System.out.println(</a:t>
            </a:r>
            <a:r>
              <a:rPr b="0" i="0" lang="en-US" sz="1800" u="none" strike="noStrike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);}  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//save by B.java  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package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mypack;  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pack.*;  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  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(String args[])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  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A obj =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A();  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obj.msg();  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  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75" name="Google Shape;1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8/13/2023</a:t>
            </a:r>
            <a:endParaRPr/>
          </a:p>
        </p:txBody>
      </p:sp>
      <p:sp>
        <p:nvSpPr>
          <p:cNvPr id="176" name="Google Shape;17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 Encapsulation</a:t>
            </a:r>
            <a:endParaRPr/>
          </a:p>
        </p:txBody>
      </p:sp>
      <p:sp>
        <p:nvSpPr>
          <p:cNvPr id="182" name="Google Shape;182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0D91"/>
              </a:buClr>
              <a:buSzPts val="1800"/>
              <a:buNone/>
            </a:pP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name; 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800" u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// Getter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</a:t>
            </a:r>
            <a:r>
              <a:rPr b="0" i="0" lang="en-US" sz="18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getName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name;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800" u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// Setter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setName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(String newName)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.name = newName;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83" name="Google Shape;183;p12"/>
          <p:cNvSpPr txBox="1"/>
          <p:nvPr>
            <p:ph idx="2" type="body"/>
          </p:nvPr>
        </p:nvSpPr>
        <p:spPr>
          <a:xfrm>
            <a:off x="6172200" y="4271016"/>
            <a:ext cx="5714998" cy="2586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0D91"/>
              </a:buClr>
              <a:buSzPts val="1800"/>
              <a:buNone/>
            </a:pP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(String[] args)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Person myObj =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Person();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myObj.setName(</a:t>
            </a:r>
            <a:r>
              <a:rPr b="0" i="0" lang="en-US" sz="1800" u="none" strike="noStrike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"John"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b="0" i="0" lang="en-US" sz="1800" u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// Set the value of the name variable to "John"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System.out.println(myObj.getName());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84" name="Google Shape;184;p12"/>
          <p:cNvSpPr txBox="1"/>
          <p:nvPr/>
        </p:nvSpPr>
        <p:spPr>
          <a:xfrm>
            <a:off x="6172202" y="1690688"/>
            <a:ext cx="5714998" cy="2586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0D9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i="0" lang="en-US" sz="1800" u="none" cap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1800" u="none" cap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(String[] args)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Person myObj = </a:t>
            </a:r>
            <a:r>
              <a:rPr b="0" i="0" lang="en-US" sz="1800" u="none" cap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Person();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myObj.name = </a:t>
            </a:r>
            <a:r>
              <a:rPr b="0" i="0" lang="en-US" sz="1800" u="none" cap="none" strike="noStrike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"John"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 </a:t>
            </a:r>
            <a:r>
              <a:rPr b="0" i="0" lang="en-US" sz="1800" u="none" cap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// error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System.out.println(myObj.name);</a:t>
            </a:r>
            <a:r>
              <a:rPr b="0" i="0" lang="en-US" sz="1800" u="none" cap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// error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8/13/2023</a:t>
            </a:r>
            <a:endParaRPr/>
          </a:p>
        </p:txBody>
      </p:sp>
      <p:sp>
        <p:nvSpPr>
          <p:cNvPr id="186" name="Google Shape;18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 Access Modifiers</a:t>
            </a:r>
            <a:endParaRPr/>
          </a:p>
        </p:txBody>
      </p:sp>
      <p:graphicFrame>
        <p:nvGraphicFramePr>
          <p:cNvPr id="192" name="Google Shape;192;p13"/>
          <p:cNvGraphicFramePr/>
          <p:nvPr/>
        </p:nvGraphicFramePr>
        <p:xfrm>
          <a:off x="1030272" y="27592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{5C697EBC-B7C3-4743-94E8-FD4DB0F053AE}</a:tableStyleId>
              </a:tblPr>
              <a:tblGrid>
                <a:gridCol w="2026300"/>
                <a:gridCol w="2026300"/>
                <a:gridCol w="2026300"/>
                <a:gridCol w="2026300"/>
                <a:gridCol w="20263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Access Modifier</a:t>
                      </a:r>
                      <a:endParaRPr/>
                    </a:p>
                  </a:txBody>
                  <a:tcPr marT="114300" marB="114300" marR="114300" marL="114300">
                    <a:lnL cap="flat" cmpd="sng" w="9525">
                      <a:solidFill>
                        <a:srgbClr val="8001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01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01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within class</a:t>
                      </a:r>
                      <a:endParaRPr/>
                    </a:p>
                  </a:txBody>
                  <a:tcPr marT="114300" marB="114300" marR="114300" marL="114300">
                    <a:lnL cap="flat" cmpd="sng" w="9525">
                      <a:solidFill>
                        <a:srgbClr val="8001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01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01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within package</a:t>
                      </a:r>
                      <a:endParaRPr/>
                    </a:p>
                  </a:txBody>
                  <a:tcPr marT="114300" marB="114300" marR="114300" marL="114300">
                    <a:lnL cap="flat" cmpd="sng" w="9525">
                      <a:solidFill>
                        <a:srgbClr val="8001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01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01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outside package by subclass only</a:t>
                      </a:r>
                      <a:endParaRPr/>
                    </a:p>
                  </a:txBody>
                  <a:tcPr marT="114300" marB="114300" marR="114300" marL="114300">
                    <a:lnL cap="flat" cmpd="sng" w="9525">
                      <a:solidFill>
                        <a:srgbClr val="8001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01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01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outside package</a:t>
                      </a:r>
                      <a:endParaRPr/>
                    </a:p>
                  </a:txBody>
                  <a:tcPr marT="114300" marB="114300" marR="114300" marL="114300">
                    <a:lnL cap="flat" cmpd="sng" w="9525">
                      <a:solidFill>
                        <a:srgbClr val="8001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01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01C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CBE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Private</a:t>
                      </a:r>
                      <a:endParaRPr sz="1800" u="none" cap="none" strike="noStrike">
                        <a:solidFill>
                          <a:srgbClr val="33333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Y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Default</a:t>
                      </a:r>
                      <a:endParaRPr sz="1800" u="none" cap="none" strike="noStrike">
                        <a:solidFill>
                          <a:srgbClr val="33333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Y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Y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Protected</a:t>
                      </a:r>
                      <a:endParaRPr sz="1800" u="none" cap="none" strike="noStrike">
                        <a:solidFill>
                          <a:srgbClr val="33333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Y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Y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Y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Public</a:t>
                      </a:r>
                      <a:endParaRPr sz="1800" u="none" cap="none" strike="noStrike">
                        <a:solidFill>
                          <a:srgbClr val="33333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Y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Y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Y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Y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  <p:sp>
        <p:nvSpPr>
          <p:cNvPr id="193" name="Google Shape;19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8/13/2023</a:t>
            </a:r>
            <a:endParaRPr/>
          </a:p>
        </p:txBody>
      </p:sp>
      <p:sp>
        <p:nvSpPr>
          <p:cNvPr id="194" name="Google Shape;19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‘this’ keyword</a:t>
            </a:r>
            <a:endParaRPr/>
          </a:p>
        </p:txBody>
      </p:sp>
      <p:sp>
        <p:nvSpPr>
          <p:cNvPr id="200" name="Google Shape;200;p14"/>
          <p:cNvSpPr txBox="1"/>
          <p:nvPr>
            <p:ph idx="1" type="body"/>
          </p:nvPr>
        </p:nvSpPr>
        <p:spPr>
          <a:xfrm>
            <a:off x="838200" y="1825625"/>
            <a:ext cx="5562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0D91"/>
              </a:buClr>
              <a:buSzPts val="2000"/>
              <a:buNone/>
            </a:pPr>
            <a:r>
              <a:rPr b="0" i="0" lang="en-US" sz="20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20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0" i="0" lang="en-US" sz="20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  </a:t>
            </a:r>
            <a:br>
              <a:rPr b="0" i="0" lang="en-US" sz="20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0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rollno;  </a:t>
            </a:r>
            <a:br>
              <a:rPr b="0" i="0" lang="en-US" sz="20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String name;  </a:t>
            </a:r>
            <a:br>
              <a:rPr b="0" i="0" lang="en-US" sz="20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i="0" lang="en-US" sz="20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fee;  </a:t>
            </a:r>
            <a:br>
              <a:rPr b="0" i="0" lang="en-US" sz="20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Student(</a:t>
            </a:r>
            <a:r>
              <a:rPr b="0" i="0" lang="en-US" sz="20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0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rollno,String name,</a:t>
            </a:r>
            <a:r>
              <a:rPr b="0" i="0" lang="en-US" sz="20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i="0" lang="en-US" sz="20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fee){  </a:t>
            </a:r>
            <a:br>
              <a:rPr b="0" i="0" lang="en-US" sz="20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0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20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.rollno=rollno;  </a:t>
            </a:r>
            <a:br>
              <a:rPr b="0" i="0" lang="en-US" sz="20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0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20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.name=name;  </a:t>
            </a:r>
            <a:br>
              <a:rPr b="0" i="0" lang="en-US" sz="20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0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20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.fee=fee;  </a:t>
            </a:r>
            <a:br>
              <a:rPr b="0" i="0" lang="en-US" sz="20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sz="3200"/>
          </a:p>
        </p:txBody>
      </p:sp>
      <p:sp>
        <p:nvSpPr>
          <p:cNvPr id="201" name="Google Shape;201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0D9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000" u="none" cap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  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 cap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rollno;  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String name;  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2000" u="none" cap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fee;  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Student(</a:t>
            </a:r>
            <a:r>
              <a:rPr b="0" i="0" lang="en-US" sz="2000" u="none" cap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r,String n,</a:t>
            </a:r>
            <a:r>
              <a:rPr b="0" i="0" lang="en-US" sz="2000" u="none" cap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  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rollno=r;  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name=n;  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fee=f;  </a:t>
            </a:r>
            <a:b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2" name="Google Shape;20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8/13/2023</a:t>
            </a:r>
            <a:endParaRPr/>
          </a:p>
        </p:txBody>
      </p:sp>
      <p:sp>
        <p:nvSpPr>
          <p:cNvPr id="203" name="Google Shape;20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Inheritance</a:t>
            </a:r>
            <a:endParaRPr/>
          </a:p>
        </p:txBody>
      </p:sp>
      <p:pic>
        <p:nvPicPr>
          <p:cNvPr descr="Types of inheritance in Java" id="209" name="Google Shape;209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321" y="1745092"/>
            <a:ext cx="7143750" cy="3790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ultiple inheritance in Java" id="210" name="Google Shape;210;p15"/>
          <p:cNvPicPr preferRelativeResize="0"/>
          <p:nvPr/>
        </p:nvPicPr>
        <p:blipFill rotWithShape="1">
          <a:blip r:embed="rId4">
            <a:alphaModFix/>
          </a:blip>
          <a:srcRect b="0" l="0" r="51520" t="0"/>
          <a:stretch/>
        </p:blipFill>
        <p:spPr>
          <a:xfrm>
            <a:off x="7877001" y="1690688"/>
            <a:ext cx="3389414" cy="39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8/13/2023</a:t>
            </a:r>
            <a:endParaRPr/>
          </a:p>
        </p:txBody>
      </p:sp>
      <p:sp>
        <p:nvSpPr>
          <p:cNvPr id="212" name="Google Shape;21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Single Inheritance</a:t>
            </a:r>
            <a:endParaRPr/>
          </a:p>
        </p:txBody>
      </p:sp>
      <p:sp>
        <p:nvSpPr>
          <p:cNvPr id="218" name="Google Shape;218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0D91"/>
              </a:buClr>
              <a:buSzPts val="1800"/>
              <a:buNone/>
            </a:pP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Vehicle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brand = </a:t>
            </a:r>
            <a:r>
              <a:rPr b="0" i="0" lang="en-US" sz="1800" u="none" strike="noStrike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"Ford"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       </a:t>
            </a:r>
            <a:r>
              <a:rPr b="0" i="0" lang="en-US" sz="1800" u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// Vehicle attribute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honk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                    </a:t>
            </a:r>
            <a:r>
              <a:rPr b="0" i="0" lang="en-US" sz="1800" u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// Vehicle method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System.out.println(</a:t>
            </a:r>
            <a:r>
              <a:rPr b="0" i="0" lang="en-US" sz="1800" u="none" strike="noStrike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"Tuut, tuut!"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Vehicle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modelName = </a:t>
            </a:r>
            <a:r>
              <a:rPr b="0" i="0" lang="en-US" sz="1800" u="none" strike="noStrike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"Mustang"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    </a:t>
            </a:r>
            <a:r>
              <a:rPr b="0" i="0" lang="en-US" sz="1800" u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// Car attribute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(String[] args)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Car myCar =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Car();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myCar.honk();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System.out.println(myCar.brand + </a:t>
            </a:r>
            <a:r>
              <a:rPr b="0" i="0" lang="en-US" sz="1800" u="none" strike="noStrike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myCar.modelName);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19" name="Google Shape;21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8/13/2023</a:t>
            </a:r>
            <a:endParaRPr/>
          </a:p>
        </p:txBody>
      </p:sp>
      <p:sp>
        <p:nvSpPr>
          <p:cNvPr id="220" name="Google Shape;2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multiple inheritance is not supported in Java?</a:t>
            </a:r>
            <a:endParaRPr/>
          </a:p>
        </p:txBody>
      </p:sp>
      <p:sp>
        <p:nvSpPr>
          <p:cNvPr id="226" name="Google Shape;226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0D91"/>
              </a:buClr>
              <a:buSzPts val="1800"/>
              <a:buNone/>
            </a:pP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  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msg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{System.out.println(</a:t>
            </a:r>
            <a:r>
              <a:rPr b="0" i="0" lang="en-US" sz="1800" u="none" strike="noStrike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);}  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  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  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msg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{System.out.println(</a:t>
            </a:r>
            <a:r>
              <a:rPr b="0" i="0" lang="en-US" sz="1800" u="none" strike="noStrike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"Welcome"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);}  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  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i="0" lang="en-US" sz="1800" u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//suppose if it were  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(String args[])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  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C obj=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C();  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obj.msg();</a:t>
            </a:r>
            <a:r>
              <a:rPr b="0" i="0" lang="en-US" sz="1800" u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//Now which msg() method would be invoked?  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  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27" name="Google Shape;22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8/13/2023</a:t>
            </a:r>
            <a:endParaRPr/>
          </a:p>
        </p:txBody>
      </p:sp>
      <p:sp>
        <p:nvSpPr>
          <p:cNvPr id="228" name="Google Shape;2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Aggregation</a:t>
            </a:r>
            <a:endParaRPr/>
          </a:p>
        </p:txBody>
      </p:sp>
      <p:sp>
        <p:nvSpPr>
          <p:cNvPr id="234" name="Google Shape;234;p18"/>
          <p:cNvSpPr txBox="1"/>
          <p:nvPr>
            <p:ph idx="1" type="body"/>
          </p:nvPr>
        </p:nvSpPr>
        <p:spPr>
          <a:xfrm>
            <a:off x="838200" y="1825625"/>
            <a:ext cx="3646764" cy="361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0D91"/>
              </a:buClr>
              <a:buSzPts val="1800"/>
              <a:buNone/>
            </a:pP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Address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  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city,state,country;  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Address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(String city, String state, String country)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  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.city = city;  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.state = state;  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.country = country;  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  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35" name="Google Shape;235;p18"/>
          <p:cNvSpPr txBox="1"/>
          <p:nvPr/>
        </p:nvSpPr>
        <p:spPr>
          <a:xfrm>
            <a:off x="4812135" y="1825625"/>
            <a:ext cx="7167344" cy="4826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0D9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Emp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 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id; 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name; 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Address address; 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Emp</a:t>
            </a:r>
            <a:r>
              <a:rPr b="0" i="0" lang="en-US" sz="1800" u="none" cap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 id, String name,Address address)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 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800" u="none" cap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.id = id; 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800" u="none" cap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.name = name; 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800" u="none" cap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.address=address; 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 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en-US" sz="1800" u="none" cap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 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System.out.println(id+</a:t>
            </a:r>
            <a:r>
              <a:rPr b="0" i="0" lang="en-US" sz="1800" u="none" cap="none" strike="noStrike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+name); 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System.out.println(address.city+</a:t>
            </a:r>
            <a:r>
              <a:rPr b="0" i="0" lang="en-US" sz="1800" u="none" cap="none" strike="noStrike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+address.state+</a:t>
            </a:r>
            <a:r>
              <a:rPr b="0" i="0" lang="en-US" sz="1800" u="none" cap="none" strike="noStrike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+address.country); 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 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1800" u="none" cap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(String[] args)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 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Address address1=</a:t>
            </a:r>
            <a:r>
              <a:rPr b="0" i="0" lang="en-US" sz="1800" u="none" cap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Address(</a:t>
            </a:r>
            <a:r>
              <a:rPr b="0" i="0" lang="en-US" sz="1800" u="none" cap="none" strike="noStrike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"gzb"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800" u="none" cap="none" strike="noStrike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"UP"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800" u="none" cap="none" strike="noStrike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"india"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 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Address address2=</a:t>
            </a:r>
            <a:r>
              <a:rPr b="0" i="0" lang="en-US" sz="1800" u="none" cap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Address(</a:t>
            </a:r>
            <a:r>
              <a:rPr b="0" i="0" lang="en-US" sz="1800" u="none" cap="none" strike="noStrike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"gno"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800" u="none" cap="none" strike="noStrike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"UP"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800" u="none" cap="none" strike="noStrike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"india"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 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Emp e=</a:t>
            </a:r>
            <a:r>
              <a:rPr b="0" i="0" lang="en-US" sz="1800" u="none" cap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Emp(</a:t>
            </a:r>
            <a:r>
              <a:rPr b="0" i="0" lang="en-US" sz="1800" u="none" cap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111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800" u="none" cap="none" strike="noStrike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"varun"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,address1); 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Emp e2=</a:t>
            </a:r>
            <a:r>
              <a:rPr b="0" i="0" lang="en-US" sz="1800" u="none" cap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Emp(</a:t>
            </a:r>
            <a:r>
              <a:rPr b="0" i="0" lang="en-US" sz="1800" u="none" cap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112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800" u="none" cap="none" strike="noStrike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"arun"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,address2); 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e.display(); 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e2.display(); 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 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8/13/2023</a:t>
            </a:r>
            <a:endParaRPr/>
          </a:p>
        </p:txBody>
      </p:sp>
      <p:sp>
        <p:nvSpPr>
          <p:cNvPr id="237" name="Google Shape;23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Polymorphism</a:t>
            </a:r>
            <a:endParaRPr/>
          </a:p>
        </p:txBody>
      </p:sp>
      <p:sp>
        <p:nvSpPr>
          <p:cNvPr id="243" name="Google Shape;243;p19"/>
          <p:cNvSpPr txBox="1"/>
          <p:nvPr>
            <p:ph idx="1" type="body"/>
          </p:nvPr>
        </p:nvSpPr>
        <p:spPr>
          <a:xfrm>
            <a:off x="838200" y="1825625"/>
            <a:ext cx="5181600" cy="16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0D91"/>
              </a:buClr>
              <a:buSzPts val="1800"/>
              <a:buNone/>
            </a:pP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Animal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animalSound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System.out.println(</a:t>
            </a:r>
            <a:r>
              <a:rPr b="0" i="0" lang="en-US" sz="1800" u="none" strike="noStrike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"The animal makes a sound"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44" name="Google Shape;244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0D91"/>
              </a:buClr>
              <a:buSzPts val="1800"/>
              <a:buNone/>
            </a:pP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(String[] args)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Animal myAnimal =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Animal();  </a:t>
            </a:r>
            <a:r>
              <a:rPr b="0" i="0" lang="en-US" sz="1800" u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// Create a Animal object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Animal myPig =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Pig();  </a:t>
            </a:r>
            <a:r>
              <a:rPr b="0" i="0" lang="en-US" sz="1800" u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// Create a Pig object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Animal myDog =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Dog();  </a:t>
            </a:r>
            <a:r>
              <a:rPr b="0" i="0" lang="en-US" sz="1800" u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// Create a Dog object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myAnimal.animalSound();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myPig.animalSound();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myDog.animalSound();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45" name="Google Shape;245;p19"/>
          <p:cNvSpPr txBox="1"/>
          <p:nvPr/>
        </p:nvSpPr>
        <p:spPr>
          <a:xfrm>
            <a:off x="838200" y="3664212"/>
            <a:ext cx="5181600" cy="16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0D9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Pig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Animal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800" u="none" cap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animalSound</a:t>
            </a:r>
            <a:r>
              <a:rPr b="0" i="0" lang="en-US" sz="1800" u="none" cap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System.out.println(</a:t>
            </a:r>
            <a:r>
              <a:rPr b="0" i="0" lang="en-US" sz="1800" u="none" cap="none" strike="noStrike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"The pig says: wee wee"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9"/>
          <p:cNvSpPr txBox="1"/>
          <p:nvPr/>
        </p:nvSpPr>
        <p:spPr>
          <a:xfrm>
            <a:off x="838200" y="5254625"/>
            <a:ext cx="5181600" cy="16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0D91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Animal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800" u="none" cap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animalSound</a:t>
            </a:r>
            <a:r>
              <a:rPr b="0" i="0" lang="en-US" sz="1800" u="none" cap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System.out.println(</a:t>
            </a:r>
            <a:r>
              <a:rPr b="0" i="0" lang="en-US" sz="1800" u="none" cap="none" strike="noStrike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"The dog says: bow wow"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8/13/2023</a:t>
            </a:r>
            <a:endParaRPr/>
          </a:p>
        </p:txBody>
      </p:sp>
      <p:sp>
        <p:nvSpPr>
          <p:cNvPr id="248" name="Google Shape;24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olymorphism in Java" id="249" name="Google Shape;24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5461" y="198120"/>
            <a:ext cx="2469403" cy="1838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/>
              <a:t>Object-Oriented</a:t>
            </a:r>
            <a:r>
              <a:rPr b="1" i="0" lang="en-US"/>
              <a:t> </a:t>
            </a:r>
            <a:r>
              <a:rPr i="0" lang="en-US"/>
              <a:t>Programming</a:t>
            </a:r>
            <a:r>
              <a:rPr lang="en-US"/>
              <a:t>(OOP)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•"/>
            </a:pPr>
            <a:r>
              <a:rPr b="1" i="0" lang="en-US">
                <a:solidFill>
                  <a:srgbClr val="333333"/>
                </a:solidFill>
              </a:rPr>
              <a:t>Object</a:t>
            </a:r>
            <a:r>
              <a:rPr b="0" i="0" lang="en-US">
                <a:solidFill>
                  <a:srgbClr val="333333"/>
                </a:solidFill>
              </a:rPr>
              <a:t> means a real-world entity such as a pen, chair, table, computer, watch, etc.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•"/>
            </a:pPr>
            <a:r>
              <a:rPr b="1" i="0" lang="en-US">
                <a:solidFill>
                  <a:srgbClr val="333333"/>
                </a:solidFill>
              </a:rPr>
              <a:t>Object-Oriented Programming</a:t>
            </a:r>
            <a:r>
              <a:rPr b="0" i="0" lang="en-US">
                <a:solidFill>
                  <a:srgbClr val="333333"/>
                </a:solidFill>
              </a:rPr>
              <a:t> is a methodology or paradigm to design a program using classes and objects.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ct val="100000"/>
              <a:buChar char="•"/>
            </a:pPr>
            <a:r>
              <a:rPr b="0" i="0" lang="en-US">
                <a:solidFill>
                  <a:srgbClr val="333333"/>
                </a:solidFill>
              </a:rPr>
              <a:t>It simplifies software development and maintenance by providing some concepts: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i="0" lang="en-US" u="none" strike="noStrike"/>
              <a:t>Object</a:t>
            </a:r>
            <a:endParaRPr b="0" i="0"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i="0" lang="en-US"/>
              <a:t>Class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i="0" lang="en-US" u="none" strike="noStrike"/>
              <a:t>Inheritance</a:t>
            </a:r>
            <a:endParaRPr b="0" i="0"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i="0" lang="en-US" u="none" strike="noStrike"/>
              <a:t>Polymorphism</a:t>
            </a:r>
            <a:endParaRPr b="0" i="0"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i="0" lang="en-US" u="none" strike="noStrike"/>
              <a:t>Abstraction</a:t>
            </a:r>
            <a:endParaRPr b="0" i="0"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i="0" lang="en-US" u="none" strike="noStrike"/>
              <a:t>Encapsulation</a:t>
            </a:r>
            <a:endParaRPr b="0" i="0"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99" name="Google Shape;99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8/13/2023</a:t>
            </a:r>
            <a:endParaRPr/>
          </a:p>
        </p:txBody>
      </p:sp>
      <p:sp>
        <p:nvSpPr>
          <p:cNvPr id="100" name="Google Shape;10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Java OOPs Concepts"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7821" y="3874763"/>
            <a:ext cx="3105558" cy="2391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Inner Class</a:t>
            </a:r>
            <a:endParaRPr/>
          </a:p>
        </p:txBody>
      </p:sp>
      <p:sp>
        <p:nvSpPr>
          <p:cNvPr id="255" name="Google Shape;255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0D91"/>
              </a:buClr>
              <a:buSzPts val="1800"/>
              <a:buNone/>
            </a:pP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OuterClass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b="0" i="0" lang="en-US" sz="18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InnerClass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= </a:t>
            </a:r>
            <a:r>
              <a:rPr b="0" i="0" lang="en-US" sz="18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(String[] args)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OuterClass myOuter =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OuterClass();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OuterClass.InnerClass myInner = myOuter.new InnerClass();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System.out.println(myInner.y + myOuter.x);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// Outputs 15 (5 + 10)</a:t>
            </a:r>
            <a:endParaRPr/>
          </a:p>
        </p:txBody>
      </p:sp>
      <p:sp>
        <p:nvSpPr>
          <p:cNvPr id="256" name="Google Shape;25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8/13/2023</a:t>
            </a:r>
            <a:endParaRPr/>
          </a:p>
        </p:txBody>
      </p:sp>
      <p:sp>
        <p:nvSpPr>
          <p:cNvPr id="257" name="Google Shape;2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Abstraction</a:t>
            </a:r>
            <a:endParaRPr/>
          </a:p>
        </p:txBody>
      </p:sp>
      <p:sp>
        <p:nvSpPr>
          <p:cNvPr id="263" name="Google Shape;263;p21"/>
          <p:cNvSpPr txBox="1"/>
          <p:nvPr>
            <p:ph idx="1" type="body"/>
          </p:nvPr>
        </p:nvSpPr>
        <p:spPr>
          <a:xfrm>
            <a:off x="838199" y="1825625"/>
            <a:ext cx="716489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00"/>
              </a:buClr>
              <a:buSzPct val="100000"/>
              <a:buNone/>
            </a:pPr>
            <a:r>
              <a:rPr b="0" i="0" lang="en-US" sz="1600" u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// Abstract class</a:t>
            </a:r>
            <a:b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Animal</a:t>
            </a: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600" u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// Abstract method (does not have a body)</a:t>
            </a:r>
            <a:b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6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abstract</a:t>
            </a: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animalSound</a:t>
            </a:r>
            <a:r>
              <a:rPr b="0" i="0" lang="en-US" sz="16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600" u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// Regular method</a:t>
            </a:r>
            <a:b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6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b="0" i="0" lang="en-US" sz="16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System.out.println(</a:t>
            </a:r>
            <a:r>
              <a:rPr b="0" i="0" lang="en-US" sz="1600" u="none" strike="noStrike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"Zzz"</a:t>
            </a: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b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// Subclass (inherit from Animal)</a:t>
            </a:r>
            <a:b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Pig</a:t>
            </a: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Animal</a:t>
            </a: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6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animalSound</a:t>
            </a:r>
            <a:r>
              <a:rPr b="0" i="0" lang="en-US" sz="16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600" u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// The body of animalSound() is provided here</a:t>
            </a:r>
            <a:b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System.out.println(</a:t>
            </a:r>
            <a:r>
              <a:rPr b="0" i="0" lang="en-US" sz="1600" u="none" strike="noStrike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"The pig says: wee wee"</a:t>
            </a: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b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6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6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16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(String[] args)</a:t>
            </a: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Pig myPig = </a:t>
            </a:r>
            <a:r>
              <a:rPr b="0" i="0" lang="en-US" sz="16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Pig(); </a:t>
            </a:r>
            <a:r>
              <a:rPr b="0" i="0" lang="en-US" sz="1600" u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// Create a Pig object</a:t>
            </a:r>
            <a:b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myPig.animalSound();</a:t>
            </a:r>
            <a:b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myPig.sleep();</a:t>
            </a:r>
            <a:b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b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64" name="Google Shape;264;p21"/>
          <p:cNvSpPr txBox="1"/>
          <p:nvPr>
            <p:ph idx="2" type="body"/>
          </p:nvPr>
        </p:nvSpPr>
        <p:spPr>
          <a:xfrm>
            <a:off x="6023295" y="1673225"/>
            <a:ext cx="5330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i="0" lang="en-US" sz="2400">
                <a:solidFill>
                  <a:srgbClr val="000000"/>
                </a:solidFill>
              </a:rPr>
              <a:t>Data </a:t>
            </a:r>
            <a:r>
              <a:rPr b="1" i="0" lang="en-US" sz="2400">
                <a:solidFill>
                  <a:srgbClr val="000000"/>
                </a:solidFill>
              </a:rPr>
              <a:t>abstraction</a:t>
            </a:r>
            <a:r>
              <a:rPr b="0" i="0" lang="en-US" sz="2400">
                <a:solidFill>
                  <a:srgbClr val="000000"/>
                </a:solidFill>
              </a:rPr>
              <a:t> is the process of hiding certain details and showing only essential information to the user.</a:t>
            </a:r>
            <a:endParaRPr b="1" i="0" sz="2400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1" i="0" lang="en-US" sz="2400">
                <a:solidFill>
                  <a:srgbClr val="000000"/>
                </a:solidFill>
              </a:rPr>
              <a:t>Abstract class:</a:t>
            </a:r>
            <a:r>
              <a:rPr b="0" i="0" lang="en-US" sz="2400">
                <a:solidFill>
                  <a:srgbClr val="000000"/>
                </a:solidFill>
              </a:rPr>
              <a:t> is a restricted class that cannot be used to create objects (to access it, it must be inherited from another class).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Abstract method: can only be used in an abstract class, and it does not have a body. The body is provided by the subclass (inherited from).</a:t>
            </a:r>
            <a:endParaRPr/>
          </a:p>
        </p:txBody>
      </p:sp>
      <p:sp>
        <p:nvSpPr>
          <p:cNvPr id="265" name="Google Shape;2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8/13/2023</a:t>
            </a:r>
            <a:endParaRPr/>
          </a:p>
        </p:txBody>
      </p:sp>
      <p:sp>
        <p:nvSpPr>
          <p:cNvPr id="266" name="Google Shape;26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Interface</a:t>
            </a:r>
            <a:endParaRPr/>
          </a:p>
        </p:txBody>
      </p:sp>
      <p:sp>
        <p:nvSpPr>
          <p:cNvPr id="272" name="Google Shape;272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A00"/>
              </a:buClr>
              <a:buSzPct val="100000"/>
              <a:buNone/>
            </a:pPr>
            <a:r>
              <a:rPr b="0" i="0" lang="en-US" sz="1800" u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// Interface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Animal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animalSound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1800" u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// interface method (does not have a body)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1800" u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// interface method (does not have a body)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// Pig "implements" the Animal interface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Pig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Animal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animalSound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800" u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// The body of animalSound() is provided here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System.out.println(</a:t>
            </a:r>
            <a:r>
              <a:rPr b="0" i="0" lang="en-US" sz="1800" u="none" strike="noStrike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"The pig says: wee wee"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800" u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// The body of sleep() is provided here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System.out.println(</a:t>
            </a:r>
            <a:r>
              <a:rPr b="0" i="0" lang="en-US" sz="1800" u="none" strike="noStrike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"Zzz"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(String[] args)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Pig myPig =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Pig();  </a:t>
            </a:r>
            <a:r>
              <a:rPr b="0" i="0" lang="en-US" sz="1800" u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// Create a Pig object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myPig.animalSound();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myPig.sleep();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73" name="Google Shape;273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Like abstract classes, interfaces cannot be used to create objects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Interface methods do not have a body - the body is provided by the "implement" class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On implementation of an interface, you must override all of its methods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 interface cannot contain a constructor (as it cannot be used to create objects)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0" i="0" lang="en-US">
                <a:solidFill>
                  <a:srgbClr val="000000"/>
                </a:solidFill>
              </a:rPr>
              <a:t>Java does not support "multiple inheritance" (a class can only inherit from one superclass). However, it can be achieved with interfaces</a:t>
            </a:r>
            <a:endParaRPr/>
          </a:p>
        </p:txBody>
      </p:sp>
      <p:sp>
        <p:nvSpPr>
          <p:cNvPr id="274" name="Google Shape;27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8/13/2023</a:t>
            </a:r>
            <a:endParaRPr/>
          </a:p>
        </p:txBody>
      </p:sp>
      <p:sp>
        <p:nvSpPr>
          <p:cNvPr id="275" name="Google Shape;27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Interface(Cont.)</a:t>
            </a:r>
            <a:endParaRPr/>
          </a:p>
        </p:txBody>
      </p:sp>
      <p:sp>
        <p:nvSpPr>
          <p:cNvPr id="281" name="Google Shape;28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0D91"/>
              </a:buClr>
              <a:buSzPct val="100000"/>
              <a:buNone/>
            </a:pP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FirstInterface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myMethod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1800" u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// interface method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interface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SecondInterface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myOtherMethod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1800" u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// interface method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DemoClass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FirstInterface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SecondInterface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myMethod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System.out.println(</a:t>
            </a:r>
            <a:r>
              <a:rPr b="0" i="0" lang="en-US" sz="1800" u="none" strike="noStrike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"Some text.."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myOtherMethod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System.out.println(</a:t>
            </a:r>
            <a:r>
              <a:rPr b="0" i="0" lang="en-US" sz="1800" u="none" strike="noStrike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"Some other text..."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(String[] args)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DemoClass myObj =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DemoClass();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myObj.myMethod();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myObj.myOtherMethod();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82" name="Google Shape;28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8/13/2023</a:t>
            </a:r>
            <a:endParaRPr/>
          </a:p>
        </p:txBody>
      </p:sp>
      <p:sp>
        <p:nvSpPr>
          <p:cNvPr id="283" name="Google Shape;28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89" name="Google Shape;289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3"/>
              </a:rPr>
              <a:t>Reference 1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4"/>
              </a:rPr>
              <a:t>Reference 2</a:t>
            </a:r>
            <a:endParaRPr/>
          </a:p>
        </p:txBody>
      </p:sp>
      <p:sp>
        <p:nvSpPr>
          <p:cNvPr id="290" name="Google Shape;29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8/13/2023</a:t>
            </a:r>
            <a:endParaRPr/>
          </a:p>
        </p:txBody>
      </p:sp>
      <p:sp>
        <p:nvSpPr>
          <p:cNvPr id="291" name="Google Shape;29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 Classes/ Objects</a:t>
            </a:r>
            <a:endParaRPr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0D91"/>
              </a:buClr>
              <a:buSzPts val="2400"/>
              <a:buNone/>
            </a:pPr>
            <a:r>
              <a:rPr b="0" i="0" lang="en-US" sz="24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24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b="0" i="0" lang="en-US" sz="24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24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24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(String[] args)</a:t>
            </a: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Main myObj1 = </a:t>
            </a:r>
            <a:r>
              <a:rPr b="0" i="0" lang="en-US" sz="24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Main();  </a:t>
            </a:r>
            <a:r>
              <a:rPr b="0" i="0" lang="en-US" sz="2400" u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// Object 1</a:t>
            </a:r>
            <a:b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Main myObj2 = </a:t>
            </a:r>
            <a:r>
              <a:rPr b="0" i="0" lang="en-US" sz="24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Main();  </a:t>
            </a:r>
            <a:r>
              <a:rPr b="0" i="0" lang="en-US" sz="2400" u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// Object 2</a:t>
            </a:r>
            <a:b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System.out.println(myObj1.x);</a:t>
            </a:r>
            <a:b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System.out.println(myObj2.x);</a:t>
            </a:r>
            <a:b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b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600"/>
          </a:p>
        </p:txBody>
      </p:sp>
      <p:sp>
        <p:nvSpPr>
          <p:cNvPr id="108" name="Google Shape;10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8/13/2023</a:t>
            </a:r>
            <a:endParaRPr/>
          </a:p>
        </p:txBody>
      </p:sp>
      <p:sp>
        <p:nvSpPr>
          <p:cNvPr id="109" name="Google Shape;109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Java Object"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8644" y="1996032"/>
            <a:ext cx="30575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 Class Attributes</a:t>
            </a:r>
            <a:endParaRPr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0D91"/>
              </a:buClr>
              <a:buSzPts val="2400"/>
              <a:buNone/>
            </a:pPr>
            <a:r>
              <a:rPr b="0" i="0" lang="en-US" sz="24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24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b="0" i="0" lang="en-US" sz="24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24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24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(String[] args)</a:t>
            </a: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Main myObj = </a:t>
            </a:r>
            <a:r>
              <a:rPr b="0" i="0" lang="en-US" sz="24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Main();</a:t>
            </a:r>
            <a:b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myObj.x = </a:t>
            </a:r>
            <a:r>
              <a:rPr b="0" i="0" lang="en-US" sz="24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2400" u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// x is now 25</a:t>
            </a:r>
            <a:b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System.out.println(myObj.x);</a:t>
            </a:r>
            <a:b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b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600"/>
          </a:p>
        </p:txBody>
      </p:sp>
      <p:sp>
        <p:nvSpPr>
          <p:cNvPr id="117" name="Google Shape;11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8/13/2023</a:t>
            </a:r>
            <a:endParaRPr/>
          </a:p>
        </p:txBody>
      </p:sp>
      <p:sp>
        <p:nvSpPr>
          <p:cNvPr id="118" name="Google Shape;11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 Class Attributes(Cont.)</a:t>
            </a:r>
            <a:endParaRPr/>
          </a:p>
        </p:txBody>
      </p:sp>
      <p:sp>
        <p:nvSpPr>
          <p:cNvPr id="124" name="Google Shape;124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0D91"/>
              </a:buClr>
              <a:buSzPts val="2400"/>
              <a:buNone/>
            </a:pPr>
            <a:r>
              <a:rPr b="0" i="0" lang="en-US" sz="24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24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b="0" i="0" lang="en-US" sz="24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24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24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(String[] args)</a:t>
            </a: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Main myObj = </a:t>
            </a:r>
            <a:r>
              <a:rPr b="0" i="0" lang="en-US" sz="24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Main();</a:t>
            </a:r>
            <a:b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myObj.x = </a:t>
            </a:r>
            <a:r>
              <a:rPr b="0" i="0" lang="en-US" sz="24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2400" u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b="0" i="0" lang="en-US" sz="1400" u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will generate an error: cannot assign a value to a final variable</a:t>
            </a:r>
            <a:b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System.out.println(myObj.x);</a:t>
            </a:r>
            <a:b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b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600"/>
          </a:p>
        </p:txBody>
      </p:sp>
      <p:sp>
        <p:nvSpPr>
          <p:cNvPr id="125" name="Google Shape;12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8/13/2023</a:t>
            </a:r>
            <a:endParaRPr/>
          </a:p>
        </p:txBody>
      </p:sp>
      <p:sp>
        <p:nvSpPr>
          <p:cNvPr id="126" name="Google Shape;1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 Class Methods</a:t>
            </a:r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0D91"/>
              </a:buClr>
              <a:buSzPct val="100000"/>
              <a:buNone/>
            </a:pP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800" u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// Static method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myStaticMethod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System.out.println(</a:t>
            </a:r>
            <a:r>
              <a:rPr b="0" i="0" lang="en-US" sz="1800" u="none" strike="noStrike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"Static methods can be called without creating objects"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800" u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// Public method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myPublicMethod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System.out.println(</a:t>
            </a:r>
            <a:r>
              <a:rPr b="0" i="0" lang="en-US" sz="1800" u="none" strike="noStrike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"Public methods must be called by creating objects"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800" u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// Main method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(String[] args)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myStaticMethod(); </a:t>
            </a:r>
            <a:r>
              <a:rPr b="0" i="0" lang="en-US" sz="1800" u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// Call the static method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800" u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// myPublicMethod(); This would compile an error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Main myObj =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Main(); </a:t>
            </a:r>
            <a:r>
              <a:rPr b="0" i="0" lang="en-US" sz="1800" u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// Create an object of Main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myObj.myPublicMethod(); </a:t>
            </a:r>
            <a:r>
              <a:rPr b="0" i="0" lang="en-US" sz="1800" u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// Call the public method on the object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33" name="Google Shape;1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8/13/2023</a:t>
            </a:r>
            <a:endParaRPr/>
          </a:p>
        </p:txBody>
      </p:sp>
      <p:sp>
        <p:nvSpPr>
          <p:cNvPr id="134" name="Google Shape;13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 Constructors</a:t>
            </a:r>
            <a:endParaRPr/>
          </a:p>
        </p:txBody>
      </p:sp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0D91"/>
              </a:buClr>
              <a:buSzPts val="1800"/>
              <a:buNone/>
            </a:pP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modelYear;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String modelName;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 year, String name)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modelYear = year;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modelName = name;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0" i="0" lang="en-US" sz="1800" u="none" strike="noStrike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(String[] args)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Main myCar = </a:t>
            </a:r>
            <a:r>
              <a:rPr b="0" i="0" lang="en-US" sz="1800" u="none" strike="noStrike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b="0" i="0" lang="en-US" sz="1800" u="none" strike="noStrike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1969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800" u="none" strike="noStrike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"Mustang"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System.out.println(myCar.modelYear + </a:t>
            </a:r>
            <a:r>
              <a:rPr b="0" i="0" lang="en-US" sz="1800" u="none" strike="noStrike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myCar.modelName);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800" u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 strike="noStrike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// Outputs 1969 Mustang</a:t>
            </a:r>
            <a:endParaRPr sz="3200"/>
          </a:p>
        </p:txBody>
      </p:sp>
      <p:sp>
        <p:nvSpPr>
          <p:cNvPr id="141" name="Google Shape;141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i="0" lang="en-US" sz="2400">
                <a:solidFill>
                  <a:srgbClr val="000000"/>
                </a:solidFill>
              </a:rPr>
              <a:t>A constructor in Java is a special method that is used to initialize objects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i="0" lang="en-US" sz="2400">
                <a:solidFill>
                  <a:srgbClr val="000000"/>
                </a:solidFill>
              </a:rPr>
              <a:t>The constructor is called when an object of a class is created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constructor name must match the class name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 cannot have return type</a:t>
            </a:r>
            <a:endParaRPr/>
          </a:p>
        </p:txBody>
      </p:sp>
      <p:sp>
        <p:nvSpPr>
          <p:cNvPr id="142" name="Google Shape;1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8/13/2023</a:t>
            </a:r>
            <a:endParaRPr/>
          </a:p>
        </p:txBody>
      </p:sp>
      <p:sp>
        <p:nvSpPr>
          <p:cNvPr id="143" name="Google Shape;14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 Packages</a:t>
            </a:r>
            <a:endParaRPr/>
          </a:p>
        </p:txBody>
      </p:sp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838200" y="1825625"/>
            <a:ext cx="10515600" cy="37565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i="0" lang="en-US" sz="3200"/>
              <a:t>A </a:t>
            </a:r>
            <a:r>
              <a:rPr i="0" lang="en-US" sz="3200"/>
              <a:t>java package </a:t>
            </a:r>
            <a:r>
              <a:rPr b="0" i="0" lang="en-US" sz="3200"/>
              <a:t>is a group of similar types of classes, interfaces and sub-packages.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Advantage of Java Package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US" sz="2800"/>
              <a:t>Java package is used to categorize the classes and interfaces so that they can be easily maintained.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US" sz="2800"/>
              <a:t>Java package provides access protection.</a:t>
            </a:r>
            <a:endParaRPr sz="2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US" sz="2800"/>
              <a:t>Java package removes naming collision.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0" name="Google Shape;15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8/13/2023</a:t>
            </a:r>
            <a:endParaRPr/>
          </a:p>
        </p:txBody>
      </p:sp>
      <p:sp>
        <p:nvSpPr>
          <p:cNvPr id="151" name="Google Shape;151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Java Packages(Cont.)</a:t>
            </a:r>
            <a:endParaRPr/>
          </a:p>
        </p:txBody>
      </p:sp>
      <p:sp>
        <p:nvSpPr>
          <p:cNvPr id="157" name="Google Shape;15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800"/>
              <a:buChar char="•"/>
            </a:pPr>
            <a:r>
              <a:rPr i="0" lang="en-US">
                <a:solidFill>
                  <a:srgbClr val="273239"/>
                </a:solidFill>
              </a:rPr>
              <a:t>Packages are divided into </a:t>
            </a:r>
            <a:r>
              <a:rPr b="1" i="0" lang="en-US">
                <a:solidFill>
                  <a:srgbClr val="273239"/>
                </a:solidFill>
              </a:rPr>
              <a:t>two</a:t>
            </a:r>
            <a:r>
              <a:rPr i="0" lang="en-US">
                <a:solidFill>
                  <a:srgbClr val="273239"/>
                </a:solidFill>
              </a:rPr>
              <a:t> parts: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Char char="•"/>
            </a:pPr>
            <a:r>
              <a:rPr b="1" i="0" lang="en-US">
                <a:solidFill>
                  <a:srgbClr val="273239"/>
                </a:solidFill>
              </a:rPr>
              <a:t>Built-in packages</a:t>
            </a:r>
            <a:r>
              <a:rPr i="0" lang="en-US">
                <a:solidFill>
                  <a:srgbClr val="273239"/>
                </a:solidFill>
              </a:rPr>
              <a:t>: In java, we already have various pre-defined packages and these packages contain large numbers of classes and interfaces that we used in java are known as Built-in packages.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3239"/>
              </a:buClr>
              <a:buSzPts val="2800"/>
              <a:buFont typeface="Arial"/>
              <a:buChar char="•"/>
            </a:pPr>
            <a:r>
              <a:rPr b="1" i="0" lang="en-US">
                <a:solidFill>
                  <a:srgbClr val="273239"/>
                </a:solidFill>
              </a:rPr>
              <a:t>User-defined packages</a:t>
            </a:r>
            <a:r>
              <a:rPr i="0" lang="en-US">
                <a:solidFill>
                  <a:srgbClr val="273239"/>
                </a:solidFill>
              </a:rPr>
              <a:t>: As the name suggests user-defined packages are a package that is defined by the user or programmer.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8" name="Google Shape;1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8/13/2023</a:t>
            </a:r>
            <a:endParaRPr/>
          </a:p>
        </p:txBody>
      </p:sp>
      <p:sp>
        <p:nvSpPr>
          <p:cNvPr id="159" name="Google Shape;15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2023-08-12T14:45:21Z</dcterms:created>
  <dc:creator>Argha Dhar</dc:creator>
</cp:coreProperties>
</file>