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384" r:id="rId3"/>
    <p:sldId id="257" r:id="rId4"/>
    <p:sldId id="266" r:id="rId5"/>
    <p:sldId id="385" r:id="rId6"/>
    <p:sldId id="386" r:id="rId7"/>
    <p:sldId id="387" r:id="rId8"/>
    <p:sldId id="388" r:id="rId9"/>
    <p:sldId id="389" r:id="rId10"/>
    <p:sldId id="390" r:id="rId11"/>
    <p:sldId id="391" r:id="rId12"/>
    <p:sldId id="392" r:id="rId13"/>
    <p:sldId id="383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3" roundtripDataSignature="AMtx7mg9CgjXLld8ptoL8a35yts1isVH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133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3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13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3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13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1DC80A66-4B97-E58F-8264-433F50E344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EF829B0-8841-4281-8721-C605FAD5072F}" type="slidenum">
              <a:rPr lang="en-US" altLang="en-US">
                <a:latin typeface="Arial" panose="020B0604020202020204" pitchFamily="34" charset="0"/>
              </a:rPr>
              <a:pPr/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7B4DFA1E-528E-1EE9-C985-26393E1067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0758AC0E-5176-DA40-9B9D-09CFF93FB2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994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1DC80A66-4B97-E58F-8264-433F50E344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EF829B0-8841-4281-8721-C605FAD5072F}" type="slidenum">
              <a:rPr lang="en-US" altLang="en-US">
                <a:latin typeface="Arial" panose="020B0604020202020204" pitchFamily="34" charset="0"/>
              </a:rPr>
              <a:pPr/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7B4DFA1E-528E-1EE9-C985-26393E1067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0758AC0E-5176-DA40-9B9D-09CFF93FB2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123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1DC80A66-4B97-E58F-8264-433F50E344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EF829B0-8841-4281-8721-C605FAD5072F}" type="slidenum">
              <a:rPr lang="en-US" altLang="en-US">
                <a:latin typeface="Arial" panose="020B0604020202020204" pitchFamily="34" charset="0"/>
              </a:rPr>
              <a:pPr/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7B4DFA1E-528E-1EE9-C985-26393E1067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0758AC0E-5176-DA40-9B9D-09CFF93FB2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39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1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0859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E5698D5C-BFE3-C6D0-A940-F354FE0EC5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77722A7-5064-4A4E-9505-D6204B91B155}" type="slidenum">
              <a:rPr lang="en-US" altLang="en-US">
                <a:latin typeface="Arial" panose="020B0604020202020204" pitchFamily="34" charset="0"/>
              </a:rPr>
              <a:pPr/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F0ED234E-98D7-1C62-F069-A1E17076FF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880C5EF1-923F-9397-36DE-16ED59D533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1DC80A66-4B97-E58F-8264-433F50E344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EF829B0-8841-4281-8721-C605FAD5072F}" type="slidenum">
              <a:rPr lang="en-US" altLang="en-US">
                <a:latin typeface="Arial" panose="020B0604020202020204" pitchFamily="34" charset="0"/>
              </a:rPr>
              <a:pPr/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7B4DFA1E-528E-1EE9-C985-26393E1067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0758AC0E-5176-DA40-9B9D-09CFF93FB2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1DC80A66-4B97-E58F-8264-433F50E344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EF829B0-8841-4281-8721-C605FAD5072F}" type="slidenum">
              <a:rPr lang="en-US" altLang="en-US">
                <a:latin typeface="Arial" panose="020B0604020202020204" pitchFamily="34" charset="0"/>
              </a:rPr>
              <a:pPr/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7B4DFA1E-528E-1EE9-C985-26393E1067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0758AC0E-5176-DA40-9B9D-09CFF93FB2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386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1DC80A66-4B97-E58F-8264-433F50E344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EF829B0-8841-4281-8721-C605FAD5072F}" type="slidenum">
              <a:rPr lang="en-US" altLang="en-US">
                <a:latin typeface="Arial" panose="020B0604020202020204" pitchFamily="34" charset="0"/>
              </a:rPr>
              <a:pPr/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7B4DFA1E-528E-1EE9-C985-26393E1067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0758AC0E-5176-DA40-9B9D-09CFF93FB2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553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1DC80A66-4B97-E58F-8264-433F50E344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EF829B0-8841-4281-8721-C605FAD5072F}" type="slidenum">
              <a:rPr lang="en-US" altLang="en-US">
                <a:latin typeface="Arial" panose="020B0604020202020204" pitchFamily="34" charset="0"/>
              </a:rPr>
              <a:pPr/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7B4DFA1E-528E-1EE9-C985-26393E1067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0758AC0E-5176-DA40-9B9D-09CFF93FB2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397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1DC80A66-4B97-E58F-8264-433F50E344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EF829B0-8841-4281-8721-C605FAD5072F}" type="slidenum">
              <a:rPr lang="en-US" altLang="en-US">
                <a:latin typeface="Arial" panose="020B0604020202020204" pitchFamily="34" charset="0"/>
              </a:rPr>
              <a:pPr/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7B4DFA1E-528E-1EE9-C985-26393E1067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0758AC0E-5176-DA40-9B9D-09CFF93FB2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591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1DC80A66-4B97-E58F-8264-433F50E344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EF829B0-8841-4281-8721-C605FAD5072F}" type="slidenum">
              <a:rPr lang="en-US" altLang="en-US">
                <a:latin typeface="Arial" panose="020B0604020202020204" pitchFamily="34" charset="0"/>
              </a:rPr>
              <a:pPr/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7B4DFA1E-528E-1EE9-C985-26393E1067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0758AC0E-5176-DA40-9B9D-09CFF93FB2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609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Kazi Saeed Alam, Asst. Prof, CSE</a:t>
            </a:r>
            <a:endParaRPr/>
          </a:p>
        </p:txBody>
      </p:sp>
      <p:sp>
        <p:nvSpPr>
          <p:cNvPr id="20" name="Google Shape;20;p1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Kazi Saeed Alam, Asst. Prof, CSE</a:t>
            </a:r>
            <a:endParaRPr/>
          </a:p>
        </p:txBody>
      </p:sp>
      <p:sp>
        <p:nvSpPr>
          <p:cNvPr id="83" name="Google Shape;83;p1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Kazi Saeed Alam, Asst. Prof, CSE</a:t>
            </a:r>
            <a:endParaRPr/>
          </a:p>
        </p:txBody>
      </p:sp>
      <p:sp>
        <p:nvSpPr>
          <p:cNvPr id="26" name="Google Shape;26;p1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Kazi Saeed Alam, Asst. Prof, CSE</a:t>
            </a:r>
            <a:endParaRPr/>
          </a:p>
        </p:txBody>
      </p:sp>
      <p:sp>
        <p:nvSpPr>
          <p:cNvPr id="32" name="Google Shape;32;p1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3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Kazi Saeed Alam, Asst. Prof, CSE</a:t>
            </a:r>
            <a:endParaRPr/>
          </a:p>
        </p:txBody>
      </p:sp>
      <p:sp>
        <p:nvSpPr>
          <p:cNvPr id="39" name="Google Shape;39;p1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Kazi Saeed Alam, Asst. Prof, CSE</a:t>
            </a:r>
            <a:endParaRPr/>
          </a:p>
        </p:txBody>
      </p:sp>
      <p:sp>
        <p:nvSpPr>
          <p:cNvPr id="53" name="Google Shape;53;p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Kazi Saeed Alam, Asst. Prof, CSE</a:t>
            </a:r>
            <a:endParaRPr/>
          </a:p>
        </p:txBody>
      </p:sp>
      <p:sp>
        <p:nvSpPr>
          <p:cNvPr id="57" name="Google Shape;57;p1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Kazi Saeed Alam, Asst. Prof, CSE</a:t>
            </a:r>
            <a:endParaRPr/>
          </a:p>
        </p:txBody>
      </p:sp>
      <p:sp>
        <p:nvSpPr>
          <p:cNvPr id="64" name="Google Shape;64;p1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3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Kazi Saeed Alam, Asst. Prof, CSE</a:t>
            </a:r>
            <a:endParaRPr/>
          </a:p>
        </p:txBody>
      </p:sp>
      <p:sp>
        <p:nvSpPr>
          <p:cNvPr id="71" name="Google Shape;71;p1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Kazi Saeed Alam, Asst. Prof, CSE</a:t>
            </a:r>
            <a:endParaRPr/>
          </a:p>
        </p:txBody>
      </p:sp>
      <p:sp>
        <p:nvSpPr>
          <p:cNvPr id="77" name="Google Shape;77;p1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Kazi Saeed Alam, Asst. Prof, CSE</a:t>
            </a:r>
            <a:endParaRPr/>
          </a:p>
        </p:txBody>
      </p:sp>
      <p:sp>
        <p:nvSpPr>
          <p:cNvPr id="14" name="Google Shape;14;p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creating-threa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524000" y="2452540"/>
            <a:ext cx="9144000" cy="587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br>
              <a:rPr lang="en-GB" sz="24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GB" sz="24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GB" sz="40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4000" b="1" dirty="0">
                <a:latin typeface="Times New Roman"/>
                <a:ea typeface="Times New Roman"/>
                <a:cs typeface="Times New Roman"/>
                <a:sym typeface="Times New Roman"/>
              </a:rPr>
              <a:t>Lab 3 (Multi-Threading in Java)</a:t>
            </a:r>
            <a:endParaRPr dirty="0"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1447800" y="5008014"/>
            <a:ext cx="4006516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lang="en-GB" sz="2000" b="1" dirty="0" err="1">
                <a:solidFill>
                  <a:srgbClr val="595959"/>
                </a:solidFill>
                <a:latin typeface="Times New Roman"/>
                <a:cs typeface="Times New Roman"/>
                <a:sym typeface="Times New Roman"/>
              </a:rPr>
              <a:t>Argha</a:t>
            </a:r>
            <a:r>
              <a:rPr lang="en-GB" sz="2000" b="1" dirty="0">
                <a:solidFill>
                  <a:srgbClr val="595959"/>
                </a:solidFill>
                <a:latin typeface="Times New Roman"/>
                <a:cs typeface="Times New Roman"/>
                <a:sym typeface="Times New Roman"/>
              </a:rPr>
              <a:t> Chandra </a:t>
            </a:r>
            <a:r>
              <a:rPr lang="en-GB" sz="2000" b="1" dirty="0" err="1">
                <a:solidFill>
                  <a:srgbClr val="595959"/>
                </a:solidFill>
                <a:latin typeface="Times New Roman"/>
                <a:cs typeface="Times New Roman"/>
                <a:sym typeface="Times New Roman"/>
              </a:rPr>
              <a:t>Dhar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lang="en-GB" sz="2000" b="1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Lecturer,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lang="en-GB" sz="2000" b="1" dirty="0" err="1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</a:t>
            </a:r>
            <a:r>
              <a:rPr lang="en-GB" sz="2000" b="1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CSE, KUET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lang="en-GB" sz="2000" b="1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Email: dhar@cse.kuet.ac.bd</a:t>
            </a:r>
            <a:endParaRPr dirty="0"/>
          </a:p>
        </p:txBody>
      </p:sp>
      <p:sp>
        <p:nvSpPr>
          <p:cNvPr id="91" name="Google Shape;91;p1"/>
          <p:cNvSpPr txBox="1"/>
          <p:nvPr/>
        </p:nvSpPr>
        <p:spPr>
          <a:xfrm>
            <a:off x="1524000" y="1842219"/>
            <a:ext cx="9144000" cy="587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Times New Roman"/>
              <a:buNone/>
            </a:pPr>
            <a:r>
              <a:rPr lang="en-GB" sz="1800" b="1" i="0" u="none" strike="noStrike" cap="none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2200 : Advanced Programming</a:t>
            </a:r>
            <a:endParaRPr sz="3200" b="1" i="0" u="none" strike="noStrike" cap="none" dirty="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6737686" y="5000603"/>
            <a:ext cx="4006516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en-GB" sz="2000" b="1" i="0" u="none" strike="noStrike" cap="none" dirty="0" err="1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Kazi</a:t>
            </a:r>
            <a:r>
              <a:rPr lang="en-GB" sz="2000" b="1" i="0" u="none" strike="noStrike" cap="none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Saeed </a:t>
            </a:r>
            <a:r>
              <a:rPr lang="en-GB" sz="2000" b="1" i="0" u="none" strike="noStrike" cap="none" dirty="0" err="1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Alam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Professor,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en-GB" sz="2000" b="1" i="0" u="none" strike="noStrike" cap="none" dirty="0" err="1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</a:t>
            </a:r>
            <a:r>
              <a:rPr lang="en-GB" sz="2000" b="1" i="0" u="none" strike="noStrike" cap="none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CSE, KUET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Email: saeed.alam@cse.kuet.ac.bd</a:t>
            </a:r>
            <a:endParaRPr dirty="0"/>
          </a:p>
        </p:txBody>
      </p:sp>
      <p:sp>
        <p:nvSpPr>
          <p:cNvPr id="93" name="Google Shape;93;p1"/>
          <p:cNvSpPr txBox="1"/>
          <p:nvPr/>
        </p:nvSpPr>
        <p:spPr>
          <a:xfrm>
            <a:off x="3000375" y="3040369"/>
            <a:ext cx="6191250" cy="587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/>
          </a:bodyPr>
          <a:lstStyle/>
          <a:p>
            <a:pPr lvl="0" algn="ctr">
              <a:lnSpc>
                <a:spcPct val="90000"/>
              </a:lnSpc>
              <a:buClr>
                <a:srgbClr val="595959"/>
              </a:buClr>
              <a:buSzPct val="100000"/>
            </a:pPr>
            <a:r>
              <a:rPr lang="en-GB" sz="1600" b="1" i="0" u="none" strike="noStrike" cap="none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Classroom : </a:t>
            </a:r>
            <a:r>
              <a:rPr lang="en-GB" sz="1600" b="1" u="sng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https://classroom.google.com/c/Njk2Nzk1NTgwMDA3?cjc=sx63jog</a:t>
            </a:r>
            <a:endParaRPr sz="1600" b="1" i="0" u="none" strike="noStrike" cap="none" dirty="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A13543E-C81C-149A-86B9-0671D18BAC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accent1"/>
                </a:solidFill>
              </a:rPr>
              <a:t>Life Cycle of a Thread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08F7298-461E-36C7-BC77-292C104D5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161" y="1690688"/>
            <a:ext cx="7834039" cy="398103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099266-BD40-0041-2315-2CCA61B7A28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Kazi Saeed Alam, Asst. Prof, CSE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C4651-BFDD-F1A9-7B69-4D8FCDA095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721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A13543E-C81C-149A-86B9-0671D18BAC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accent1"/>
                </a:solidFill>
              </a:rPr>
              <a:t>Overview of the </a:t>
            </a:r>
            <a:r>
              <a:rPr lang="en-US" alt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altLang="en-US" b="1" dirty="0">
                <a:solidFill>
                  <a:schemeClr val="accent1"/>
                </a:solidFill>
              </a:rPr>
              <a:t> Methods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1A13F00-BB07-F13B-34A8-A01857F813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run():void </a:t>
            </a:r>
            <a:r>
              <a:rPr lang="en-US" sz="2500" b="0" i="0" dirty="0">
                <a:solidFill>
                  <a:srgbClr val="2B2A2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 an action for the thread.</a:t>
            </a:r>
            <a:endParaRPr kumimoji="0" lang="en-US" altLang="en-US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start():void</a:t>
            </a: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– to make a Thread eligible for use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sleep():void </a:t>
            </a: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– to make a Thread inactive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interrupt():void </a:t>
            </a: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– to interrupt a running Thread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join():void - </a:t>
            </a: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waits for a thread to die.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isAlive</a:t>
            </a: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  <a:r>
              <a:rPr kumimoji="0" lang="en-US" altLang="en-US" sz="2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boolean</a:t>
            </a: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– to check status of a Thread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Other methods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Stop(), </a:t>
            </a:r>
            <a:r>
              <a:rPr kumimoji="0" lang="en-US" altLang="en-US" sz="2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setPriority</a:t>
            </a: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(p: int), wait(), notify()…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For more see: </a:t>
            </a: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hlinkClick r:id="rId3"/>
              </a:rPr>
              <a:t>https://www.javatpoint.com/creating-thread</a:t>
            </a:r>
            <a:endParaRPr kumimoji="0" lang="en-US" altLang="en-US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A42AEB-A618-C125-0308-94829656095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Kazi Saeed Alam, Asst. Prof, CSE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486D61-A0EC-12E3-230C-E44C7B5E2A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3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A13543E-C81C-149A-86B9-0671D18BAC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accent1"/>
                </a:solidFill>
              </a:rPr>
              <a:t>Thread Synchronization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1A13F00-BB07-F13B-34A8-A01857F813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56656"/>
            <a:ext cx="10515600" cy="4667250"/>
          </a:xfrm>
        </p:spPr>
        <p:txBody>
          <a:bodyPr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avoid 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resource conflicts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may 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synchronize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method invocation so that only one thread can access a method at a time.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Keyword </a:t>
            </a: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synchronized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800100" lvl="1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one thread at a time to execute statements within </a:t>
            </a:r>
            <a:r>
              <a:rPr kumimoji="0" lang="en-US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 Light" panose="020B03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synchronized</a:t>
            </a: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blocks.</a:t>
            </a:r>
          </a:p>
          <a:p>
            <a:pPr marL="800100" lvl="1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other threads block until the method finishes.</a:t>
            </a:r>
          </a:p>
          <a:p>
            <a:pPr marL="800100" lvl="1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several </a:t>
            </a:r>
            <a:r>
              <a:rPr kumimoji="0" lang="en-US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synchronized</a:t>
            </a: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statements are trying to execute on an object at the same time, only one of them is active on the object.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02FAED-9ED1-04D1-80A0-FFDD3741D81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Kazi Saeed Alam, Asst. Prof, CSE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CAD8FE-5C49-2E40-1818-C364B9A510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197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128"/>
          <p:cNvSpPr txBox="1"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GB">
                <a:solidFill>
                  <a:srgbClr val="2F5496"/>
                </a:solidFill>
              </a:rPr>
              <a:t>Thank You!!!</a:t>
            </a:r>
            <a:endParaRPr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697BAD-D7F1-3066-914E-6D42C2BE730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Kazi Saeed Alam, Asst. Prof, CSE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6FED6-9EF7-1292-BD17-12DEDBD764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GB" b="1" dirty="0">
                <a:solidFill>
                  <a:schemeClr val="accent1"/>
                </a:solidFill>
              </a:rPr>
              <a:t>Why Java is Important?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838200" y="2228396"/>
            <a:ext cx="10515600" cy="327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/>
              <a:t>Trouble with </a:t>
            </a:r>
            <a:r>
              <a:rPr lang="en-US" dirty="0">
                <a:solidFill>
                  <a:srgbClr val="FF0000"/>
                </a:solidFill>
              </a:rPr>
              <a:t>C/C++ </a:t>
            </a:r>
            <a:r>
              <a:rPr lang="en-US" dirty="0"/>
              <a:t>language is that they are not portable and are not platform independent languages.</a:t>
            </a: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endParaRPr lang="en-US" dirty="0"/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/>
              <a:t>Emergence of World Wide Web, which demanded portable programs.</a:t>
            </a: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endParaRPr lang="en-US" dirty="0"/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>
                <a:solidFill>
                  <a:srgbClr val="FF0000"/>
                </a:solidFill>
              </a:rPr>
              <a:t>Portability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security</a:t>
            </a:r>
            <a:r>
              <a:rPr lang="en-US" dirty="0"/>
              <a:t> necessitated the invention of Java.</a:t>
            </a: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0A0876-9F1C-A73C-C0B5-473DE02EF88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Kazi Saeed Alam, Asst. Prof, CSE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E219A-4451-D9C7-4126-9410867B46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385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134DE40-ED95-7F51-F1FC-249212A086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b="1" dirty="0">
                <a:solidFill>
                  <a:schemeClr val="accent1"/>
                </a:solidFill>
              </a:rPr>
              <a:t>Thread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B3A88F5-3E4C-0474-0E64-ABBFE4B5CB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SzPct val="75000"/>
            </a:pPr>
            <a:r>
              <a:rPr lang="en-US" altLang="en-US" sz="3000" b="1" dirty="0">
                <a:solidFill>
                  <a:srgbClr val="C00000"/>
                </a:solidFill>
              </a:rPr>
              <a:t>Thread</a:t>
            </a:r>
            <a:r>
              <a:rPr lang="en-US" altLang="en-US" sz="3000" dirty="0"/>
              <a:t>: a flow of control in a program</a:t>
            </a:r>
          </a:p>
          <a:p>
            <a:pPr lvl="1">
              <a:buSzPct val="75000"/>
            </a:pPr>
            <a:r>
              <a:rPr lang="en-US" altLang="en-US" sz="3000" i="1" dirty="0"/>
              <a:t>Process</a:t>
            </a:r>
            <a:r>
              <a:rPr lang="en-US" altLang="en-US" sz="3000" dirty="0"/>
              <a:t>: a running instance of a program including all variables and other states.</a:t>
            </a:r>
          </a:p>
          <a:p>
            <a:pPr>
              <a:buSzPct val="75000"/>
            </a:pPr>
            <a:r>
              <a:rPr lang="en-US" altLang="en-US" sz="3000" dirty="0"/>
              <a:t>In Java,</a:t>
            </a:r>
          </a:p>
          <a:p>
            <a:pPr lvl="1" eaLnBrk="1" hangingPunct="1"/>
            <a:r>
              <a:rPr lang="en-US" altLang="en-US" sz="3000" dirty="0"/>
              <a:t>Application: the Java interpreter starts a thread for the </a:t>
            </a:r>
            <a:r>
              <a:rPr lang="en-US" altLang="en-US" sz="3000" b="1" dirty="0"/>
              <a:t>main</a:t>
            </a:r>
            <a:r>
              <a:rPr lang="en-US" altLang="en-US" sz="3000" dirty="0"/>
              <a:t> method.</a:t>
            </a:r>
          </a:p>
          <a:p>
            <a:pPr lvl="1" eaLnBrk="1" hangingPunct="1"/>
            <a:r>
              <a:rPr lang="en-US" altLang="en-US" sz="3000" dirty="0"/>
              <a:t>Applet: the Web browser starts a thread to run the applet.</a:t>
            </a:r>
          </a:p>
          <a:p>
            <a:pPr>
              <a:buSzPct val="75000"/>
            </a:pPr>
            <a:r>
              <a:rPr lang="en-US" altLang="en-US" sz="3000" dirty="0"/>
              <a:t>Java has built-in support for multi-threading.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A9CA55-62EF-24B0-937D-D174417BECD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Kazi Saeed Alam, Asst. Prof, CSE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21539-8174-B561-2726-48480BCEBF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A13543E-C81C-149A-86B9-0671D18BAC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accent1"/>
                </a:solidFill>
              </a:rPr>
              <a:t>Thread(contd..)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1A13F00-BB07-F13B-34A8-A01857F813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SzPct val="75000"/>
            </a:pPr>
            <a:r>
              <a:rPr lang="en-US" altLang="en-US" sz="3000" dirty="0"/>
              <a:t>Thread is a lightweight sub process.</a:t>
            </a:r>
          </a:p>
          <a:p>
            <a:pPr eaLnBrk="1" hangingPunct="1">
              <a:buSzPct val="75000"/>
            </a:pPr>
            <a:r>
              <a:rPr lang="en-US" altLang="en-US" sz="3000" dirty="0"/>
              <a:t>Smallest independent unit of a program.</a:t>
            </a:r>
          </a:p>
          <a:p>
            <a:pPr eaLnBrk="1" hangingPunct="1">
              <a:buSzPct val="75000"/>
            </a:pPr>
            <a:r>
              <a:rPr lang="en-US" altLang="en-US" sz="3000" dirty="0"/>
              <a:t>Contains a separate path of execution.</a:t>
            </a:r>
          </a:p>
          <a:p>
            <a:pPr eaLnBrk="1" hangingPunct="1">
              <a:buSzPct val="75000"/>
            </a:pPr>
            <a:r>
              <a:rPr lang="en-US" altLang="en-US" sz="3000" dirty="0"/>
              <a:t>Every Java program contains at least one thread.</a:t>
            </a:r>
          </a:p>
          <a:p>
            <a:pPr eaLnBrk="1" hangingPunct="1">
              <a:buSzPct val="75000"/>
            </a:pPr>
            <a:r>
              <a:rPr lang="en-US" altLang="en-US" sz="3000" dirty="0"/>
              <a:t>A thread is created and controlled by </a:t>
            </a:r>
            <a:r>
              <a:rPr lang="en-US" altLang="en-US" sz="3000" b="1" dirty="0" err="1"/>
              <a:t>java.lang.Thread</a:t>
            </a:r>
            <a:r>
              <a:rPr lang="en-US" altLang="en-US" sz="3000" dirty="0"/>
              <a:t> class</a:t>
            </a:r>
          </a:p>
          <a:p>
            <a:pPr eaLnBrk="1" hangingPunct="1"/>
            <a:endParaRPr lang="en-US" altLang="en-US" sz="3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67452E-2887-1048-599E-05D09C37362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Kazi Saeed Alam, Asst. Prof, CSE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C4482-2E06-69B3-8690-4AC80957A7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A13543E-C81C-149A-86B9-0671D18BAC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accent1"/>
                </a:solidFill>
              </a:rPr>
              <a:t>Thread(contd..)</a:t>
            </a:r>
          </a:p>
        </p:txBody>
      </p:sp>
      <p:pic>
        <p:nvPicPr>
          <p:cNvPr id="8223" name="Picture 8222">
            <a:extLst>
              <a:ext uri="{FF2B5EF4-FFF2-40B4-BE49-F238E27FC236}">
                <a16:creationId xmlns:a16="http://schemas.microsoft.com/office/drawing/2014/main" id="{10F6188C-2F9E-F7F4-E40B-302B9C5F2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901" y="1538899"/>
            <a:ext cx="6097246" cy="442816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0F1A78-402D-A7D1-7AE9-D86046EE334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Kazi Saeed Alam, Asst. Prof, CSE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C0C6A0-DC15-0B9E-E1BE-AEF86229D0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732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A13543E-C81C-149A-86B9-0671D18BAC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accent1"/>
                </a:solidFill>
              </a:rPr>
              <a:t>Multi-Threading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1A13F00-BB07-F13B-34A8-A01857F813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SzPct val="75000"/>
            </a:pPr>
            <a:r>
              <a:rPr lang="en-US" altLang="en-US" sz="3000" b="1" dirty="0">
                <a:solidFill>
                  <a:srgbClr val="C00000"/>
                </a:solidFill>
              </a:rPr>
              <a:t>Multi-threading</a:t>
            </a:r>
            <a:r>
              <a:rPr lang="en-US" altLang="en-US" sz="3000" dirty="0"/>
              <a:t> is the capability of running multiple tasks concurrently within a program.</a:t>
            </a:r>
          </a:p>
          <a:p>
            <a:pPr>
              <a:buSzPct val="75000"/>
            </a:pPr>
            <a:r>
              <a:rPr lang="en-US" altLang="en-US" sz="3000" b="1" dirty="0">
                <a:solidFill>
                  <a:srgbClr val="C00000"/>
                </a:solidFill>
              </a:rPr>
              <a:t>Multi-threading</a:t>
            </a:r>
            <a:r>
              <a:rPr lang="en-US" altLang="en-US" sz="3000" dirty="0">
                <a:solidFill>
                  <a:srgbClr val="C00000"/>
                </a:solidFill>
              </a:rPr>
              <a:t> </a:t>
            </a:r>
            <a:r>
              <a:rPr lang="en-US" altLang="en-US" sz="3000" dirty="0"/>
              <a:t>can make your program more responsive and interactive, and run faster than a non-threaded version.</a:t>
            </a:r>
          </a:p>
          <a:p>
            <a:pPr>
              <a:buSzPct val="75000"/>
            </a:pPr>
            <a:r>
              <a:rPr lang="en-US" altLang="en-US" sz="3000" dirty="0"/>
              <a:t>Issues</a:t>
            </a:r>
          </a:p>
          <a:p>
            <a:pPr lvl="1">
              <a:buSzPct val="75000"/>
            </a:pPr>
            <a:r>
              <a:rPr lang="en-US" altLang="en-US" sz="2600" dirty="0"/>
              <a:t>Prioritization</a:t>
            </a:r>
          </a:p>
          <a:p>
            <a:pPr lvl="1">
              <a:buSzPct val="75000"/>
            </a:pPr>
            <a:r>
              <a:rPr lang="en-US" altLang="en-US" sz="2600" dirty="0"/>
              <a:t>Synchronization</a:t>
            </a:r>
          </a:p>
          <a:p>
            <a:pPr eaLnBrk="1" hangingPunct="1">
              <a:buSzPct val="75000"/>
            </a:pPr>
            <a:endParaRPr lang="en-US" altLang="en-US" sz="3000" dirty="0"/>
          </a:p>
          <a:p>
            <a:pPr eaLnBrk="1" hangingPunct="1"/>
            <a:endParaRPr lang="en-US" altLang="en-US" sz="3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9AEA9B-7D45-A9FF-6B42-58058B823F6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Kazi Saeed Alam, Asst. Prof, CSE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32212A-362A-41D8-1FC8-C93A8767D8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836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A13543E-C81C-149A-86B9-0671D18BAC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accent1"/>
                </a:solidFill>
              </a:rPr>
              <a:t>Creating Thread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2D4B48E4-0274-22D4-B993-2F0FA02555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42837" y="1690688"/>
            <a:ext cx="8506326" cy="4503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Thread</a:t>
            </a:r>
            <a:r>
              <a:rPr lang="en-US" altLang="en-US" sz="2400" dirty="0"/>
              <a:t> class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000" dirty="0"/>
              <a:t>	Extend Thread class and override the </a:t>
            </a:r>
            <a:r>
              <a:rPr lang="en-US" altLang="en-US" sz="2000" b="1" dirty="0"/>
              <a:t>run</a:t>
            </a:r>
            <a:r>
              <a:rPr lang="en-US" altLang="en-US" sz="2000" dirty="0"/>
              <a:t> method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400" dirty="0"/>
              <a:t>Example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ko-KR" sz="2000" dirty="0">
                <a:solidFill>
                  <a:srgbClr val="FF0066"/>
                </a:solidFill>
                <a:ea typeface="굴림" panose="020B0503020000020004" pitchFamily="34" charset="-127"/>
              </a:rPr>
              <a:t>      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ko-KR" sz="2000" dirty="0">
                <a:solidFill>
                  <a:schemeClr val="hlink"/>
                </a:solidFill>
                <a:ea typeface="굴림" panose="020B0503020000020004" pitchFamily="34" charset="-127"/>
              </a:rPr>
              <a:t>class </a:t>
            </a:r>
            <a:r>
              <a:rPr kumimoji="1" lang="en-US" altLang="ko-KR" sz="2000" dirty="0" err="1">
                <a:solidFill>
                  <a:schemeClr val="hlink"/>
                </a:solidFill>
                <a:ea typeface="굴림" panose="020B0503020000020004" pitchFamily="34" charset="-127"/>
              </a:rPr>
              <a:t>SimpleThread</a:t>
            </a:r>
            <a:r>
              <a:rPr kumimoji="1" lang="en-US" altLang="ko-KR" sz="2000" dirty="0">
                <a:solidFill>
                  <a:schemeClr val="hlink"/>
                </a:solidFill>
                <a:ea typeface="굴림" panose="020B0503020000020004" pitchFamily="34" charset="-127"/>
              </a:rPr>
              <a:t> extends Thread {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ko-KR" sz="2000" dirty="0">
                <a:solidFill>
                  <a:schemeClr val="hlink"/>
                </a:solidFill>
                <a:ea typeface="굴림" panose="020B0503020000020004" pitchFamily="34" charset="-127"/>
              </a:rPr>
              <a:t>            public void run() {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ko-KR" sz="2000" dirty="0">
                <a:solidFill>
                  <a:schemeClr val="hlink"/>
                </a:solidFill>
                <a:ea typeface="굴림" panose="020B0503020000020004" pitchFamily="34" charset="-127"/>
              </a:rPr>
              <a:t>                // </a:t>
            </a:r>
            <a:r>
              <a:rPr lang="en-US" altLang="en-US" sz="2000" dirty="0">
                <a:solidFill>
                  <a:schemeClr val="hlink"/>
                </a:solidFill>
              </a:rPr>
              <a:t>work for thread</a:t>
            </a:r>
            <a:endParaRPr kumimoji="1" lang="en-US" altLang="ko-KR" sz="2000" dirty="0">
              <a:solidFill>
                <a:schemeClr val="hlink"/>
              </a:solidFill>
              <a:ea typeface="굴림" panose="020B0503020000020004" pitchFamily="34" charset="-127"/>
            </a:endParaRP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ko-KR" sz="2000" dirty="0">
                <a:solidFill>
                  <a:schemeClr val="hlink"/>
                </a:solidFill>
                <a:ea typeface="굴림" panose="020B0503020000020004" pitchFamily="34" charset="-127"/>
              </a:rPr>
              <a:t>              }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ko-KR" sz="2000" dirty="0">
                <a:solidFill>
                  <a:schemeClr val="hlink"/>
                </a:solidFill>
                <a:ea typeface="굴림" panose="020B0503020000020004" pitchFamily="34" charset="-127"/>
              </a:rPr>
              <a:t>       }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kumimoji="1" lang="en-US" altLang="ko-KR" sz="2000" dirty="0">
              <a:solidFill>
                <a:schemeClr val="hlink"/>
              </a:solidFill>
              <a:ea typeface="굴림" panose="020B0503020000020004" pitchFamily="34" charset="-127"/>
            </a:endParaRPr>
          </a:p>
          <a:p>
            <a:pPr marL="914400" lvl="1" indent="-45720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ko-KR" sz="1800" dirty="0" err="1">
                <a:solidFill>
                  <a:schemeClr val="hlink"/>
                </a:solidFill>
                <a:ea typeface="굴림" panose="020B0503020000020004" pitchFamily="34" charset="-127"/>
              </a:rPr>
              <a:t>SimpleThread</a:t>
            </a:r>
            <a:r>
              <a:rPr kumimoji="1" lang="en-US" altLang="ko-KR" sz="1800" dirty="0">
                <a:solidFill>
                  <a:schemeClr val="hlink"/>
                </a:solidFill>
                <a:ea typeface="굴림" panose="020B0503020000020004" pitchFamily="34" charset="-127"/>
              </a:rPr>
              <a:t> t</a:t>
            </a:r>
            <a:r>
              <a:rPr lang="en-US" altLang="en-US" sz="2000" dirty="0">
                <a:solidFill>
                  <a:schemeClr val="hlink"/>
                </a:solidFill>
              </a:rPr>
              <a:t> = new </a:t>
            </a:r>
            <a:r>
              <a:rPr kumimoji="1" lang="en-US" altLang="ko-KR" sz="1800" dirty="0" err="1">
                <a:solidFill>
                  <a:schemeClr val="hlink"/>
                </a:solidFill>
                <a:ea typeface="굴림" panose="020B0503020000020004" pitchFamily="34" charset="-127"/>
              </a:rPr>
              <a:t>SimpleThread</a:t>
            </a:r>
            <a:r>
              <a:rPr kumimoji="1" lang="en-US" altLang="ko-KR" sz="1800" dirty="0">
                <a:solidFill>
                  <a:schemeClr val="hlink"/>
                </a:solidFill>
                <a:ea typeface="굴림" panose="020B0503020000020004" pitchFamily="34" charset="-127"/>
              </a:rPr>
              <a:t> </a:t>
            </a:r>
            <a:r>
              <a:rPr lang="en-US" altLang="en-US" sz="2000" dirty="0">
                <a:solidFill>
                  <a:schemeClr val="hlink"/>
                </a:solidFill>
              </a:rPr>
              <a:t>() ;                       // create thread</a:t>
            </a:r>
          </a:p>
          <a:p>
            <a:pPr marL="914400" lvl="1" indent="-45720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dirty="0" err="1">
                <a:solidFill>
                  <a:schemeClr val="hlink"/>
                </a:solidFill>
              </a:rPr>
              <a:t>t.start</a:t>
            </a:r>
            <a:r>
              <a:rPr lang="en-US" altLang="en-US" sz="2000" dirty="0">
                <a:solidFill>
                  <a:schemeClr val="hlink"/>
                </a:solidFill>
              </a:rPr>
              <a:t>();		       	                         // begin running thread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E3282E-313F-7C47-8EA7-CA48E5B0D91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Kazi Saeed Alam, Asst. Prof, CSE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38B87A-9D03-F4DA-515D-0187C7057B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660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A13543E-C81C-149A-86B9-0671D18BAC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accent1"/>
                </a:solidFill>
              </a:rPr>
              <a:t>Creating Thread</a:t>
            </a:r>
          </a:p>
        </p:txBody>
      </p:sp>
      <p:sp>
        <p:nvSpPr>
          <p:cNvPr id="2" name="AutoShape 3">
            <a:extLst>
              <a:ext uri="{FF2B5EF4-FFF2-40B4-BE49-F238E27FC236}">
                <a16:creationId xmlns:a16="http://schemas.microsoft.com/office/drawing/2014/main" id="{2DAD419E-0692-D3CE-045D-07DDADF640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09800" y="1804736"/>
            <a:ext cx="9629274" cy="455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400" b="1" dirty="0"/>
              <a:t>Runnable</a:t>
            </a:r>
            <a:r>
              <a:rPr lang="en-US" altLang="en-US" sz="2400" dirty="0"/>
              <a:t> interface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altLang="en-US" sz="2000" dirty="0"/>
              <a:t>Create object implementing </a:t>
            </a:r>
            <a:r>
              <a:rPr lang="en-US" altLang="en-US" sz="2000" b="1" dirty="0"/>
              <a:t>Runnable</a:t>
            </a:r>
            <a:r>
              <a:rPr lang="en-US" altLang="en-US" sz="2000" dirty="0"/>
              <a:t> interface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altLang="en-US" sz="2000" dirty="0"/>
              <a:t>Pass it to Thread object via Thread constructor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lang="en-US" altLang="en-US" sz="2400" dirty="0"/>
              <a:t>Example</a:t>
            </a:r>
          </a:p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ko-KR" sz="2000" dirty="0">
                <a:solidFill>
                  <a:srgbClr val="FF0066"/>
                </a:solidFill>
                <a:ea typeface="굴림" panose="020B0503020000020004" pitchFamily="34" charset="-127"/>
              </a:rPr>
              <a:t>      </a:t>
            </a:r>
          </a:p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ko-KR" sz="2000" dirty="0">
                <a:solidFill>
                  <a:schemeClr val="hlink"/>
                </a:solidFill>
                <a:ea typeface="굴림" panose="020B0503020000020004" pitchFamily="34" charset="-127"/>
              </a:rPr>
              <a:t>class </a:t>
            </a:r>
            <a:r>
              <a:rPr kumimoji="1" lang="en-US" altLang="ko-KR" sz="2000" dirty="0" err="1">
                <a:solidFill>
                  <a:schemeClr val="hlink"/>
                </a:solidFill>
                <a:ea typeface="굴림" panose="020B0503020000020004" pitchFamily="34" charset="-127"/>
              </a:rPr>
              <a:t>SimpleThread</a:t>
            </a:r>
            <a:r>
              <a:rPr kumimoji="1" lang="en-US" altLang="ko-KR" sz="2000" dirty="0">
                <a:solidFill>
                  <a:schemeClr val="hlink"/>
                </a:solidFill>
                <a:ea typeface="굴림" panose="020B0503020000020004" pitchFamily="34" charset="-127"/>
              </a:rPr>
              <a:t> extends Frame </a:t>
            </a:r>
          </a:p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hlink"/>
                </a:solidFill>
              </a:rPr>
              <a:t>                               implements Runnable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kumimoji="1" lang="en-US" altLang="ko-KR" sz="2000" dirty="0">
                <a:solidFill>
                  <a:schemeClr val="hlink"/>
                </a:solidFill>
                <a:ea typeface="굴림" panose="020B0503020000020004" pitchFamily="34" charset="-127"/>
              </a:rPr>
              <a:t>{</a:t>
            </a:r>
          </a:p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ko-KR" sz="2000" dirty="0">
                <a:solidFill>
                  <a:schemeClr val="hlink"/>
                </a:solidFill>
                <a:ea typeface="굴림" panose="020B0503020000020004" pitchFamily="34" charset="-127"/>
              </a:rPr>
              <a:t>            public void run() {</a:t>
            </a:r>
          </a:p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ko-KR" sz="2000" dirty="0">
                <a:solidFill>
                  <a:schemeClr val="hlink"/>
                </a:solidFill>
                <a:ea typeface="굴림" panose="020B0503020000020004" pitchFamily="34" charset="-127"/>
              </a:rPr>
              <a:t>                // </a:t>
            </a:r>
            <a:r>
              <a:rPr lang="en-US" altLang="en-US" sz="2000" dirty="0">
                <a:solidFill>
                  <a:schemeClr val="hlink"/>
                </a:solidFill>
              </a:rPr>
              <a:t>work for thread</a:t>
            </a:r>
            <a:endParaRPr kumimoji="1" lang="en-US" altLang="ko-KR" sz="2000" dirty="0">
              <a:solidFill>
                <a:schemeClr val="hlink"/>
              </a:solidFill>
              <a:ea typeface="굴림" panose="020B0503020000020004" pitchFamily="34" charset="-127"/>
            </a:endParaRPr>
          </a:p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ko-KR" sz="2000" dirty="0">
                <a:solidFill>
                  <a:schemeClr val="hlink"/>
                </a:solidFill>
                <a:ea typeface="굴림" panose="020B0503020000020004" pitchFamily="34" charset="-127"/>
              </a:rPr>
              <a:t>              }</a:t>
            </a:r>
          </a:p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ko-KR" sz="2000" dirty="0">
                <a:solidFill>
                  <a:schemeClr val="hlink"/>
                </a:solidFill>
                <a:ea typeface="굴림" panose="020B0503020000020004" pitchFamily="34" charset="-127"/>
              </a:rPr>
              <a:t>       }</a:t>
            </a:r>
          </a:p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ko-KR" sz="2000" dirty="0">
                <a:solidFill>
                  <a:schemeClr val="hlink"/>
                </a:solidFill>
                <a:ea typeface="굴림" panose="020B0503020000020004" pitchFamily="34" charset="-127"/>
              </a:rPr>
              <a:t> </a:t>
            </a:r>
          </a:p>
          <a:p>
            <a:pPr marL="914400" lvl="1" indent="-4572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hlink"/>
                </a:solidFill>
              </a:rPr>
              <a:t>Thread t = new Thread(new </a:t>
            </a:r>
            <a:r>
              <a:rPr lang="en-US" altLang="en-US" sz="2000" dirty="0" err="1">
                <a:solidFill>
                  <a:schemeClr val="hlink"/>
                </a:solidFill>
              </a:rPr>
              <a:t>SimpleThread</a:t>
            </a:r>
            <a:r>
              <a:rPr lang="en-US" altLang="en-US" sz="2000" dirty="0">
                <a:solidFill>
                  <a:schemeClr val="hlink"/>
                </a:solidFill>
              </a:rPr>
              <a:t>());                // create thread</a:t>
            </a:r>
          </a:p>
          <a:p>
            <a:pPr marL="914400" lvl="1" indent="-457200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dirty="0" err="1">
                <a:solidFill>
                  <a:schemeClr val="hlink"/>
                </a:solidFill>
              </a:rPr>
              <a:t>t.start</a:t>
            </a:r>
            <a:r>
              <a:rPr lang="en-US" altLang="en-US" sz="2000" dirty="0">
                <a:solidFill>
                  <a:schemeClr val="hlink"/>
                </a:solidFill>
              </a:rPr>
              <a:t>();			       	                  // begin running thread</a:t>
            </a:r>
            <a:endParaRPr lang="en-US" altLang="ko-KR" sz="2000" dirty="0">
              <a:solidFill>
                <a:schemeClr val="hlink"/>
              </a:solidFill>
              <a:ea typeface="굴림" panose="020B0503020000020004" pitchFamily="34" charset="-12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D7D92-C606-574E-62E5-FB35FC8AF08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Kazi Saeed Alam, Asst. Prof, CSE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3931F-D0BD-C8A0-9481-82C9CF999B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570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A13543E-C81C-149A-86B9-0671D18BAC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accent1"/>
                </a:solidFill>
              </a:rPr>
              <a:t>Life Cycle of a Thread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08F7298-461E-36C7-BC77-292C104D5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161" y="1690688"/>
            <a:ext cx="7834039" cy="398103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F94B26-29E2-7AEA-EBF9-8B19B652FFF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Kazi Saeed Alam, Asst. Prof, CSE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F2455-7649-0AD9-BB51-D6DDF03E9A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116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707</Words>
  <Application>Microsoft Office PowerPoint</Application>
  <PresentationFormat>Widescreen</PresentationFormat>
  <Paragraphs>119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굴림</vt:lpstr>
      <vt:lpstr>Arial</vt:lpstr>
      <vt:lpstr>Calibri</vt:lpstr>
      <vt:lpstr>Corbel Light</vt:lpstr>
      <vt:lpstr>Courier New</vt:lpstr>
      <vt:lpstr>Tahoma</vt:lpstr>
      <vt:lpstr>Times New Roman</vt:lpstr>
      <vt:lpstr>Wingdings</vt:lpstr>
      <vt:lpstr>Office Theme</vt:lpstr>
      <vt:lpstr>   Lab 3 (Multi-Threading in Java)</vt:lpstr>
      <vt:lpstr>Why Java is Important?</vt:lpstr>
      <vt:lpstr>Thread</vt:lpstr>
      <vt:lpstr>Thread(contd..)</vt:lpstr>
      <vt:lpstr>Thread(contd..)</vt:lpstr>
      <vt:lpstr>Multi-Threading</vt:lpstr>
      <vt:lpstr>Creating Thread</vt:lpstr>
      <vt:lpstr>Creating Thread</vt:lpstr>
      <vt:lpstr>Life Cycle of a Thread</vt:lpstr>
      <vt:lpstr>Life Cycle of a Thread</vt:lpstr>
      <vt:lpstr>Overview of the Thread Methods</vt:lpstr>
      <vt:lpstr>Thread Synchronization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Lab 1 Tutorial (Introduction to Java)</dc:title>
  <dc:creator>Microsoft Office User</dc:creator>
  <cp:lastModifiedBy>Kazi Saeed Alam</cp:lastModifiedBy>
  <cp:revision>20</cp:revision>
  <dcterms:created xsi:type="dcterms:W3CDTF">2022-05-28T04:31:37Z</dcterms:created>
  <dcterms:modified xsi:type="dcterms:W3CDTF">2024-09-22T08:18:50Z</dcterms:modified>
</cp:coreProperties>
</file>