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Lst>
  <p:sldSz cy="6858000" cx="12192000"/>
  <p:notesSz cx="6858000" cy="9144000"/>
  <p:embeddedFontLst>
    <p:embeddedFont>
      <p:font typeface="Libre Franklin"/>
      <p:regular r:id="rId121"/>
      <p:bold r:id="rId122"/>
      <p:italic r:id="rId123"/>
      <p:boldItalic r:id="rId124"/>
    </p:embeddedFont>
    <p:embeddedFont>
      <p:font typeface="Libre Baskerville"/>
      <p:regular r:id="rId125"/>
      <p:bold r:id="rId126"/>
      <p:italic r:id="rId1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8" roundtripDataSignature="AMtx7mhUYTPZABD5I8NbtjDiplo83WHX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1F43CF-7F49-4DAF-BA31-DB62C5FBF003}">
  <a:tblStyle styleId="{061F43CF-7F49-4DAF-BA31-DB62C5FBF00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8" Type="http://customschemas.google.com/relationships/presentationmetadata" Target="metadata"/><Relationship Id="rId127" Type="http://schemas.openxmlformats.org/officeDocument/2006/relationships/font" Target="fonts/LibreBaskerville-italic.fntdata"/><Relationship Id="rId126" Type="http://schemas.openxmlformats.org/officeDocument/2006/relationships/font" Target="fonts/LibreBaskerville-bold.fntdata"/><Relationship Id="rId26" Type="http://schemas.openxmlformats.org/officeDocument/2006/relationships/slide" Target="slides/slide20.xml"/><Relationship Id="rId121" Type="http://schemas.openxmlformats.org/officeDocument/2006/relationships/font" Target="fonts/LibreFranklin-regular.fntdata"/><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font" Target="fonts/LibreBaskerville-regular.fntdata"/><Relationship Id="rId29" Type="http://schemas.openxmlformats.org/officeDocument/2006/relationships/slide" Target="slides/slide23.xml"/><Relationship Id="rId124" Type="http://schemas.openxmlformats.org/officeDocument/2006/relationships/font" Target="fonts/LibreFranklin-boldItalic.fntdata"/><Relationship Id="rId123" Type="http://schemas.openxmlformats.org/officeDocument/2006/relationships/font" Target="fonts/LibreFranklin-italic.fntdata"/><Relationship Id="rId122" Type="http://schemas.openxmlformats.org/officeDocument/2006/relationships/font" Target="fonts/LibreFranklin-bold.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70" name="Google Shape;17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GB"/>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p1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4" name="Google Shape;994;p1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1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2" name="Google Shape;1002;p1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1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p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1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9" name="Google Shape;1019;p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1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8" name="Google Shape;1028;p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p1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6" name="Google Shape;1036;p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1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5" name="Google Shape;1045;p1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3" name="Shape 1053"/>
        <p:cNvGrpSpPr/>
        <p:nvPr/>
      </p:nvGrpSpPr>
      <p:grpSpPr>
        <a:xfrm>
          <a:off x="0" y="0"/>
          <a:ext cx="0" cy="0"/>
          <a:chOff x="0" y="0"/>
          <a:chExt cx="0" cy="0"/>
        </a:xfrm>
      </p:grpSpPr>
      <p:sp>
        <p:nvSpPr>
          <p:cNvPr id="1054" name="Google Shape;1054;p1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5" name="Google Shape;1055;p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3" name="Shape 1063"/>
        <p:cNvGrpSpPr/>
        <p:nvPr/>
      </p:nvGrpSpPr>
      <p:grpSpPr>
        <a:xfrm>
          <a:off x="0" y="0"/>
          <a:ext cx="0" cy="0"/>
          <a:chOff x="0" y="0"/>
          <a:chExt cx="0" cy="0"/>
        </a:xfrm>
      </p:grpSpPr>
      <p:sp>
        <p:nvSpPr>
          <p:cNvPr id="1064" name="Google Shape;1064;p1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5" name="Google Shape;1065;p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2" name="Shape 1072"/>
        <p:cNvGrpSpPr/>
        <p:nvPr/>
      </p:nvGrpSpPr>
      <p:grpSpPr>
        <a:xfrm>
          <a:off x="0" y="0"/>
          <a:ext cx="0" cy="0"/>
          <a:chOff x="0" y="0"/>
          <a:chExt cx="0" cy="0"/>
        </a:xfrm>
      </p:grpSpPr>
      <p:sp>
        <p:nvSpPr>
          <p:cNvPr id="1073" name="Google Shape;1073;p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4" name="Google Shape;1074;p1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075" name="Google Shape;1075;p1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p1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4" name="Google Shape;1084;p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2" name="Google Shape;1092;p1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093" name="Google Shape;1093;p1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1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2" name="Google Shape;1102;p1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103" name="Google Shape;1103;p1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1" name="Google Shape;1111;p1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1112" name="Google Shape;1112;p1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9" name="Shape 1119"/>
        <p:cNvGrpSpPr/>
        <p:nvPr/>
      </p:nvGrpSpPr>
      <p:grpSpPr>
        <a:xfrm>
          <a:off x="0" y="0"/>
          <a:ext cx="0" cy="0"/>
          <a:chOff x="0" y="0"/>
          <a:chExt cx="0" cy="0"/>
        </a:xfrm>
      </p:grpSpPr>
      <p:sp>
        <p:nvSpPr>
          <p:cNvPr id="1120" name="Google Shape;1120;p1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1" name="Google Shape;1121;p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9" name="Google Shape;319;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37" name="Google Shape;337;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38" name="Google Shape;338;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p1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7" name="Google Shape;487;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7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1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7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p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p7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3" name="Google Shape;553;p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7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1" name="Google Shape;561;p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7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0" name="Google Shape;570;p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6" name="Google Shape;586;p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7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4" name="Google Shape;594;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1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7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1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p1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p7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8" name="Google Shape;628;p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8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2" name="Google Shape;652;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1" name="Google Shape;661;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7" name="Google Shape;677;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6" name="Google Shape;686;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4" name="Google Shape;694;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4" name="Google Shape;704;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2" name="Google Shape;712;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28" name="Google Shape;728;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729" name="Google Shape;729;p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9" name="Google Shape;739;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5" name="Shape 745"/>
        <p:cNvGrpSpPr/>
        <p:nvPr/>
      </p:nvGrpSpPr>
      <p:grpSpPr>
        <a:xfrm>
          <a:off x="0" y="0"/>
          <a:ext cx="0" cy="0"/>
          <a:chOff x="0" y="0"/>
          <a:chExt cx="0" cy="0"/>
        </a:xfrm>
      </p:grpSpPr>
      <p:sp>
        <p:nvSpPr>
          <p:cNvPr id="746" name="Google Shape;746;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7" name="Google Shape;747;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5" name="Google Shape;765;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1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4" name="Google Shape;774;p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1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p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1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9" name="Google Shape;789;p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1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7" name="Google Shape;797;p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15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p1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p1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3" name="Google Shape;813;p1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p1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1" name="Google Shape;821;p1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1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9" name="Google Shape;829;p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p1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7" name="Google Shape;837;p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1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5" name="Google Shape;845;p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1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3" name="Google Shape;853;p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10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8" name="Google Shape;868;p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1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6" name="Google Shape;876;p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p1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4" name="Google Shape;884;p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0" name="Shape 890"/>
        <p:cNvGrpSpPr/>
        <p:nvPr/>
      </p:nvGrpSpPr>
      <p:grpSpPr>
        <a:xfrm>
          <a:off x="0" y="0"/>
          <a:ext cx="0" cy="0"/>
          <a:chOff x="0" y="0"/>
          <a:chExt cx="0" cy="0"/>
        </a:xfrm>
      </p:grpSpPr>
      <p:sp>
        <p:nvSpPr>
          <p:cNvPr id="891" name="Google Shape;891;p1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2" name="Google Shape;892;p1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p1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0" name="Google Shape;900;p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p1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8" name="Google Shape;908;p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4" name="Shape 914"/>
        <p:cNvGrpSpPr/>
        <p:nvPr/>
      </p:nvGrpSpPr>
      <p:grpSpPr>
        <a:xfrm>
          <a:off x="0" y="0"/>
          <a:ext cx="0" cy="0"/>
          <a:chOff x="0" y="0"/>
          <a:chExt cx="0" cy="0"/>
        </a:xfrm>
      </p:grpSpPr>
      <p:sp>
        <p:nvSpPr>
          <p:cNvPr id="915" name="Google Shape;915;p1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6" name="Google Shape;916;p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1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5" name="Google Shape;925;p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p1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4" name="Google Shape;934;p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p1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4" name="Google Shape;944;p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1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2" name="Google Shape;952;p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p1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0" name="Google Shape;960;p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1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0" name="Google Shape;970;p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1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8" name="Google Shape;978;p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1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7" name="Google Shape;987;p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9" name="Shape 69"/>
        <p:cNvGrpSpPr/>
        <p:nvPr/>
      </p:nvGrpSpPr>
      <p:grpSpPr>
        <a:xfrm>
          <a:off x="0" y="0"/>
          <a:ext cx="0" cy="0"/>
          <a:chOff x="0" y="0"/>
          <a:chExt cx="0" cy="0"/>
        </a:xfrm>
      </p:grpSpPr>
      <p:sp>
        <p:nvSpPr>
          <p:cNvPr id="70" name="Google Shape;70;p14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1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3" name="Shape 83"/>
        <p:cNvGrpSpPr/>
        <p:nvPr/>
      </p:nvGrpSpPr>
      <p:grpSpPr>
        <a:xfrm>
          <a:off x="0" y="0"/>
          <a:ext cx="0" cy="0"/>
          <a:chOff x="0" y="0"/>
          <a:chExt cx="0" cy="0"/>
        </a:xfrm>
      </p:grpSpPr>
      <p:sp>
        <p:nvSpPr>
          <p:cNvPr id="84" name="Google Shape;84;p176"/>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76"/>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86" name="Google Shape;86;p17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76"/>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76"/>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blipFill>
          <a:blip r:embed="rId2">
            <a:alphaModFix/>
          </a:blip>
          <a:stretch>
            <a:fillRect/>
          </a:stretch>
        </a:blipFill>
      </p:bgPr>
    </p:bg>
    <p:spTree>
      <p:nvGrpSpPr>
        <p:cNvPr id="89" name="Shape 89"/>
        <p:cNvGrpSpPr/>
        <p:nvPr/>
      </p:nvGrpSpPr>
      <p:grpSpPr>
        <a:xfrm>
          <a:off x="0" y="0"/>
          <a:ext cx="0" cy="0"/>
          <a:chOff x="0" y="0"/>
          <a:chExt cx="0" cy="0"/>
        </a:xfrm>
      </p:grpSpPr>
      <p:sp>
        <p:nvSpPr>
          <p:cNvPr id="90" name="Google Shape;90;p177"/>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1" name="Google Shape;91;p177"/>
          <p:cNvSpPr/>
          <p:nvPr/>
        </p:nvSpPr>
        <p:spPr>
          <a:xfrm>
            <a:off x="86785" y="69851"/>
            <a:ext cx="12018433" cy="6691313"/>
          </a:xfrm>
          <a:prstGeom prst="roundRect">
            <a:avLst>
              <a:gd fmla="val 4929" name="adj"/>
            </a:avLst>
          </a:prstGeom>
          <a:blipFill rotWithShape="1">
            <a:blip r:embed="rId2">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2" name="Google Shape;92;p177"/>
          <p:cNvSpPr/>
          <p:nvPr/>
        </p:nvSpPr>
        <p:spPr>
          <a:xfrm>
            <a:off x="84667" y="1449389"/>
            <a:ext cx="12026900" cy="15271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3" name="Google Shape;93;p177"/>
          <p:cNvSpPr/>
          <p:nvPr/>
        </p:nvSpPr>
        <p:spPr>
          <a:xfrm>
            <a:off x="84667" y="1397000"/>
            <a:ext cx="12026900" cy="12065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4" name="Google Shape;94;p177"/>
          <p:cNvSpPr/>
          <p:nvPr/>
        </p:nvSpPr>
        <p:spPr>
          <a:xfrm>
            <a:off x="84667" y="2976564"/>
            <a:ext cx="12026900" cy="11112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95" name="Google Shape;95;p177"/>
          <p:cNvSpPr txBox="1"/>
          <p:nvPr>
            <p:ph idx="1" type="subTitle"/>
          </p:nvPr>
        </p:nvSpPr>
        <p:spPr>
          <a:xfrm>
            <a:off x="1727200" y="3200400"/>
            <a:ext cx="8534400" cy="1600200"/>
          </a:xfrm>
          <a:prstGeom prst="rect">
            <a:avLst/>
          </a:prstGeom>
          <a:noFill/>
          <a:ln>
            <a:noFill/>
          </a:ln>
        </p:spPr>
        <p:txBody>
          <a:bodyPr anchorCtr="0" anchor="t" bIns="45700" lIns="91425" spcFirstLastPara="1" rIns="91425" wrap="square" tIns="45700">
            <a:noAutofit/>
          </a:bodyPr>
          <a:lstStyle>
            <a:lvl1pPr lvl="0" algn="ctr">
              <a:spcBef>
                <a:spcPts val="575"/>
              </a:spcBef>
              <a:spcAft>
                <a:spcPts val="0"/>
              </a:spcAft>
              <a:buSzPts val="2210"/>
              <a:buNone/>
              <a:defRPr sz="2600">
                <a:solidFill>
                  <a:schemeClr val="dk2"/>
                </a:solidFill>
              </a:defRPr>
            </a:lvl1pPr>
            <a:lvl2pPr lvl="1" algn="ctr">
              <a:spcBef>
                <a:spcPts val="375"/>
              </a:spcBef>
              <a:spcAft>
                <a:spcPts val="0"/>
              </a:spcAft>
              <a:buSzPts val="1530"/>
              <a:buNone/>
              <a:defRPr/>
            </a:lvl2pPr>
            <a:lvl3pPr lvl="2" algn="ctr">
              <a:spcBef>
                <a:spcPts val="375"/>
              </a:spcBef>
              <a:spcAft>
                <a:spcPts val="0"/>
              </a:spcAft>
              <a:buSzPts val="1530"/>
              <a:buNone/>
              <a:defRPr/>
            </a:lvl3pPr>
            <a:lvl4pPr lvl="3" algn="ctr">
              <a:spcBef>
                <a:spcPts val="375"/>
              </a:spcBef>
              <a:spcAft>
                <a:spcPts val="0"/>
              </a:spcAft>
              <a:buSzPts val="1440"/>
              <a:buNone/>
              <a:defRPr/>
            </a:lvl4pPr>
            <a:lvl5pPr lvl="4" algn="ctr">
              <a:spcBef>
                <a:spcPts val="375"/>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p:txBody>
      </p:sp>
      <p:sp>
        <p:nvSpPr>
          <p:cNvPr id="96" name="Google Shape;96;p177"/>
          <p:cNvSpPr txBox="1"/>
          <p:nvPr>
            <p:ph type="ctrTitle"/>
          </p:nvPr>
        </p:nvSpPr>
        <p:spPr>
          <a:xfrm>
            <a:off x="609600" y="1505931"/>
            <a:ext cx="10972800" cy="1470025"/>
          </a:xfrm>
          <a:prstGeom prst="rect">
            <a:avLst/>
          </a:prstGeom>
          <a:noFill/>
          <a:ln>
            <a:noFill/>
          </a:ln>
        </p:spPr>
        <p:txBody>
          <a:bodyPr anchorCtr="0" anchor="ctr" bIns="91425"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7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77"/>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177"/>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a:blip r:embed="rId2">
            <a:alphaModFix/>
          </a:blip>
          <a:stretch>
            <a:fillRect/>
          </a:stretch>
        </a:blipFill>
      </p:bgPr>
    </p:bg>
    <p:spTree>
      <p:nvGrpSpPr>
        <p:cNvPr id="100" name="Shape 100"/>
        <p:cNvGrpSpPr/>
        <p:nvPr/>
      </p:nvGrpSpPr>
      <p:grpSpPr>
        <a:xfrm>
          <a:off x="0" y="0"/>
          <a:ext cx="0" cy="0"/>
          <a:chOff x="0" y="0"/>
          <a:chExt cx="0" cy="0"/>
        </a:xfrm>
      </p:grpSpPr>
      <p:sp>
        <p:nvSpPr>
          <p:cNvPr id="101" name="Google Shape;101;p178"/>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2" name="Google Shape;102;p178"/>
          <p:cNvSpPr/>
          <p:nvPr/>
        </p:nvSpPr>
        <p:spPr>
          <a:xfrm>
            <a:off x="87084" y="69756"/>
            <a:ext cx="12017829" cy="6692201"/>
          </a:xfrm>
          <a:prstGeom prst="roundRect">
            <a:avLst>
              <a:gd fmla="val 4929" name="adj"/>
            </a:avLst>
          </a:prstGeom>
          <a:blipFill rotWithShape="1">
            <a:blip r:embed="rId2">
              <a:alphaModFix/>
            </a:blip>
            <a:stretch>
              <a:fillRect b="0" l="0" r="0" t="0"/>
            </a:stretch>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3" name="Google Shape;103;p178"/>
          <p:cNvSpPr/>
          <p:nvPr/>
        </p:nvSpPr>
        <p:spPr>
          <a:xfrm flipH="1" rot="10800000">
            <a:off x="93134" y="2376489"/>
            <a:ext cx="12018433"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4" name="Google Shape;104;p178"/>
          <p:cNvSpPr/>
          <p:nvPr/>
        </p:nvSpPr>
        <p:spPr>
          <a:xfrm>
            <a:off x="93134" y="2341564"/>
            <a:ext cx="12018433" cy="46037"/>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5" name="Google Shape;105;p178"/>
          <p:cNvSpPr/>
          <p:nvPr/>
        </p:nvSpPr>
        <p:spPr>
          <a:xfrm>
            <a:off x="91018" y="2468564"/>
            <a:ext cx="12020549" cy="46037"/>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06" name="Google Shape;106;p178"/>
          <p:cNvSpPr txBox="1"/>
          <p:nvPr>
            <p:ph type="title"/>
          </p:nvPr>
        </p:nvSpPr>
        <p:spPr>
          <a:xfrm>
            <a:off x="963084" y="952501"/>
            <a:ext cx="10363200" cy="1362075"/>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78"/>
          <p:cNvSpPr txBox="1"/>
          <p:nvPr>
            <p:ph idx="1" type="body"/>
          </p:nvPr>
        </p:nvSpPr>
        <p:spPr>
          <a:xfrm>
            <a:off x="963084" y="2547938"/>
            <a:ext cx="10363200" cy="1338262"/>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2040"/>
              <a:buNone/>
              <a:defRPr sz="2400">
                <a:solidFill>
                  <a:srgbClr val="888888"/>
                </a:solidFill>
              </a:defRPr>
            </a:lvl1pPr>
            <a:lvl2pPr indent="-228600" lvl="1" marL="914400" algn="l">
              <a:spcBef>
                <a:spcPts val="375"/>
              </a:spcBef>
              <a:spcAft>
                <a:spcPts val="0"/>
              </a:spcAft>
              <a:buSzPts val="1530"/>
              <a:buNone/>
              <a:defRPr sz="1800">
                <a:solidFill>
                  <a:srgbClr val="888888"/>
                </a:solidFill>
              </a:defRPr>
            </a:lvl2pPr>
            <a:lvl3pPr indent="-228600" lvl="2" marL="1371600" algn="l">
              <a:spcBef>
                <a:spcPts val="375"/>
              </a:spcBef>
              <a:spcAft>
                <a:spcPts val="0"/>
              </a:spcAft>
              <a:buSzPts val="1360"/>
              <a:buNone/>
              <a:defRPr sz="1600">
                <a:solidFill>
                  <a:srgbClr val="888888"/>
                </a:solidFill>
              </a:defRPr>
            </a:lvl3pPr>
            <a:lvl4pPr indent="-228600" lvl="3" marL="1828800" algn="l">
              <a:spcBef>
                <a:spcPts val="375"/>
              </a:spcBef>
              <a:spcAft>
                <a:spcPts val="0"/>
              </a:spcAft>
              <a:buSzPts val="1120"/>
              <a:buNone/>
              <a:defRPr sz="1400">
                <a:solidFill>
                  <a:srgbClr val="888888"/>
                </a:solidFill>
              </a:defRPr>
            </a:lvl4pPr>
            <a:lvl5pPr indent="-228600" lvl="4" marL="2286000" algn="l">
              <a:spcBef>
                <a:spcPts val="375"/>
              </a:spcBef>
              <a:spcAft>
                <a:spcPts val="0"/>
              </a:spcAft>
              <a:buSzPts val="1400"/>
              <a:buFont typeface="Libre Baskerville"/>
              <a:buNone/>
              <a:defRPr sz="1400">
                <a:solidFill>
                  <a:srgbClr val="888888"/>
                </a:solidFill>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08" name="Google Shape;108;p17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78"/>
          <p:cNvSpPr txBox="1"/>
          <p:nvPr>
            <p:ph idx="11" type="ftr"/>
          </p:nvPr>
        </p:nvSpPr>
        <p:spPr>
          <a:xfrm>
            <a:off x="1066800" y="6172200"/>
            <a:ext cx="53340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78"/>
          <p:cNvSpPr/>
          <p:nvPr>
            <p:ph idx="12" type="sldNum"/>
          </p:nvPr>
        </p:nvSpPr>
        <p:spPr>
          <a:xfrm>
            <a:off x="194733" y="6208713"/>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1" name="Shape 111"/>
        <p:cNvGrpSpPr/>
        <p:nvPr/>
      </p:nvGrpSpPr>
      <p:grpSpPr>
        <a:xfrm>
          <a:off x="0" y="0"/>
          <a:ext cx="0" cy="0"/>
          <a:chOff x="0" y="0"/>
          <a:chExt cx="0" cy="0"/>
        </a:xfrm>
      </p:grpSpPr>
      <p:sp>
        <p:nvSpPr>
          <p:cNvPr id="112" name="Google Shape;112;p179"/>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79"/>
          <p:cNvSpPr txBox="1"/>
          <p:nvPr>
            <p:ph idx="1" type="body"/>
          </p:nvPr>
        </p:nvSpPr>
        <p:spPr>
          <a:xfrm>
            <a:off x="1219200" y="1447800"/>
            <a:ext cx="499872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14" name="Google Shape;114;p179"/>
          <p:cNvSpPr txBox="1"/>
          <p:nvPr>
            <p:ph idx="2" type="body"/>
          </p:nvPr>
        </p:nvSpPr>
        <p:spPr>
          <a:xfrm>
            <a:off x="6578600" y="1447800"/>
            <a:ext cx="4998720" cy="45720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15" name="Google Shape;115;p179"/>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79"/>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79"/>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8" name="Shape 118"/>
        <p:cNvGrpSpPr/>
        <p:nvPr/>
      </p:nvGrpSpPr>
      <p:grpSpPr>
        <a:xfrm>
          <a:off x="0" y="0"/>
          <a:ext cx="0" cy="0"/>
          <a:chOff x="0" y="0"/>
          <a:chExt cx="0" cy="0"/>
        </a:xfrm>
      </p:grpSpPr>
      <p:sp>
        <p:nvSpPr>
          <p:cNvPr id="119" name="Google Shape;119;p180"/>
          <p:cNvSpPr txBox="1"/>
          <p:nvPr>
            <p:ph type="title"/>
          </p:nvPr>
        </p:nvSpPr>
        <p:spPr>
          <a:xfrm>
            <a:off x="1219200" y="273050"/>
            <a:ext cx="103632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80"/>
          <p:cNvSpPr txBox="1"/>
          <p:nvPr>
            <p:ph idx="1" type="body"/>
          </p:nvPr>
        </p:nvSpPr>
        <p:spPr>
          <a:xfrm>
            <a:off x="1219200" y="1447800"/>
            <a:ext cx="49784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1" name="Google Shape;121;p180"/>
          <p:cNvSpPr txBox="1"/>
          <p:nvPr>
            <p:ph idx="2" type="body"/>
          </p:nvPr>
        </p:nvSpPr>
        <p:spPr>
          <a:xfrm>
            <a:off x="6604000" y="1447800"/>
            <a:ext cx="4978400" cy="762000"/>
          </a:xfrm>
          <a:prstGeom prst="rect">
            <a:avLst/>
          </a:prstGeom>
          <a:noFill/>
          <a:ln>
            <a:noFill/>
          </a:ln>
        </p:spPr>
        <p:txBody>
          <a:bodyPr anchorCtr="0" anchor="b" bIns="45700" lIns="91425" spcFirstLastPara="1" rIns="91425" wrap="square" tIns="45700">
            <a:noAutofit/>
          </a:bodyPr>
          <a:lstStyle>
            <a:lvl1pPr indent="-228600" lvl="0" marL="457200" algn="l">
              <a:spcBef>
                <a:spcPts val="575"/>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spcBef>
                <a:spcPts val="375"/>
              </a:spcBef>
              <a:spcAft>
                <a:spcPts val="0"/>
              </a:spcAft>
              <a:buSzPts val="1700"/>
              <a:buNone/>
              <a:defRPr b="1" sz="2000"/>
            </a:lvl2pPr>
            <a:lvl3pPr indent="-228600" lvl="2" marL="1371600" algn="l">
              <a:spcBef>
                <a:spcPts val="375"/>
              </a:spcBef>
              <a:spcAft>
                <a:spcPts val="0"/>
              </a:spcAft>
              <a:buSzPts val="1530"/>
              <a:buNone/>
              <a:defRPr b="1" sz="1800"/>
            </a:lvl3pPr>
            <a:lvl4pPr indent="-228600" lvl="3" marL="1828800" algn="l">
              <a:spcBef>
                <a:spcPts val="375"/>
              </a:spcBef>
              <a:spcAft>
                <a:spcPts val="0"/>
              </a:spcAft>
              <a:buSzPts val="1280"/>
              <a:buNone/>
              <a:defRPr b="1" sz="1600"/>
            </a:lvl4pPr>
            <a:lvl5pPr indent="-228600" lvl="4" marL="2286000" algn="l">
              <a:spcBef>
                <a:spcPts val="375"/>
              </a:spcBef>
              <a:spcAft>
                <a:spcPts val="0"/>
              </a:spcAft>
              <a:buSzPts val="1600"/>
              <a:buFont typeface="Libre Baskerville"/>
              <a:buNone/>
              <a:defRPr b="1" sz="16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2" name="Google Shape;122;p180"/>
          <p:cNvSpPr txBox="1"/>
          <p:nvPr>
            <p:ph idx="3" type="body"/>
          </p:nvPr>
        </p:nvSpPr>
        <p:spPr>
          <a:xfrm>
            <a:off x="1219200" y="2247900"/>
            <a:ext cx="49784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3" name="Google Shape;123;p180"/>
          <p:cNvSpPr txBox="1"/>
          <p:nvPr>
            <p:ph idx="4" type="body"/>
          </p:nvPr>
        </p:nvSpPr>
        <p:spPr>
          <a:xfrm>
            <a:off x="6604000" y="2247900"/>
            <a:ext cx="4978400" cy="3886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24" name="Google Shape;124;p180"/>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80"/>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80"/>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7" name="Shape 127"/>
        <p:cNvGrpSpPr/>
        <p:nvPr/>
      </p:nvGrpSpPr>
      <p:grpSpPr>
        <a:xfrm>
          <a:off x="0" y="0"/>
          <a:ext cx="0" cy="0"/>
          <a:chOff x="0" y="0"/>
          <a:chExt cx="0" cy="0"/>
        </a:xfrm>
      </p:grpSpPr>
      <p:sp>
        <p:nvSpPr>
          <p:cNvPr id="128" name="Google Shape;128;p181"/>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8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181"/>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81"/>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p18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82"/>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82"/>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6" name="Shape 136"/>
        <p:cNvGrpSpPr/>
        <p:nvPr/>
      </p:nvGrpSpPr>
      <p:grpSpPr>
        <a:xfrm>
          <a:off x="0" y="0"/>
          <a:ext cx="0" cy="0"/>
          <a:chOff x="0" y="0"/>
          <a:chExt cx="0" cy="0"/>
        </a:xfrm>
      </p:grpSpPr>
      <p:sp>
        <p:nvSpPr>
          <p:cNvPr id="137" name="Google Shape;137;p183"/>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 name="Google Shape;138;p183"/>
          <p:cNvSpPr/>
          <p:nvPr/>
        </p:nvSpPr>
        <p:spPr>
          <a:xfrm>
            <a:off x="84668" y="69850"/>
            <a:ext cx="12018433" cy="6692900"/>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9" name="Google Shape;139;p183"/>
          <p:cNvSpPr txBox="1"/>
          <p:nvPr>
            <p:ph type="title"/>
          </p:nvPr>
        </p:nvSpPr>
        <p:spPr>
          <a:xfrm>
            <a:off x="1219200" y="273050"/>
            <a:ext cx="103632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Clr>
                <a:schemeClr val="dk2"/>
              </a:buClr>
              <a:buSzPts val="4000"/>
              <a:buFont typeface="Libre Franklin"/>
              <a:buNone/>
              <a:defRPr b="0" sz="4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83"/>
          <p:cNvSpPr txBox="1"/>
          <p:nvPr>
            <p:ph idx="1" type="body"/>
          </p:nvPr>
        </p:nvSpPr>
        <p:spPr>
          <a:xfrm>
            <a:off x="1219200" y="1600200"/>
            <a:ext cx="2540000" cy="449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530"/>
              <a:buNone/>
              <a:defRPr sz="1800"/>
            </a:lvl1pPr>
            <a:lvl2pPr indent="-228600" lvl="1" marL="914400" algn="l">
              <a:spcBef>
                <a:spcPts val="375"/>
              </a:spcBef>
              <a:spcAft>
                <a:spcPts val="0"/>
              </a:spcAft>
              <a:buSzPts val="1020"/>
              <a:buNone/>
              <a:defRPr sz="1200"/>
            </a:lvl2pPr>
            <a:lvl3pPr indent="-228600" lvl="2" marL="1371600" algn="l">
              <a:spcBef>
                <a:spcPts val="375"/>
              </a:spcBef>
              <a:spcAft>
                <a:spcPts val="0"/>
              </a:spcAft>
              <a:buSzPts val="850"/>
              <a:buNone/>
              <a:defRPr sz="1000"/>
            </a:lvl3pPr>
            <a:lvl4pPr indent="-228600" lvl="3" marL="1828800" algn="l">
              <a:spcBef>
                <a:spcPts val="375"/>
              </a:spcBef>
              <a:spcAft>
                <a:spcPts val="0"/>
              </a:spcAft>
              <a:buSzPts val="720"/>
              <a:buNone/>
              <a:defRPr sz="900"/>
            </a:lvl4pPr>
            <a:lvl5pPr indent="-228600" lvl="4" marL="2286000" algn="l">
              <a:spcBef>
                <a:spcPts val="375"/>
              </a:spcBef>
              <a:spcAft>
                <a:spcPts val="0"/>
              </a:spcAft>
              <a:buSzPts val="900"/>
              <a:buFont typeface="Libre Baskerville"/>
              <a:buNone/>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41" name="Google Shape;141;p183"/>
          <p:cNvSpPr txBox="1"/>
          <p:nvPr>
            <p:ph idx="2" type="body"/>
          </p:nvPr>
        </p:nvSpPr>
        <p:spPr>
          <a:xfrm>
            <a:off x="3962400" y="1600200"/>
            <a:ext cx="7620000" cy="4495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42" name="Google Shape;142;p18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83"/>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83"/>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5" name="Shape 145"/>
        <p:cNvGrpSpPr/>
        <p:nvPr/>
      </p:nvGrpSpPr>
      <p:grpSpPr>
        <a:xfrm>
          <a:off x="0" y="0"/>
          <a:ext cx="0" cy="0"/>
          <a:chOff x="0" y="0"/>
          <a:chExt cx="0" cy="0"/>
        </a:xfrm>
      </p:grpSpPr>
      <p:sp>
        <p:nvSpPr>
          <p:cNvPr id="146" name="Google Shape;146;p184"/>
          <p:cNvSpPr/>
          <p:nvPr/>
        </p:nvSpPr>
        <p:spPr>
          <a:xfrm flipH="1" rot="10800000">
            <a:off x="91018" y="4683126"/>
            <a:ext cx="12009967" cy="9207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 name="Google Shape;147;p184"/>
          <p:cNvSpPr/>
          <p:nvPr/>
        </p:nvSpPr>
        <p:spPr>
          <a:xfrm>
            <a:off x="91018" y="4649789"/>
            <a:ext cx="12009967" cy="46037"/>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8" name="Google Shape;148;p184"/>
          <p:cNvSpPr/>
          <p:nvPr/>
        </p:nvSpPr>
        <p:spPr>
          <a:xfrm>
            <a:off x="91018" y="4773614"/>
            <a:ext cx="12009967" cy="47625"/>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9" name="Google Shape;149;p184"/>
          <p:cNvSpPr txBox="1"/>
          <p:nvPr>
            <p:ph type="title"/>
          </p:nvPr>
        </p:nvSpPr>
        <p:spPr>
          <a:xfrm>
            <a:off x="1219200" y="4900550"/>
            <a:ext cx="9753600" cy="522288"/>
          </a:xfrm>
          <a:prstGeom prst="rect">
            <a:avLst/>
          </a:prstGeom>
          <a:noFill/>
          <a:ln>
            <a:noFill/>
          </a:ln>
        </p:spPr>
        <p:txBody>
          <a:bodyPr anchorCtr="0" anchor="ctr" bIns="91425" lIns="91425" spcFirstLastPara="1" rIns="91425" wrap="square" tIns="45700">
            <a:noAutofit/>
          </a:bodyPr>
          <a:lstStyle>
            <a:lvl1pPr lvl="0" algn="l">
              <a:spcBef>
                <a:spcPts val="0"/>
              </a:spcBef>
              <a:spcAft>
                <a:spcPts val="0"/>
              </a:spcAft>
              <a:buClr>
                <a:schemeClr val="dk2"/>
              </a:buClr>
              <a:buSzPts val="2800"/>
              <a:buFont typeface="Libre Franklin"/>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84"/>
          <p:cNvSpPr txBox="1"/>
          <p:nvPr>
            <p:ph idx="1" type="body"/>
          </p:nvPr>
        </p:nvSpPr>
        <p:spPr>
          <a:xfrm>
            <a:off x="1219200" y="5445825"/>
            <a:ext cx="9753600" cy="685800"/>
          </a:xfrm>
          <a:prstGeom prst="rect">
            <a:avLst/>
          </a:prstGeom>
          <a:noFill/>
          <a:ln>
            <a:noFill/>
          </a:ln>
        </p:spPr>
        <p:txBody>
          <a:bodyPr anchorCtr="0" anchor="t" bIns="45700" lIns="91425" spcFirstLastPara="1" rIns="91425" wrap="square" tIns="45700">
            <a:noAutofit/>
          </a:bodyPr>
          <a:lstStyle>
            <a:lvl1pPr indent="-228600" lvl="0" marL="457200" algn="l">
              <a:spcBef>
                <a:spcPts val="575"/>
              </a:spcBef>
              <a:spcAft>
                <a:spcPts val="0"/>
              </a:spcAft>
              <a:buSzPts val="1360"/>
              <a:buFont typeface="Libre Baskerville"/>
              <a:buNone/>
              <a:defRPr sz="1600"/>
            </a:lvl1pPr>
            <a:lvl2pPr indent="-293369" lvl="1" marL="914400" algn="l">
              <a:spcBef>
                <a:spcPts val="375"/>
              </a:spcBef>
              <a:spcAft>
                <a:spcPts val="0"/>
              </a:spcAft>
              <a:buSzPts val="1020"/>
              <a:buChar char="⚫"/>
              <a:defRPr sz="1200"/>
            </a:lvl2pPr>
            <a:lvl3pPr indent="-282575" lvl="2" marL="1371600" algn="l">
              <a:spcBef>
                <a:spcPts val="375"/>
              </a:spcBef>
              <a:spcAft>
                <a:spcPts val="0"/>
              </a:spcAft>
              <a:buSzPts val="850"/>
              <a:buChar char="⚫"/>
              <a:defRPr sz="1000"/>
            </a:lvl3pPr>
            <a:lvl4pPr indent="-274319" lvl="3" marL="1828800" algn="l">
              <a:spcBef>
                <a:spcPts val="375"/>
              </a:spcBef>
              <a:spcAft>
                <a:spcPts val="0"/>
              </a:spcAft>
              <a:buSzPts val="720"/>
              <a:buChar char="⚫"/>
              <a:defRPr sz="900"/>
            </a:lvl4pPr>
            <a:lvl5pPr indent="-285750" lvl="4" marL="2286000" algn="l">
              <a:spcBef>
                <a:spcPts val="375"/>
              </a:spcBef>
              <a:spcAft>
                <a:spcPts val="0"/>
              </a:spcAft>
              <a:buSzPts val="900"/>
              <a:buFont typeface="Libre Baskerville"/>
              <a:buChar char="o"/>
              <a:defRPr sz="900"/>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51" name="Google Shape;151;p184"/>
          <p:cNvSpPr/>
          <p:nvPr>
            <p:ph idx="2" type="pic"/>
          </p:nvPr>
        </p:nvSpPr>
        <p:spPr>
          <a:xfrm>
            <a:off x="91078" y="66676"/>
            <a:ext cx="12002497" cy="4581525"/>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
        <p:nvSpPr>
          <p:cNvPr id="152" name="Google Shape;152;p18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84"/>
          <p:cNvSpPr txBox="1"/>
          <p:nvPr>
            <p:ph idx="11" type="ftr"/>
          </p:nvPr>
        </p:nvSpPr>
        <p:spPr>
          <a:xfrm>
            <a:off x="1219200" y="6172200"/>
            <a:ext cx="51816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184"/>
          <p:cNvSpPr/>
          <p:nvPr>
            <p:ph idx="12" type="sldNum"/>
          </p:nvPr>
        </p:nvSpPr>
        <p:spPr>
          <a:xfrm>
            <a:off x="194733" y="6208713"/>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5" name="Shape 155"/>
        <p:cNvGrpSpPr/>
        <p:nvPr/>
      </p:nvGrpSpPr>
      <p:grpSpPr>
        <a:xfrm>
          <a:off x="0" y="0"/>
          <a:ext cx="0" cy="0"/>
          <a:chOff x="0" y="0"/>
          <a:chExt cx="0" cy="0"/>
        </a:xfrm>
      </p:grpSpPr>
      <p:sp>
        <p:nvSpPr>
          <p:cNvPr id="156" name="Google Shape;156;p185"/>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85"/>
          <p:cNvSpPr txBox="1"/>
          <p:nvPr>
            <p:ph idx="1" type="body"/>
          </p:nvPr>
        </p:nvSpPr>
        <p:spPr>
          <a:xfrm rot="5400000">
            <a:off x="4114800" y="-1447800"/>
            <a:ext cx="4572000" cy="103632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58" name="Google Shape;158;p18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9" name="Google Shape;159;p185"/>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185"/>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1" name="Shape 161"/>
        <p:cNvGrpSpPr/>
        <p:nvPr/>
      </p:nvGrpSpPr>
      <p:grpSpPr>
        <a:xfrm>
          <a:off x="0" y="0"/>
          <a:ext cx="0" cy="0"/>
          <a:chOff x="0" y="0"/>
          <a:chExt cx="0" cy="0"/>
        </a:xfrm>
      </p:grpSpPr>
      <p:sp>
        <p:nvSpPr>
          <p:cNvPr id="162" name="Google Shape;162;p186"/>
          <p:cNvSpPr txBox="1"/>
          <p:nvPr>
            <p:ph type="title"/>
          </p:nvPr>
        </p:nvSpPr>
        <p:spPr>
          <a:xfrm rot="5400000">
            <a:off x="7254558" y="1859285"/>
            <a:ext cx="5851525" cy="2682240"/>
          </a:xfrm>
          <a:prstGeom prst="rect">
            <a:avLst/>
          </a:prstGeom>
          <a:noFill/>
          <a:ln>
            <a:noFill/>
          </a:ln>
        </p:spPr>
        <p:txBody>
          <a:bodyPr anchorCtr="0" anchor="b" bIns="91425"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186"/>
          <p:cNvSpPr txBox="1"/>
          <p:nvPr>
            <p:ph idx="1" type="body"/>
          </p:nvPr>
        </p:nvSpPr>
        <p:spPr>
          <a:xfrm rot="5400000">
            <a:off x="2001838" y="-507996"/>
            <a:ext cx="5851525" cy="7416800"/>
          </a:xfrm>
          <a:prstGeom prst="rect">
            <a:avLst/>
          </a:prstGeom>
          <a:noFill/>
          <a:ln>
            <a:noFill/>
          </a:ln>
        </p:spPr>
        <p:txBody>
          <a:bodyPr anchorCtr="0" anchor="t" bIns="45700" lIns="91425" spcFirstLastPara="1" rIns="91425" wrap="square" tIns="45700">
            <a:noAutofit/>
          </a:bodyPr>
          <a:lstStyle>
            <a:lvl1pPr indent="-325755" lvl="0" marL="457200" algn="l">
              <a:spcBef>
                <a:spcPts val="575"/>
              </a:spcBef>
              <a:spcAft>
                <a:spcPts val="0"/>
              </a:spcAft>
              <a:buSzPts val="1530"/>
              <a:buChar char="⚫"/>
              <a:defRPr/>
            </a:lvl1pPr>
            <a:lvl2pPr indent="-325755" lvl="1" marL="914400" algn="l">
              <a:spcBef>
                <a:spcPts val="375"/>
              </a:spcBef>
              <a:spcAft>
                <a:spcPts val="0"/>
              </a:spcAft>
              <a:buSzPts val="1530"/>
              <a:buChar char="⚫"/>
              <a:defRPr/>
            </a:lvl2pPr>
            <a:lvl3pPr indent="-325755" lvl="2" marL="1371600" algn="l">
              <a:spcBef>
                <a:spcPts val="375"/>
              </a:spcBef>
              <a:spcAft>
                <a:spcPts val="0"/>
              </a:spcAft>
              <a:buSzPts val="1530"/>
              <a:buChar char="⚫"/>
              <a:defRPr/>
            </a:lvl3pPr>
            <a:lvl4pPr indent="-320039" lvl="3" marL="1828800" algn="l">
              <a:spcBef>
                <a:spcPts val="375"/>
              </a:spcBef>
              <a:spcAft>
                <a:spcPts val="0"/>
              </a:spcAft>
              <a:buSzPts val="1440"/>
              <a:buChar char="⚫"/>
              <a:defRPr/>
            </a:lvl4pPr>
            <a:lvl5pPr indent="-342900" lvl="4" marL="2286000" algn="l">
              <a:spcBef>
                <a:spcPts val="375"/>
              </a:spcBef>
              <a:spcAft>
                <a:spcPts val="0"/>
              </a:spcAft>
              <a:buSzPts val="1800"/>
              <a:buChar char="o"/>
              <a:defRPr/>
            </a:lvl5pPr>
            <a:lvl6pPr indent="-342900" lvl="5" marL="2743200" algn="l">
              <a:spcBef>
                <a:spcPts val="370"/>
              </a:spcBef>
              <a:spcAft>
                <a:spcPts val="0"/>
              </a:spcAft>
              <a:buSzPts val="1800"/>
              <a:buChar char="•"/>
              <a:defRPr/>
            </a:lvl6pPr>
            <a:lvl7pPr indent="-342900" lvl="6" marL="3200400" algn="l">
              <a:spcBef>
                <a:spcPts val="370"/>
              </a:spcBef>
              <a:spcAft>
                <a:spcPts val="0"/>
              </a:spcAft>
              <a:buSzPts val="1800"/>
              <a:buChar char="•"/>
              <a:defRPr/>
            </a:lvl7pPr>
            <a:lvl8pPr indent="-342900" lvl="7" marL="3657600" algn="l">
              <a:spcBef>
                <a:spcPts val="370"/>
              </a:spcBef>
              <a:spcAft>
                <a:spcPts val="0"/>
              </a:spcAft>
              <a:buSzPts val="1800"/>
              <a:buChar char="•"/>
              <a:defRPr/>
            </a:lvl8pPr>
            <a:lvl9pPr indent="-342900" lvl="8" marL="4114800" algn="l">
              <a:spcBef>
                <a:spcPts val="370"/>
              </a:spcBef>
              <a:spcAft>
                <a:spcPts val="0"/>
              </a:spcAft>
              <a:buSzPts val="1800"/>
              <a:buChar char="•"/>
              <a:defRPr/>
            </a:lvl9pPr>
          </a:lstStyle>
          <a:p/>
        </p:txBody>
      </p:sp>
      <p:sp>
        <p:nvSpPr>
          <p:cNvPr id="164" name="Google Shape;164;p18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5" name="Google Shape;165;p186"/>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186"/>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1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1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1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2" name="Google Shape;52;p1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3" name="Google Shape;53;p1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6" name="Shape 56"/>
        <p:cNvGrpSpPr/>
        <p:nvPr/>
      </p:nvGrpSpPr>
      <p:grpSpPr>
        <a:xfrm>
          <a:off x="0" y="0"/>
          <a:ext cx="0" cy="0"/>
          <a:chOff x="0" y="0"/>
          <a:chExt cx="0" cy="0"/>
        </a:xfrm>
      </p:grpSpPr>
      <p:sp>
        <p:nvSpPr>
          <p:cNvPr id="57" name="Google Shape;57;p1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38"/>
          <p:cNvSpPr/>
          <p:nvPr>
            <p:ph idx="2" type="pic"/>
          </p:nvPr>
        </p:nvSpPr>
        <p:spPr>
          <a:xfrm>
            <a:off x="5183188" y="987425"/>
            <a:ext cx="6172200" cy="4873625"/>
          </a:xfrm>
          <a:prstGeom prst="rect">
            <a:avLst/>
          </a:prstGeom>
          <a:noFill/>
          <a:ln>
            <a:noFill/>
          </a:ln>
        </p:spPr>
      </p:sp>
      <p:sp>
        <p:nvSpPr>
          <p:cNvPr id="59" name="Google Shape;59;p1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1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3" name="Shape 63"/>
        <p:cNvGrpSpPr/>
        <p:nvPr/>
      </p:nvGrpSpPr>
      <p:grpSpPr>
        <a:xfrm>
          <a:off x="0" y="0"/>
          <a:ext cx="0" cy="0"/>
          <a:chOff x="0" y="0"/>
          <a:chExt cx="0" cy="0"/>
        </a:xfrm>
      </p:grpSpPr>
      <p:sp>
        <p:nvSpPr>
          <p:cNvPr id="64" name="Google Shape;64;p1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2" Type="http://schemas.openxmlformats.org/officeDocument/2006/relationships/theme" Target="../theme/theme3.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 name="Shape 75"/>
        <p:cNvGrpSpPr/>
        <p:nvPr/>
      </p:nvGrpSpPr>
      <p:grpSpPr>
        <a:xfrm>
          <a:off x="0" y="0"/>
          <a:ext cx="0" cy="0"/>
          <a:chOff x="0" y="0"/>
          <a:chExt cx="0" cy="0"/>
        </a:xfrm>
      </p:grpSpPr>
      <p:sp>
        <p:nvSpPr>
          <p:cNvPr id="76" name="Google Shape;76;p175"/>
          <p:cNvSpPr/>
          <p:nvPr/>
        </p:nvSpPr>
        <p:spPr>
          <a:xfrm>
            <a:off x="0" y="0"/>
            <a:ext cx="12192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 name="Google Shape;77;p175"/>
          <p:cNvSpPr/>
          <p:nvPr/>
        </p:nvSpPr>
        <p:spPr>
          <a:xfrm>
            <a:off x="84668" y="69850"/>
            <a:ext cx="12018433" cy="6692900"/>
          </a:xfrm>
          <a:prstGeom prst="roundRect">
            <a:avLst>
              <a:gd fmla="val 4929" name="adj"/>
            </a:avLst>
          </a:prstGeom>
          <a:solidFill>
            <a:schemeClr val="lt1"/>
          </a:solid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8" name="Google Shape;78;p175"/>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Autofit/>
          </a:bodyPr>
          <a:lstStyle>
            <a:lvl1pPr lvl="0"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2pPr>
            <a:lvl3pPr lvl="2"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3pPr>
            <a:lvl4pPr lvl="3"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4pPr>
            <a:lvl5pPr lvl="4"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5pPr>
            <a:lvl6pPr lvl="5"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6pPr>
            <a:lvl7pPr lvl="6"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7pPr>
            <a:lvl8pPr lvl="7"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8pPr>
            <a:lvl9pPr lvl="8" marR="0" rtl="0" algn="l">
              <a:spcBef>
                <a:spcPts val="0"/>
              </a:spcBef>
              <a:spcAft>
                <a:spcPts val="0"/>
              </a:spcAft>
              <a:buSzPts val="1400"/>
              <a:buNone/>
              <a:defRPr b="0" i="0" sz="4000" u="none" cap="none" strike="noStrike">
                <a:solidFill>
                  <a:schemeClr val="dk2"/>
                </a:solidFill>
                <a:latin typeface="Libre Franklin"/>
                <a:ea typeface="Libre Franklin"/>
                <a:cs typeface="Libre Franklin"/>
                <a:sym typeface="Libre Franklin"/>
              </a:defRPr>
            </a:lvl9pPr>
          </a:lstStyle>
          <a:p/>
        </p:txBody>
      </p:sp>
      <p:sp>
        <p:nvSpPr>
          <p:cNvPr id="79" name="Google Shape;79;p175"/>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lvl1pPr indent="-368935" lvl="0" marL="457200" marR="0" rtl="0" algn="l">
              <a:spcBef>
                <a:spcPts val="575"/>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spcBef>
                <a:spcPts val="375"/>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spcBef>
                <a:spcPts val="375"/>
              </a:spcBef>
              <a:spcAft>
                <a:spcPts val="0"/>
              </a:spcAft>
              <a:buClr>
                <a:srgbClr val="E6B1AB"/>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spcBef>
                <a:spcPts val="375"/>
              </a:spcBef>
              <a:spcAft>
                <a:spcPts val="0"/>
              </a:spcAft>
              <a:buClr>
                <a:srgbClr val="A28E6A"/>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spcBef>
                <a:spcPts val="375"/>
              </a:spcBef>
              <a:spcAft>
                <a:spcPts val="0"/>
              </a:spcAft>
              <a:buClr>
                <a:srgbClr val="A28E6A"/>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80" name="Google Shape;80;p17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1" name="Google Shape;81;p175"/>
          <p:cNvSpPr txBox="1"/>
          <p:nvPr>
            <p:ph idx="11" type="ftr"/>
          </p:nvPr>
        </p:nvSpPr>
        <p:spPr>
          <a:xfrm>
            <a:off x="1219200" y="6172200"/>
            <a:ext cx="52832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82" name="Google Shape;82;p175"/>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1.xml"/><Relationship Id="rId3" Type="http://schemas.openxmlformats.org/officeDocument/2006/relationships/image" Target="../media/image17.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2.xml"/><Relationship Id="rId3" Type="http://schemas.openxmlformats.org/officeDocument/2006/relationships/image" Target="../media/image9.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3.xml"/><Relationship Id="rId3" Type="http://schemas.openxmlformats.org/officeDocument/2006/relationships/image" Target="../media/image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5.xml"/><Relationship Id="rId3" Type="http://schemas.openxmlformats.org/officeDocument/2006/relationships/image" Target="../media/image7.png"/><Relationship Id="rId4" Type="http://schemas.openxmlformats.org/officeDocument/2006/relationships/image" Target="../media/image22.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6.xml"/><Relationship Id="rId3" Type="http://schemas.openxmlformats.org/officeDocument/2006/relationships/image" Target="../media/image6.png"/><Relationship Id="rId4" Type="http://schemas.openxmlformats.org/officeDocument/2006/relationships/image" Target="../media/image1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7.xml"/><Relationship Id="rId3" Type="http://schemas.openxmlformats.org/officeDocument/2006/relationships/image" Target="../media/image23.png"/><Relationship Id="rId4" Type="http://schemas.openxmlformats.org/officeDocument/2006/relationships/image" Target="../media/image14.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8.xml"/><Relationship Id="rId3" Type="http://schemas.openxmlformats.org/officeDocument/2006/relationships/image" Target="../media/image15.png"/><Relationship Id="rId4" Type="http://schemas.openxmlformats.org/officeDocument/2006/relationships/image" Target="../media/image25.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9.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1.xml"/><Relationship Id="rId3" Type="http://schemas.openxmlformats.org/officeDocument/2006/relationships/image" Target="../media/image16.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2.xml"/><Relationship Id="rId3" Type="http://schemas.openxmlformats.org/officeDocument/2006/relationships/image" Target="../media/image2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3.xml"/><Relationship Id="rId3" Type="http://schemas.openxmlformats.org/officeDocument/2006/relationships/image" Target="../media/image24.png"/><Relationship Id="rId4" Type="http://schemas.openxmlformats.org/officeDocument/2006/relationships/image" Target="../media/image20.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9.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 Id="rId3" Type="http://schemas.openxmlformats.org/officeDocument/2006/relationships/image" Target="../media/image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3.xml"/><Relationship Id="rId3" Type="http://schemas.openxmlformats.org/officeDocument/2006/relationships/image" Target="../media/image8.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2.xml"/><Relationship Id="rId3" Type="http://schemas.openxmlformats.org/officeDocument/2006/relationships/image" Target="../media/image5.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8.xml"/><Relationship Id="rId3" Type="http://schemas.openxmlformats.org/officeDocument/2006/relationships/image" Target="../media/image1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1.xml"/><Relationship Id="rId3" Type="http://schemas.openxmlformats.org/officeDocument/2006/relationships/image" Target="../media/image12.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
          <p:cNvSpPr txBox="1"/>
          <p:nvPr>
            <p:ph type="ctrTitle"/>
          </p:nvPr>
        </p:nvSpPr>
        <p:spPr>
          <a:xfrm>
            <a:off x="1714502" y="2452540"/>
            <a:ext cx="9144000" cy="587829"/>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imes New Roman"/>
              <a:buNone/>
            </a:pPr>
            <a:br>
              <a:rPr b="1" lang="en-GB" sz="2400">
                <a:latin typeface="Times New Roman"/>
                <a:ea typeface="Times New Roman"/>
                <a:cs typeface="Times New Roman"/>
                <a:sym typeface="Times New Roman"/>
              </a:rPr>
            </a:br>
            <a:br>
              <a:rPr b="1" lang="en-GB" sz="2400">
                <a:latin typeface="Times New Roman"/>
                <a:ea typeface="Times New Roman"/>
                <a:cs typeface="Times New Roman"/>
                <a:sym typeface="Times New Roman"/>
              </a:rPr>
            </a:br>
            <a:br>
              <a:rPr b="1" lang="en-GB" sz="4000">
                <a:latin typeface="Times New Roman"/>
                <a:ea typeface="Times New Roman"/>
                <a:cs typeface="Times New Roman"/>
                <a:sym typeface="Times New Roman"/>
              </a:rPr>
            </a:br>
            <a:r>
              <a:rPr b="1" lang="en-GB" sz="4000">
                <a:solidFill>
                  <a:schemeClr val="accent2"/>
                </a:solidFill>
                <a:latin typeface="Times New Roman"/>
                <a:ea typeface="Times New Roman"/>
                <a:cs typeface="Times New Roman"/>
                <a:sym typeface="Times New Roman"/>
              </a:rPr>
              <a:t>Lab 4 (Java Collections and Generics)</a:t>
            </a:r>
            <a:endParaRPr>
              <a:solidFill>
                <a:schemeClr val="accent2"/>
              </a:solidFill>
            </a:endParaRPr>
          </a:p>
        </p:txBody>
      </p:sp>
      <p:sp>
        <p:nvSpPr>
          <p:cNvPr id="173" name="Google Shape;173;p1"/>
          <p:cNvSpPr txBox="1"/>
          <p:nvPr>
            <p:ph idx="1" type="subTitle"/>
          </p:nvPr>
        </p:nvSpPr>
        <p:spPr>
          <a:xfrm>
            <a:off x="1447800" y="5008014"/>
            <a:ext cx="4006516" cy="165576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595959"/>
              </a:buClr>
              <a:buSzPts val="2000"/>
              <a:buNone/>
            </a:pPr>
            <a:r>
              <a:rPr b="1" lang="en-GB" sz="2000">
                <a:solidFill>
                  <a:srgbClr val="595959"/>
                </a:solidFill>
                <a:latin typeface="Times New Roman"/>
                <a:ea typeface="Times New Roman"/>
                <a:cs typeface="Times New Roman"/>
                <a:sym typeface="Times New Roman"/>
              </a:rPr>
              <a:t>Argha Chandra Dhar</a:t>
            </a:r>
            <a:endParaRPr/>
          </a:p>
          <a:p>
            <a:pPr indent="0" lvl="0" marL="0" rtl="0" algn="l">
              <a:lnSpc>
                <a:spcPct val="90000"/>
              </a:lnSpc>
              <a:spcBef>
                <a:spcPts val="1000"/>
              </a:spcBef>
              <a:spcAft>
                <a:spcPts val="0"/>
              </a:spcAft>
              <a:buClr>
                <a:srgbClr val="595959"/>
              </a:buClr>
              <a:buSzPts val="2000"/>
              <a:buNone/>
            </a:pPr>
            <a:r>
              <a:rPr b="1" lang="en-GB" sz="2000">
                <a:solidFill>
                  <a:srgbClr val="595959"/>
                </a:solidFill>
                <a:latin typeface="Times New Roman"/>
                <a:ea typeface="Times New Roman"/>
                <a:cs typeface="Times New Roman"/>
                <a:sym typeface="Times New Roman"/>
              </a:rPr>
              <a:t>Lecturer,</a:t>
            </a:r>
            <a:endParaRPr/>
          </a:p>
          <a:p>
            <a:pPr indent="0" lvl="0" marL="0" rtl="0" algn="l">
              <a:lnSpc>
                <a:spcPct val="90000"/>
              </a:lnSpc>
              <a:spcBef>
                <a:spcPts val="1000"/>
              </a:spcBef>
              <a:spcAft>
                <a:spcPts val="0"/>
              </a:spcAft>
              <a:buClr>
                <a:srgbClr val="595959"/>
              </a:buClr>
              <a:buSzPts val="2000"/>
              <a:buNone/>
            </a:pPr>
            <a:r>
              <a:rPr b="1" lang="en-GB" sz="2000">
                <a:solidFill>
                  <a:srgbClr val="595959"/>
                </a:solidFill>
                <a:latin typeface="Times New Roman"/>
                <a:ea typeface="Times New Roman"/>
                <a:cs typeface="Times New Roman"/>
                <a:sym typeface="Times New Roman"/>
              </a:rPr>
              <a:t>Dept of CSE, KUET</a:t>
            </a:r>
            <a:endParaRPr/>
          </a:p>
          <a:p>
            <a:pPr indent="0" lvl="0" marL="0" rtl="0" algn="l">
              <a:lnSpc>
                <a:spcPct val="90000"/>
              </a:lnSpc>
              <a:spcBef>
                <a:spcPts val="1000"/>
              </a:spcBef>
              <a:spcAft>
                <a:spcPts val="0"/>
              </a:spcAft>
              <a:buClr>
                <a:srgbClr val="595959"/>
              </a:buClr>
              <a:buSzPts val="2000"/>
              <a:buNone/>
            </a:pPr>
            <a:r>
              <a:rPr b="1" lang="en-GB" sz="2000">
                <a:solidFill>
                  <a:srgbClr val="595959"/>
                </a:solidFill>
                <a:latin typeface="Times New Roman"/>
                <a:ea typeface="Times New Roman"/>
                <a:cs typeface="Times New Roman"/>
                <a:sym typeface="Times New Roman"/>
              </a:rPr>
              <a:t>Email: dhar@cse.kuet.ac.bd</a:t>
            </a:r>
            <a:endParaRPr/>
          </a:p>
        </p:txBody>
      </p:sp>
      <p:sp>
        <p:nvSpPr>
          <p:cNvPr id="174" name="Google Shape;174;p1"/>
          <p:cNvSpPr txBox="1"/>
          <p:nvPr/>
        </p:nvSpPr>
        <p:spPr>
          <a:xfrm>
            <a:off x="1524000" y="1842219"/>
            <a:ext cx="9144000" cy="587829"/>
          </a:xfrm>
          <a:prstGeom prst="rect">
            <a:avLst/>
          </a:prstGeom>
          <a:noFill/>
          <a:ln>
            <a:noFill/>
          </a:ln>
        </p:spPr>
        <p:txBody>
          <a:bodyPr anchorCtr="0" anchor="b" bIns="45700" lIns="91425" spcFirstLastPara="1" rIns="91425" wrap="square" tIns="45700">
            <a:normAutofit fontScale="97500"/>
          </a:bodyPr>
          <a:lstStyle/>
          <a:p>
            <a:pPr indent="0" lvl="0" marL="0" marR="0" rtl="0" algn="ctr">
              <a:lnSpc>
                <a:spcPct val="90000"/>
              </a:lnSpc>
              <a:spcBef>
                <a:spcPts val="0"/>
              </a:spcBef>
              <a:spcAft>
                <a:spcPts val="0"/>
              </a:spcAft>
              <a:buClr>
                <a:srgbClr val="595959"/>
              </a:buClr>
              <a:buSzPct val="100000"/>
              <a:buFont typeface="Times New Roman"/>
              <a:buNone/>
            </a:pPr>
            <a:r>
              <a:rPr b="1" i="0" lang="en-GB" sz="1800" u="none" cap="none" strike="noStrike">
                <a:solidFill>
                  <a:srgbClr val="595959"/>
                </a:solidFill>
                <a:latin typeface="Times New Roman"/>
                <a:ea typeface="Times New Roman"/>
                <a:cs typeface="Times New Roman"/>
                <a:sym typeface="Times New Roman"/>
              </a:rPr>
              <a:t>CSE 2200 : Advanced Programming</a:t>
            </a:r>
            <a:endParaRPr b="1" i="0" sz="3200" u="none" cap="none" strike="noStrike">
              <a:solidFill>
                <a:srgbClr val="595959"/>
              </a:solidFill>
              <a:latin typeface="Times New Roman"/>
              <a:ea typeface="Times New Roman"/>
              <a:cs typeface="Times New Roman"/>
              <a:sym typeface="Times New Roman"/>
            </a:endParaRPr>
          </a:p>
        </p:txBody>
      </p:sp>
      <p:sp>
        <p:nvSpPr>
          <p:cNvPr id="175" name="Google Shape;175;p1"/>
          <p:cNvSpPr txBox="1"/>
          <p:nvPr/>
        </p:nvSpPr>
        <p:spPr>
          <a:xfrm>
            <a:off x="6737686" y="5000603"/>
            <a:ext cx="4006516" cy="1655762"/>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595959"/>
              </a:buClr>
              <a:buSzPts val="2000"/>
              <a:buFont typeface="Arial"/>
              <a:buNone/>
            </a:pPr>
            <a:r>
              <a:rPr b="1" i="0" lang="en-GB" sz="2000" u="none" cap="none" strike="noStrike">
                <a:solidFill>
                  <a:srgbClr val="595959"/>
                </a:solidFill>
                <a:latin typeface="Times New Roman"/>
                <a:ea typeface="Times New Roman"/>
                <a:cs typeface="Times New Roman"/>
                <a:sym typeface="Times New Roman"/>
              </a:rPr>
              <a:t>Kazi Saeed Alam</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595959"/>
              </a:buClr>
              <a:buSzPts val="2000"/>
              <a:buFont typeface="Arial"/>
              <a:buNone/>
            </a:pPr>
            <a:r>
              <a:rPr b="1" i="0" lang="en-GB" sz="2000" u="none" cap="none" strike="noStrike">
                <a:solidFill>
                  <a:srgbClr val="595959"/>
                </a:solidFill>
                <a:latin typeface="Times New Roman"/>
                <a:ea typeface="Times New Roman"/>
                <a:cs typeface="Times New Roman"/>
                <a:sym typeface="Times New Roman"/>
              </a:rPr>
              <a:t>Assistant Professor,</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595959"/>
              </a:buClr>
              <a:buSzPts val="2000"/>
              <a:buFont typeface="Arial"/>
              <a:buNone/>
            </a:pPr>
            <a:r>
              <a:rPr b="1" i="0" lang="en-GB" sz="2000" u="none" cap="none" strike="noStrike">
                <a:solidFill>
                  <a:srgbClr val="595959"/>
                </a:solidFill>
                <a:latin typeface="Times New Roman"/>
                <a:ea typeface="Times New Roman"/>
                <a:cs typeface="Times New Roman"/>
                <a:sym typeface="Times New Roman"/>
              </a:rPr>
              <a:t>Dept of CSE, KUET</a:t>
            </a:r>
            <a:endParaRPr b="0" i="0" sz="1400" u="none" cap="none" strike="noStrike">
              <a:solidFill>
                <a:srgbClr val="000000"/>
              </a:solidFill>
              <a:latin typeface="Arial"/>
              <a:ea typeface="Arial"/>
              <a:cs typeface="Arial"/>
              <a:sym typeface="Arial"/>
            </a:endParaRPr>
          </a:p>
          <a:p>
            <a:pPr indent="0" lvl="0" marL="0" marR="0" rtl="0" algn="l">
              <a:lnSpc>
                <a:spcPct val="90000"/>
              </a:lnSpc>
              <a:spcBef>
                <a:spcPts val="1000"/>
              </a:spcBef>
              <a:spcAft>
                <a:spcPts val="0"/>
              </a:spcAft>
              <a:buClr>
                <a:srgbClr val="595959"/>
              </a:buClr>
              <a:buSzPts val="2000"/>
              <a:buFont typeface="Arial"/>
              <a:buNone/>
            </a:pPr>
            <a:r>
              <a:rPr b="1" i="0" lang="en-GB" sz="2000" u="none" cap="none" strike="noStrike">
                <a:solidFill>
                  <a:srgbClr val="595959"/>
                </a:solidFill>
                <a:latin typeface="Times New Roman"/>
                <a:ea typeface="Times New Roman"/>
                <a:cs typeface="Times New Roman"/>
                <a:sym typeface="Times New Roman"/>
              </a:rPr>
              <a:t>Email: saeed.alam@cse.kuet.ac.bd</a:t>
            </a:r>
            <a:endParaRPr b="0" i="0" sz="1400" u="none" cap="none" strike="noStrike">
              <a:solidFill>
                <a:srgbClr val="000000"/>
              </a:solidFill>
              <a:latin typeface="Arial"/>
              <a:ea typeface="Arial"/>
              <a:cs typeface="Arial"/>
              <a:sym typeface="Arial"/>
            </a:endParaRPr>
          </a:p>
        </p:txBody>
      </p:sp>
      <p:sp>
        <p:nvSpPr>
          <p:cNvPr id="176" name="Google Shape;176;p1"/>
          <p:cNvSpPr txBox="1"/>
          <p:nvPr/>
        </p:nvSpPr>
        <p:spPr>
          <a:xfrm>
            <a:off x="3000375" y="3040369"/>
            <a:ext cx="6191250" cy="587829"/>
          </a:xfrm>
          <a:prstGeom prst="rect">
            <a:avLst/>
          </a:prstGeom>
          <a:noFill/>
          <a:ln>
            <a:noFill/>
          </a:ln>
        </p:spPr>
        <p:txBody>
          <a:bodyPr anchorCtr="0" anchor="b" bIns="45700" lIns="91425" spcFirstLastPara="1" rIns="91425" wrap="square" tIns="45700">
            <a:normAutofit fontScale="97500"/>
          </a:bodyPr>
          <a:lstStyle/>
          <a:p>
            <a:pPr indent="0" lvl="0" marL="0" marR="0" rtl="0" algn="ctr">
              <a:lnSpc>
                <a:spcPct val="90000"/>
              </a:lnSpc>
              <a:spcBef>
                <a:spcPts val="0"/>
              </a:spcBef>
              <a:spcAft>
                <a:spcPts val="0"/>
              </a:spcAft>
              <a:buNone/>
            </a:pPr>
            <a:r>
              <a:rPr b="1" i="0" lang="en-GB" sz="1600" u="none" cap="none" strike="noStrike">
                <a:solidFill>
                  <a:srgbClr val="595959"/>
                </a:solidFill>
                <a:latin typeface="Times New Roman"/>
                <a:ea typeface="Times New Roman"/>
                <a:cs typeface="Times New Roman"/>
                <a:sym typeface="Times New Roman"/>
              </a:rPr>
              <a:t>Google Classroom : </a:t>
            </a:r>
            <a:r>
              <a:rPr b="1" i="0" lang="en-GB" sz="1600" u="sng" cap="none" strike="noStrike">
                <a:solidFill>
                  <a:schemeClr val="accent2"/>
                </a:solidFill>
                <a:latin typeface="Times New Roman"/>
                <a:ea typeface="Times New Roman"/>
                <a:cs typeface="Times New Roman"/>
                <a:sym typeface="Times New Roman"/>
              </a:rPr>
              <a:t>https://classroom.google.com/c/Njk2Nzk1NTgwMDA3?cjc=sx63jog</a:t>
            </a:r>
            <a:endParaRPr b="1" i="0" sz="1600" u="none" cap="none" strike="noStrike">
              <a:solidFill>
                <a:schemeClr val="accent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2438400" y="274638"/>
            <a:ext cx="7772400" cy="10207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ArrayList class</a:t>
            </a:r>
            <a:endParaRPr/>
          </a:p>
        </p:txBody>
      </p:sp>
      <p:sp>
        <p:nvSpPr>
          <p:cNvPr id="246" name="Google Shape;246;p41"/>
          <p:cNvSpPr txBox="1"/>
          <p:nvPr>
            <p:ph idx="1" type="body"/>
          </p:nvPr>
        </p:nvSpPr>
        <p:spPr>
          <a:xfrm>
            <a:off x="2438400" y="1447800"/>
            <a:ext cx="7772400" cy="51054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700"/>
              <a:buChar char="⚫"/>
            </a:pPr>
            <a:r>
              <a:rPr lang="en-GB" sz="2000"/>
              <a:t>Java ArrayList class uses a dynamic array for storing the elements. It extends AbstractList class and implements List interface.</a:t>
            </a:r>
            <a:endParaRPr/>
          </a:p>
          <a:p>
            <a:pPr indent="-165100" lvl="0" marL="273050" rtl="0" algn="l">
              <a:spcBef>
                <a:spcPts val="575"/>
              </a:spcBef>
              <a:spcAft>
                <a:spcPts val="0"/>
              </a:spcAft>
              <a:buSzPts val="1700"/>
              <a:buNone/>
            </a:pPr>
            <a:r>
              <a:t/>
            </a:r>
            <a:endParaRPr sz="2000"/>
          </a:p>
          <a:p>
            <a:pPr indent="-273050" lvl="0" marL="273050" rtl="0" algn="l">
              <a:spcBef>
                <a:spcPts val="575"/>
              </a:spcBef>
              <a:spcAft>
                <a:spcPts val="0"/>
              </a:spcAft>
              <a:buSzPts val="1700"/>
              <a:buChar char="⚫"/>
            </a:pPr>
            <a:r>
              <a:rPr lang="en-GB" sz="2000"/>
              <a:t>Java ArrayList class can contain duplicate elements.</a:t>
            </a:r>
            <a:endParaRPr/>
          </a:p>
          <a:p>
            <a:pPr indent="-273050" lvl="0" marL="273050" rtl="0" algn="l">
              <a:spcBef>
                <a:spcPts val="575"/>
              </a:spcBef>
              <a:spcAft>
                <a:spcPts val="0"/>
              </a:spcAft>
              <a:buSzPts val="1700"/>
              <a:buChar char="⚫"/>
            </a:pPr>
            <a:r>
              <a:rPr lang="en-GB" sz="2000"/>
              <a:t>Java ArrayList class maintains insertion order.</a:t>
            </a:r>
            <a:endParaRPr/>
          </a:p>
          <a:p>
            <a:pPr indent="-273050" lvl="0" marL="273050" rtl="0" algn="l">
              <a:spcBef>
                <a:spcPts val="575"/>
              </a:spcBef>
              <a:spcAft>
                <a:spcPts val="0"/>
              </a:spcAft>
              <a:buSzPts val="1700"/>
              <a:buChar char="⚫"/>
            </a:pPr>
            <a:r>
              <a:rPr lang="en-GB" sz="2000"/>
              <a:t>Java ArrayList class is non synchronized.</a:t>
            </a:r>
            <a:endParaRPr/>
          </a:p>
          <a:p>
            <a:pPr indent="-273050" lvl="0" marL="273050" rtl="0" algn="l">
              <a:spcBef>
                <a:spcPts val="575"/>
              </a:spcBef>
              <a:spcAft>
                <a:spcPts val="0"/>
              </a:spcAft>
              <a:buSzPts val="1700"/>
              <a:buChar char="⚫"/>
            </a:pPr>
            <a:r>
              <a:rPr lang="en-GB" sz="2000"/>
              <a:t>Java ArrayList allows random access because array works at the index basis.</a:t>
            </a:r>
            <a:endParaRPr/>
          </a:p>
          <a:p>
            <a:pPr indent="-273050" lvl="0" marL="273050" rtl="0" algn="l">
              <a:spcBef>
                <a:spcPts val="575"/>
              </a:spcBef>
              <a:spcAft>
                <a:spcPts val="0"/>
              </a:spcAft>
              <a:buSzPts val="1700"/>
              <a:buChar char="⚫"/>
            </a:pPr>
            <a:r>
              <a:rPr lang="en-GB" sz="2000"/>
              <a:t>In Java ArrayList class, manipulation is slow because a lot of shifting needs to be occurred if any element is removed from the array list.</a:t>
            </a:r>
            <a:endParaRPr/>
          </a:p>
        </p:txBody>
      </p:sp>
      <p:sp>
        <p:nvSpPr>
          <p:cNvPr id="247" name="Google Shape;247;p41"/>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248" name="Google Shape;248;p4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159"/>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File Handling in Java</a:t>
            </a:r>
            <a:endParaRPr/>
          </a:p>
        </p:txBody>
      </p:sp>
      <p:sp>
        <p:nvSpPr>
          <p:cNvPr id="997" name="Google Shape;997;p159"/>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b="1" lang="en-GB"/>
              <a:t>File Handling in java </a:t>
            </a:r>
            <a:r>
              <a:rPr lang="en-GB"/>
              <a:t>is an important part of any application. </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The File class from the java.io package, allows us to work with files. </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To use the File class, create an object of the class, and specify the filename or directory name. </a:t>
            </a:r>
            <a:endParaRPr/>
          </a:p>
        </p:txBody>
      </p:sp>
      <p:sp>
        <p:nvSpPr>
          <p:cNvPr id="998" name="Google Shape;998;p159"/>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999" name="Google Shape;999;p159"/>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sp>
        <p:nvSpPr>
          <p:cNvPr id="1004" name="Google Shape;1004;p160"/>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File Handling in Java</a:t>
            </a:r>
            <a:endParaRPr/>
          </a:p>
        </p:txBody>
      </p:sp>
      <p:sp>
        <p:nvSpPr>
          <p:cNvPr id="1005" name="Google Shape;1005;p160"/>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Java </a:t>
            </a:r>
            <a:r>
              <a:rPr b="1" lang="en-GB"/>
              <a:t>File</a:t>
            </a:r>
            <a:r>
              <a:rPr lang="en-GB"/>
              <a:t> class represents the files and directory pathnames in an abstract manner. </a:t>
            </a:r>
            <a:endParaRPr/>
          </a:p>
          <a:p>
            <a:pPr indent="-273050" lvl="0" marL="273050" rtl="0" algn="l">
              <a:spcBef>
                <a:spcPts val="575"/>
              </a:spcBef>
              <a:spcAft>
                <a:spcPts val="0"/>
              </a:spcAft>
              <a:buSzPts val="2210"/>
              <a:buChar char="⚫"/>
            </a:pPr>
            <a:r>
              <a:rPr lang="en-GB"/>
              <a:t>This class is used for creation of files and directories, file searching, file deletion, etc. </a:t>
            </a:r>
            <a:endParaRPr/>
          </a:p>
          <a:p>
            <a:pPr indent="-273050" lvl="0" marL="273050" rtl="0" algn="l">
              <a:spcBef>
                <a:spcPts val="575"/>
              </a:spcBef>
              <a:spcAft>
                <a:spcPts val="0"/>
              </a:spcAft>
              <a:buSzPts val="2210"/>
              <a:buChar char="⚫"/>
            </a:pPr>
            <a:r>
              <a:rPr lang="en-GB"/>
              <a:t> The </a:t>
            </a:r>
            <a:r>
              <a:rPr b="1" lang="en-GB"/>
              <a:t>File</a:t>
            </a:r>
            <a:r>
              <a:rPr lang="en-GB"/>
              <a:t> </a:t>
            </a:r>
            <a:r>
              <a:rPr b="1" lang="en-GB"/>
              <a:t>object</a:t>
            </a:r>
            <a:r>
              <a:rPr lang="en-GB"/>
              <a:t> represents the actual file/directory on the disk.</a:t>
            </a:r>
            <a:endParaRPr/>
          </a:p>
        </p:txBody>
      </p:sp>
      <p:sp>
        <p:nvSpPr>
          <p:cNvPr id="1006" name="Google Shape;1006;p160"/>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007" name="Google Shape;1007;p160"/>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pic>
        <p:nvPicPr>
          <p:cNvPr id="1008" name="Google Shape;1008;p160"/>
          <p:cNvPicPr preferRelativeResize="0"/>
          <p:nvPr/>
        </p:nvPicPr>
        <p:blipFill rotWithShape="1">
          <a:blip r:embed="rId3">
            <a:alphaModFix/>
          </a:blip>
          <a:srcRect b="0" l="0" r="0" t="0"/>
          <a:stretch/>
        </p:blipFill>
        <p:spPr>
          <a:xfrm>
            <a:off x="2544356" y="5437225"/>
            <a:ext cx="8360119" cy="1602517"/>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161"/>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File Class Methods</a:t>
            </a:r>
            <a:endParaRPr/>
          </a:p>
        </p:txBody>
      </p:sp>
      <p:sp>
        <p:nvSpPr>
          <p:cNvPr id="1014" name="Google Shape;1014;p161"/>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015" name="Google Shape;1015;p16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pic>
        <p:nvPicPr>
          <p:cNvPr id="1016" name="Google Shape;1016;p161"/>
          <p:cNvPicPr preferRelativeResize="0"/>
          <p:nvPr/>
        </p:nvPicPr>
        <p:blipFill rotWithShape="1">
          <a:blip r:embed="rId3">
            <a:alphaModFix/>
          </a:blip>
          <a:srcRect b="2303" l="-264" r="1928" t="2913"/>
          <a:stretch/>
        </p:blipFill>
        <p:spPr>
          <a:xfrm>
            <a:off x="2562497" y="998985"/>
            <a:ext cx="8109858" cy="521131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sp>
        <p:nvSpPr>
          <p:cNvPr id="1021" name="Google Shape;1021;p164"/>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Writing File to a Specific Directory</a:t>
            </a:r>
            <a:endParaRPr/>
          </a:p>
        </p:txBody>
      </p:sp>
      <p:sp>
        <p:nvSpPr>
          <p:cNvPr id="1022" name="Google Shape;1022;p164"/>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To </a:t>
            </a:r>
            <a:r>
              <a:rPr b="0" i="0" lang="en-GB" u="none" strike="noStrike"/>
              <a:t>create a file in a </a:t>
            </a:r>
            <a:r>
              <a:rPr b="1" i="0" lang="en-GB" u="none" strike="noStrike"/>
              <a:t>specific directory </a:t>
            </a:r>
            <a:r>
              <a:rPr b="0" i="0" lang="en-GB" u="none" strike="noStrike"/>
              <a:t>(requires permission), specify the path of the file and use double backslashes to escape the "\" character (for Windows). </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b="0" i="0" lang="en-GB" u="none" strike="noStrike"/>
              <a:t>On Mac and Linux you can just write the path, like: /Users/name/filename.txt</a:t>
            </a:r>
            <a:endParaRPr/>
          </a:p>
          <a:p>
            <a:pPr indent="-132715" lvl="0" marL="273050" rtl="0" algn="l">
              <a:spcBef>
                <a:spcPts val="575"/>
              </a:spcBef>
              <a:spcAft>
                <a:spcPts val="0"/>
              </a:spcAft>
              <a:buSzPts val="2210"/>
              <a:buNone/>
            </a:pPr>
            <a:r>
              <a:t/>
            </a:r>
            <a:endParaRPr/>
          </a:p>
        </p:txBody>
      </p:sp>
      <p:sp>
        <p:nvSpPr>
          <p:cNvPr id="1023" name="Google Shape;1023;p164"/>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024" name="Google Shape;1024;p16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pic>
        <p:nvPicPr>
          <p:cNvPr id="1025" name="Google Shape;1025;p164"/>
          <p:cNvPicPr preferRelativeResize="0"/>
          <p:nvPr/>
        </p:nvPicPr>
        <p:blipFill rotWithShape="1">
          <a:blip r:embed="rId3">
            <a:alphaModFix/>
          </a:blip>
          <a:srcRect b="0" l="0" r="0" t="0"/>
          <a:stretch/>
        </p:blipFill>
        <p:spPr>
          <a:xfrm>
            <a:off x="2488318" y="3733800"/>
            <a:ext cx="7672564" cy="976258"/>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65"/>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Write to a File</a:t>
            </a:r>
            <a:endParaRPr/>
          </a:p>
        </p:txBody>
      </p:sp>
      <p:sp>
        <p:nvSpPr>
          <p:cNvPr id="1031" name="Google Shape;1031;p165"/>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In the following example, we use the </a:t>
            </a:r>
            <a:r>
              <a:rPr b="1" lang="en-GB"/>
              <a:t>FileWriter</a:t>
            </a:r>
            <a:r>
              <a:rPr lang="en-GB"/>
              <a:t> class together with its </a:t>
            </a:r>
            <a:r>
              <a:rPr b="1" lang="en-GB"/>
              <a:t>write()</a:t>
            </a:r>
            <a:r>
              <a:rPr lang="en-GB"/>
              <a:t> method to write some text to the file we created in the example above.</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Note that when you are done writing to the file, you should close it with the </a:t>
            </a:r>
            <a:r>
              <a:rPr b="1" lang="en-GB"/>
              <a:t>close()</a:t>
            </a:r>
            <a:r>
              <a:rPr lang="en-GB"/>
              <a:t> method.</a:t>
            </a:r>
            <a:endParaRPr/>
          </a:p>
        </p:txBody>
      </p:sp>
      <p:sp>
        <p:nvSpPr>
          <p:cNvPr id="1032" name="Google Shape;1032;p165"/>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033" name="Google Shape;1033;p16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166"/>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Write to a File</a:t>
            </a:r>
            <a:endParaRPr/>
          </a:p>
        </p:txBody>
      </p:sp>
      <p:sp>
        <p:nvSpPr>
          <p:cNvPr id="1039" name="Google Shape;1039;p166"/>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040" name="Google Shape;1040;p16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pic>
        <p:nvPicPr>
          <p:cNvPr id="1041" name="Google Shape;1041;p166"/>
          <p:cNvPicPr preferRelativeResize="0"/>
          <p:nvPr/>
        </p:nvPicPr>
        <p:blipFill rotWithShape="1">
          <a:blip r:embed="rId3">
            <a:alphaModFix/>
          </a:blip>
          <a:srcRect b="0" l="0" r="0" t="0"/>
          <a:stretch/>
        </p:blipFill>
        <p:spPr>
          <a:xfrm>
            <a:off x="1721223" y="1134373"/>
            <a:ext cx="8749553" cy="4589253"/>
          </a:xfrm>
          <a:prstGeom prst="rect">
            <a:avLst/>
          </a:prstGeom>
          <a:noFill/>
          <a:ln>
            <a:noFill/>
          </a:ln>
        </p:spPr>
      </p:pic>
      <p:pic>
        <p:nvPicPr>
          <p:cNvPr id="1042" name="Google Shape;1042;p166"/>
          <p:cNvPicPr preferRelativeResize="0"/>
          <p:nvPr/>
        </p:nvPicPr>
        <p:blipFill rotWithShape="1">
          <a:blip r:embed="rId4">
            <a:alphaModFix/>
          </a:blip>
          <a:srcRect b="0" l="0" r="0" t="0"/>
          <a:stretch/>
        </p:blipFill>
        <p:spPr>
          <a:xfrm>
            <a:off x="5456203" y="5612380"/>
            <a:ext cx="5014573" cy="477757"/>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67"/>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Read a File</a:t>
            </a:r>
            <a:endParaRPr/>
          </a:p>
        </p:txBody>
      </p:sp>
      <p:sp>
        <p:nvSpPr>
          <p:cNvPr id="1048" name="Google Shape;1048;p167"/>
          <p:cNvSpPr txBox="1"/>
          <p:nvPr>
            <p:ph idx="1" type="body"/>
          </p:nvPr>
        </p:nvSpPr>
        <p:spPr>
          <a:xfrm>
            <a:off x="1219200" y="1447800"/>
            <a:ext cx="10363200" cy="862263"/>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In the following example, we use the </a:t>
            </a:r>
            <a:r>
              <a:rPr b="1" lang="en-GB"/>
              <a:t>Scanner</a:t>
            </a:r>
            <a:r>
              <a:rPr lang="en-GB"/>
              <a:t> class to </a:t>
            </a:r>
            <a:r>
              <a:rPr b="1" lang="en-GB"/>
              <a:t>read</a:t>
            </a:r>
            <a:r>
              <a:rPr lang="en-GB"/>
              <a:t> the contents of the text file.</a:t>
            </a:r>
            <a:endParaRPr/>
          </a:p>
        </p:txBody>
      </p:sp>
      <p:sp>
        <p:nvSpPr>
          <p:cNvPr id="1049" name="Google Shape;1049;p167"/>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050" name="Google Shape;1050;p16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pic>
        <p:nvPicPr>
          <p:cNvPr id="1051" name="Google Shape;1051;p167"/>
          <p:cNvPicPr preferRelativeResize="0"/>
          <p:nvPr/>
        </p:nvPicPr>
        <p:blipFill rotWithShape="1">
          <a:blip r:embed="rId3">
            <a:alphaModFix/>
          </a:blip>
          <a:srcRect b="0" l="0" r="0" t="0"/>
          <a:stretch/>
        </p:blipFill>
        <p:spPr>
          <a:xfrm>
            <a:off x="3076309" y="2162838"/>
            <a:ext cx="6627233" cy="4420524"/>
          </a:xfrm>
          <a:prstGeom prst="rect">
            <a:avLst/>
          </a:prstGeom>
          <a:noFill/>
          <a:ln>
            <a:noFill/>
          </a:ln>
        </p:spPr>
      </p:pic>
      <p:pic>
        <p:nvPicPr>
          <p:cNvPr id="1052" name="Google Shape;1052;p167"/>
          <p:cNvPicPr preferRelativeResize="0"/>
          <p:nvPr/>
        </p:nvPicPr>
        <p:blipFill rotWithShape="1">
          <a:blip r:embed="rId4">
            <a:alphaModFix/>
          </a:blip>
          <a:srcRect b="0" l="0" r="0" t="0"/>
          <a:stretch/>
        </p:blipFill>
        <p:spPr>
          <a:xfrm>
            <a:off x="4222376" y="6191250"/>
            <a:ext cx="5988424" cy="388189"/>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68"/>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Getting File Information</a:t>
            </a:r>
            <a:endParaRPr>
              <a:solidFill>
                <a:schemeClr val="dk1"/>
              </a:solidFill>
            </a:endParaRPr>
          </a:p>
        </p:txBody>
      </p:sp>
      <p:sp>
        <p:nvSpPr>
          <p:cNvPr id="1058" name="Google Shape;1058;p168"/>
          <p:cNvSpPr txBox="1"/>
          <p:nvPr>
            <p:ph idx="1" type="body"/>
          </p:nvPr>
        </p:nvSpPr>
        <p:spPr>
          <a:xfrm>
            <a:off x="1219200" y="1447800"/>
            <a:ext cx="10363200" cy="862263"/>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To get more information about a file, use any of the File methods:</a:t>
            </a:r>
            <a:endParaRPr/>
          </a:p>
        </p:txBody>
      </p:sp>
      <p:sp>
        <p:nvSpPr>
          <p:cNvPr id="1059" name="Google Shape;1059;p168"/>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060" name="Google Shape;1060;p16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pic>
        <p:nvPicPr>
          <p:cNvPr id="1061" name="Google Shape;1061;p168"/>
          <p:cNvPicPr preferRelativeResize="0"/>
          <p:nvPr/>
        </p:nvPicPr>
        <p:blipFill rotWithShape="1">
          <a:blip r:embed="rId3">
            <a:alphaModFix/>
          </a:blip>
          <a:srcRect b="0" l="0" r="0" t="0"/>
          <a:stretch/>
        </p:blipFill>
        <p:spPr>
          <a:xfrm>
            <a:off x="1427747" y="2121319"/>
            <a:ext cx="7425267" cy="4308056"/>
          </a:xfrm>
          <a:prstGeom prst="rect">
            <a:avLst/>
          </a:prstGeom>
          <a:noFill/>
          <a:ln>
            <a:noFill/>
          </a:ln>
        </p:spPr>
      </p:pic>
      <p:pic>
        <p:nvPicPr>
          <p:cNvPr id="1062" name="Google Shape;1062;p168"/>
          <p:cNvPicPr preferRelativeResize="0"/>
          <p:nvPr/>
        </p:nvPicPr>
        <p:blipFill rotWithShape="1">
          <a:blip r:embed="rId4">
            <a:alphaModFix/>
          </a:blip>
          <a:srcRect b="0" l="0" r="0" t="0"/>
          <a:stretch/>
        </p:blipFill>
        <p:spPr>
          <a:xfrm>
            <a:off x="7720971" y="2146945"/>
            <a:ext cx="4276296" cy="1319707"/>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169"/>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Deleting a File</a:t>
            </a:r>
            <a:endParaRPr/>
          </a:p>
        </p:txBody>
      </p:sp>
      <p:sp>
        <p:nvSpPr>
          <p:cNvPr id="1068" name="Google Shape;1068;p169"/>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069" name="Google Shape;1069;p169"/>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pic>
        <p:nvPicPr>
          <p:cNvPr id="1070" name="Google Shape;1070;p169"/>
          <p:cNvPicPr preferRelativeResize="0"/>
          <p:nvPr/>
        </p:nvPicPr>
        <p:blipFill rotWithShape="1">
          <a:blip r:embed="rId3">
            <a:alphaModFix/>
          </a:blip>
          <a:srcRect b="0" l="0" r="0" t="0"/>
          <a:stretch/>
        </p:blipFill>
        <p:spPr>
          <a:xfrm>
            <a:off x="2529881" y="1464977"/>
            <a:ext cx="7680919" cy="3668496"/>
          </a:xfrm>
          <a:prstGeom prst="rect">
            <a:avLst/>
          </a:prstGeom>
          <a:noFill/>
          <a:ln>
            <a:noFill/>
          </a:ln>
        </p:spPr>
      </p:pic>
      <p:pic>
        <p:nvPicPr>
          <p:cNvPr id="1071" name="Google Shape;1071;p169"/>
          <p:cNvPicPr preferRelativeResize="0"/>
          <p:nvPr/>
        </p:nvPicPr>
        <p:blipFill rotWithShape="1">
          <a:blip r:embed="rId4">
            <a:alphaModFix/>
          </a:blip>
          <a:srcRect b="0" l="0" r="0" t="0"/>
          <a:stretch/>
        </p:blipFill>
        <p:spPr>
          <a:xfrm>
            <a:off x="5283514" y="4790193"/>
            <a:ext cx="3999809" cy="476249"/>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70"/>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Listing all files in a Folder</a:t>
            </a:r>
            <a:endParaRPr/>
          </a:p>
        </p:txBody>
      </p:sp>
      <p:sp>
        <p:nvSpPr>
          <p:cNvPr id="1078" name="Google Shape;1078;p170"/>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079" name="Google Shape;1079;p170"/>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pic>
        <p:nvPicPr>
          <p:cNvPr id="1080" name="Google Shape;1080;p170"/>
          <p:cNvPicPr preferRelativeResize="0"/>
          <p:nvPr/>
        </p:nvPicPr>
        <p:blipFill rotWithShape="1">
          <a:blip r:embed="rId3">
            <a:alphaModFix/>
          </a:blip>
          <a:srcRect b="0" l="0" r="0" t="0"/>
          <a:stretch/>
        </p:blipFill>
        <p:spPr>
          <a:xfrm>
            <a:off x="858365" y="990600"/>
            <a:ext cx="10932470" cy="5254435"/>
          </a:xfrm>
          <a:prstGeom prst="rect">
            <a:avLst/>
          </a:prstGeom>
          <a:noFill/>
          <a:ln>
            <a:noFill/>
          </a:ln>
        </p:spPr>
      </p:pic>
      <p:sp>
        <p:nvSpPr>
          <p:cNvPr id="1081" name="Google Shape;1081;p170"/>
          <p:cNvSpPr txBox="1"/>
          <p:nvPr/>
        </p:nvSpPr>
        <p:spPr>
          <a:xfrm>
            <a:off x="8922327" y="4174836"/>
            <a:ext cx="1173018" cy="138499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Lab1</a:t>
            </a:r>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Lab2</a:t>
            </a:r>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Lab3</a:t>
            </a:r>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Lab4</a:t>
            </a:r>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Thread.ppt</a:t>
            </a:r>
            <a:endParaRPr/>
          </a:p>
          <a:p>
            <a:pPr indent="0" lvl="0" marL="0" marR="0" rtl="0" algn="l">
              <a:lnSpc>
                <a:spcPct val="100000"/>
              </a:lnSpc>
              <a:spcBef>
                <a:spcPts val="0"/>
              </a:spcBef>
              <a:spcAft>
                <a:spcPts val="0"/>
              </a:spcAft>
              <a:buNone/>
            </a:pPr>
            <a:r>
              <a:rPr b="0" i="0" lang="en-GB" sz="1400" u="none" cap="none" strike="noStrike">
                <a:solidFill>
                  <a:schemeClr val="lt1"/>
                </a:solidFill>
                <a:latin typeface="Arial"/>
                <a:ea typeface="Arial"/>
                <a:cs typeface="Arial"/>
                <a:sym typeface="Arial"/>
              </a:rPr>
              <a:t>Java.pdf</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Example of Java ArrayList class</a:t>
            </a:r>
            <a:endParaRPr/>
          </a:p>
        </p:txBody>
      </p:sp>
      <p:sp>
        <p:nvSpPr>
          <p:cNvPr id="254" name="Google Shape;254;p43"/>
          <p:cNvSpPr txBox="1"/>
          <p:nvPr/>
        </p:nvSpPr>
        <p:spPr>
          <a:xfrm>
            <a:off x="1981200" y="1676400"/>
            <a:ext cx="6934200" cy="4032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import java.util.*;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class TestCollection1{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ArrayList&lt;String&gt; al=new ArrayList&lt;String&gt;();//creating arraylist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al.add("Ravi");//adding object in arraylist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al.add("Vijay");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al.add("Ravi");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al.add("Ajay");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Iterator itr=al.iterator();//getting Iterator from arraylist to traverse elements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while(itr.hasNext()){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System.out.println(itr.next());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p:txBody>
      </p:sp>
      <p:sp>
        <p:nvSpPr>
          <p:cNvPr id="255" name="Google Shape;255;p43"/>
          <p:cNvSpPr txBox="1"/>
          <p:nvPr/>
        </p:nvSpPr>
        <p:spPr>
          <a:xfrm>
            <a:off x="9067800" y="2362201"/>
            <a:ext cx="1371600" cy="1477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sng"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Ravi</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Vijay</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Ravi</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Ajay</a:t>
            </a:r>
            <a:endParaRPr/>
          </a:p>
        </p:txBody>
      </p:sp>
      <p:sp>
        <p:nvSpPr>
          <p:cNvPr id="256" name="Google Shape;256;p43"/>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257" name="Google Shape;257;p4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171"/>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File Input Stream</a:t>
            </a:r>
            <a:endParaRPr/>
          </a:p>
        </p:txBody>
      </p:sp>
      <p:sp>
        <p:nvSpPr>
          <p:cNvPr id="1087" name="Google Shape;1087;p17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A </a:t>
            </a:r>
            <a:r>
              <a:rPr b="1" lang="en-GB"/>
              <a:t>FileInputStream</a:t>
            </a:r>
            <a:r>
              <a:rPr lang="en-GB"/>
              <a:t> obtains input bytes from a file in a file system.</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What files are available depends on the host environment.</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b="1" lang="en-GB"/>
              <a:t>FileInputStream</a:t>
            </a:r>
            <a:r>
              <a:rPr lang="en-GB"/>
              <a:t> is meant for reading streams of raw bytes such as image data.</a:t>
            </a:r>
            <a:endParaRPr/>
          </a:p>
          <a:p>
            <a:pPr indent="0" lvl="0" marL="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For reading streams of characters, consider using </a:t>
            </a:r>
            <a:r>
              <a:rPr b="1" lang="en-GB"/>
              <a:t>FileReader</a:t>
            </a:r>
            <a:r>
              <a:rPr lang="en-GB"/>
              <a:t>.</a:t>
            </a:r>
            <a:endParaRPr/>
          </a:p>
        </p:txBody>
      </p:sp>
      <p:sp>
        <p:nvSpPr>
          <p:cNvPr id="1088" name="Google Shape;1088;p171"/>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089" name="Google Shape;1089;p17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172"/>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Example Task</a:t>
            </a:r>
            <a:endParaRPr/>
          </a:p>
        </p:txBody>
      </p:sp>
      <p:sp>
        <p:nvSpPr>
          <p:cNvPr id="1096" name="Google Shape;1096;p172"/>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097" name="Google Shape;1097;p17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
        <p:nvSpPr>
          <p:cNvPr id="1098" name="Google Shape;1098;p172"/>
          <p:cNvSpPr txBox="1"/>
          <p:nvPr>
            <p:ph idx="1" type="body"/>
          </p:nvPr>
        </p:nvSpPr>
        <p:spPr>
          <a:xfrm>
            <a:off x="1219200" y="1447801"/>
            <a:ext cx="10363200" cy="47625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Counting Number of Characters in a file</a:t>
            </a:r>
            <a:endParaRPr/>
          </a:p>
        </p:txBody>
      </p:sp>
      <p:pic>
        <p:nvPicPr>
          <p:cNvPr id="1099" name="Google Shape;1099;p172"/>
          <p:cNvPicPr preferRelativeResize="0"/>
          <p:nvPr/>
        </p:nvPicPr>
        <p:blipFill rotWithShape="1">
          <a:blip r:embed="rId3">
            <a:alphaModFix/>
          </a:blip>
          <a:srcRect b="0" l="0" r="0" t="0"/>
          <a:stretch/>
        </p:blipFill>
        <p:spPr>
          <a:xfrm>
            <a:off x="1620253" y="1924051"/>
            <a:ext cx="7162824" cy="4587097"/>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73"/>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Example Task (cont..)</a:t>
            </a:r>
            <a:endParaRPr/>
          </a:p>
        </p:txBody>
      </p:sp>
      <p:sp>
        <p:nvSpPr>
          <p:cNvPr id="1106" name="Google Shape;1106;p173"/>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107" name="Google Shape;1107;p17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pic>
        <p:nvPicPr>
          <p:cNvPr id="1108" name="Google Shape;1108;p173"/>
          <p:cNvPicPr preferRelativeResize="0"/>
          <p:nvPr/>
        </p:nvPicPr>
        <p:blipFill rotWithShape="1">
          <a:blip r:embed="rId3">
            <a:alphaModFix/>
          </a:blip>
          <a:srcRect b="0" l="0" r="0" t="0"/>
          <a:stretch/>
        </p:blipFill>
        <p:spPr>
          <a:xfrm>
            <a:off x="1427747" y="1267326"/>
            <a:ext cx="6975524" cy="531603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3" name="Shape 1113"/>
        <p:cNvGrpSpPr/>
        <p:nvPr/>
      </p:nvGrpSpPr>
      <p:grpSpPr>
        <a:xfrm>
          <a:off x="0" y="0"/>
          <a:ext cx="0" cy="0"/>
          <a:chOff x="0" y="0"/>
          <a:chExt cx="0" cy="0"/>
        </a:xfrm>
      </p:grpSpPr>
      <p:sp>
        <p:nvSpPr>
          <p:cNvPr id="1114" name="Google Shape;1114;p174"/>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Example Task (cont..)</a:t>
            </a:r>
            <a:endParaRPr/>
          </a:p>
        </p:txBody>
      </p:sp>
      <p:sp>
        <p:nvSpPr>
          <p:cNvPr id="1115" name="Google Shape;1115;p174"/>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116" name="Google Shape;1116;p17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pic>
        <p:nvPicPr>
          <p:cNvPr id="1117" name="Google Shape;1117;p174"/>
          <p:cNvPicPr preferRelativeResize="0"/>
          <p:nvPr/>
        </p:nvPicPr>
        <p:blipFill rotWithShape="1">
          <a:blip r:embed="rId3">
            <a:alphaModFix/>
          </a:blip>
          <a:srcRect b="0" l="0" r="0" t="0"/>
          <a:stretch/>
        </p:blipFill>
        <p:spPr>
          <a:xfrm>
            <a:off x="804333" y="1318197"/>
            <a:ext cx="10090484" cy="2037306"/>
          </a:xfrm>
          <a:prstGeom prst="rect">
            <a:avLst/>
          </a:prstGeom>
          <a:noFill/>
          <a:ln>
            <a:noFill/>
          </a:ln>
        </p:spPr>
      </p:pic>
      <p:pic>
        <p:nvPicPr>
          <p:cNvPr id="1118" name="Google Shape;1118;p174"/>
          <p:cNvPicPr preferRelativeResize="0"/>
          <p:nvPr/>
        </p:nvPicPr>
        <p:blipFill rotWithShape="1">
          <a:blip r:embed="rId4">
            <a:alphaModFix/>
          </a:blip>
          <a:srcRect b="0" l="0" r="0" t="0"/>
          <a:stretch/>
        </p:blipFill>
        <p:spPr>
          <a:xfrm>
            <a:off x="3776501" y="3683101"/>
            <a:ext cx="3927828" cy="1617983"/>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128"/>
          <p:cNvSpPr txBox="1"/>
          <p:nvPr>
            <p:ph type="title"/>
          </p:nvPr>
        </p:nvSpPr>
        <p:spPr>
          <a:xfrm>
            <a:off x="838200" y="2766218"/>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2F5496"/>
              </a:buClr>
              <a:buSzPts val="4400"/>
              <a:buFont typeface="Calibri"/>
              <a:buNone/>
            </a:pPr>
            <a:r>
              <a:rPr lang="en-GB">
                <a:solidFill>
                  <a:schemeClr val="accent2"/>
                </a:solidFill>
              </a:rPr>
              <a:t>Thank You!!!</a:t>
            </a:r>
            <a:endParaRPr>
              <a:solidFill>
                <a:schemeClr val="accent2"/>
              </a:solidFill>
            </a:endParaRPr>
          </a:p>
        </p:txBody>
      </p:sp>
      <p:sp>
        <p:nvSpPr>
          <p:cNvPr id="1124" name="Google Shape;1124;p1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GB"/>
              <a:t>Kazi Saeed Alam, Asst. Prof, CSE</a:t>
            </a:r>
            <a:endParaRPr/>
          </a:p>
        </p:txBody>
      </p:sp>
      <p:sp>
        <p:nvSpPr>
          <p:cNvPr id="1125" name="Google Shape;1125;p1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GB"/>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25"/>
          <p:cNvSpPr txBox="1"/>
          <p:nvPr>
            <p:ph type="title"/>
          </p:nvPr>
        </p:nvSpPr>
        <p:spPr>
          <a:xfrm>
            <a:off x="2438400" y="274638"/>
            <a:ext cx="7772400" cy="7921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Methods of ArrayList class</a:t>
            </a:r>
            <a:endParaRPr/>
          </a:p>
        </p:txBody>
      </p:sp>
      <p:sp>
        <p:nvSpPr>
          <p:cNvPr id="263" name="Google Shape;263;p125"/>
          <p:cNvSpPr txBox="1"/>
          <p:nvPr>
            <p:ph idx="1" type="body"/>
          </p:nvPr>
        </p:nvSpPr>
        <p:spPr>
          <a:xfrm>
            <a:off x="2438400" y="1447800"/>
            <a:ext cx="7772400" cy="54102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700"/>
              <a:buChar char="⚫"/>
            </a:pPr>
            <a:r>
              <a:rPr lang="en-GB" sz="2000"/>
              <a:t>1) </a:t>
            </a:r>
            <a:r>
              <a:rPr b="1" lang="en-GB" sz="2000"/>
              <a:t>add( Object o)</a:t>
            </a:r>
            <a:r>
              <a:rPr lang="en-GB" sz="2000"/>
              <a:t>: </a:t>
            </a:r>
            <a:endParaRPr/>
          </a:p>
          <a:p>
            <a:pPr indent="-273050" lvl="0" marL="273050" rtl="0" algn="l">
              <a:spcBef>
                <a:spcPts val="575"/>
              </a:spcBef>
              <a:spcAft>
                <a:spcPts val="0"/>
              </a:spcAft>
              <a:buSzPts val="1700"/>
              <a:buFont typeface="Noto Sans Symbols"/>
              <a:buNone/>
            </a:pPr>
            <a:r>
              <a:rPr lang="en-GB" sz="2000"/>
              <a:t>     This method adds an object o to the arraylist.</a:t>
            </a:r>
            <a:endParaRPr/>
          </a:p>
          <a:p>
            <a:pPr indent="-228599" lvl="1" marL="547688" rtl="0" algn="l">
              <a:spcBef>
                <a:spcPts val="375"/>
              </a:spcBef>
              <a:spcAft>
                <a:spcPts val="0"/>
              </a:spcAft>
              <a:buSzPts val="1530"/>
              <a:buFont typeface="Noto Sans Symbols"/>
              <a:buNone/>
            </a:pPr>
            <a:r>
              <a:rPr lang="en-GB" sz="1800"/>
              <a:t>		obj.add("hello"); </a:t>
            </a:r>
            <a:endParaRPr/>
          </a:p>
          <a:p>
            <a:pPr indent="-273050" lvl="0" marL="273050" rtl="0" algn="l">
              <a:spcBef>
                <a:spcPts val="575"/>
              </a:spcBef>
              <a:spcAft>
                <a:spcPts val="0"/>
              </a:spcAft>
              <a:buSzPts val="1700"/>
              <a:buFont typeface="Noto Sans Symbols"/>
              <a:buNone/>
            </a:pPr>
            <a:r>
              <a:rPr lang="en-GB" sz="2000"/>
              <a:t>	This statement would add a string hello in the arraylist at last position.</a:t>
            </a:r>
            <a:endParaRPr/>
          </a:p>
          <a:p>
            <a:pPr indent="-165100" lvl="0" marL="273050" rtl="0" algn="l">
              <a:spcBef>
                <a:spcPts val="575"/>
              </a:spcBef>
              <a:spcAft>
                <a:spcPts val="0"/>
              </a:spcAft>
              <a:buSzPts val="1700"/>
              <a:buNone/>
            </a:pPr>
            <a:r>
              <a:t/>
            </a:r>
            <a:endParaRPr sz="2000"/>
          </a:p>
          <a:p>
            <a:pPr indent="-273050" lvl="0" marL="273050" rtl="0" algn="l">
              <a:spcBef>
                <a:spcPts val="575"/>
              </a:spcBef>
              <a:spcAft>
                <a:spcPts val="0"/>
              </a:spcAft>
              <a:buSzPts val="1700"/>
              <a:buChar char="⚫"/>
            </a:pPr>
            <a:r>
              <a:rPr lang="en-GB" sz="2000"/>
              <a:t>2) </a:t>
            </a:r>
            <a:r>
              <a:rPr b="1" lang="en-GB" sz="2000"/>
              <a:t>add(int index, Object o)</a:t>
            </a:r>
            <a:r>
              <a:rPr lang="en-GB" sz="2000"/>
              <a:t>: It adds the object o to the array list at the given index.</a:t>
            </a:r>
            <a:endParaRPr/>
          </a:p>
          <a:p>
            <a:pPr indent="-273050" lvl="0" marL="273050" rtl="0" algn="l">
              <a:spcBef>
                <a:spcPts val="575"/>
              </a:spcBef>
              <a:spcAft>
                <a:spcPts val="0"/>
              </a:spcAft>
              <a:buSzPts val="1700"/>
              <a:buFont typeface="Noto Sans Symbols"/>
              <a:buNone/>
            </a:pPr>
            <a:r>
              <a:rPr lang="en-GB" sz="2000"/>
              <a:t>             obj.add(2, "bye"); </a:t>
            </a:r>
            <a:endParaRPr/>
          </a:p>
          <a:p>
            <a:pPr indent="-273050" lvl="0" marL="273050" rtl="0" algn="l">
              <a:spcBef>
                <a:spcPts val="575"/>
              </a:spcBef>
              <a:spcAft>
                <a:spcPts val="0"/>
              </a:spcAft>
              <a:buSzPts val="1700"/>
              <a:buFont typeface="Noto Sans Symbols"/>
              <a:buNone/>
            </a:pPr>
            <a:r>
              <a:rPr lang="en-GB" sz="2000"/>
              <a:t>    It will add the string bye to the 2nd index (3rd position as the array list starts with index 0) of array list.</a:t>
            </a:r>
            <a:endParaRPr/>
          </a:p>
          <a:p>
            <a:pPr indent="-273050" lvl="0" marL="273050" rtl="0" algn="l">
              <a:spcBef>
                <a:spcPts val="575"/>
              </a:spcBef>
              <a:spcAft>
                <a:spcPts val="0"/>
              </a:spcAft>
              <a:buSzPts val="1700"/>
              <a:buChar char="⚫"/>
            </a:pPr>
            <a:r>
              <a:rPr lang="en-GB" sz="2000"/>
              <a:t>3) </a:t>
            </a:r>
            <a:r>
              <a:rPr b="1" lang="en-GB" sz="2000"/>
              <a:t>remove(Object o)</a:t>
            </a:r>
            <a:r>
              <a:rPr lang="en-GB" sz="2000"/>
              <a:t>: Removes the object o from the ArrayList.</a:t>
            </a:r>
            <a:endParaRPr/>
          </a:p>
          <a:p>
            <a:pPr indent="-273050" lvl="0" marL="273050" rtl="0" algn="l">
              <a:spcBef>
                <a:spcPts val="575"/>
              </a:spcBef>
              <a:spcAft>
                <a:spcPts val="0"/>
              </a:spcAft>
              <a:buSzPts val="1700"/>
              <a:buFont typeface="Noto Sans Symbols"/>
              <a:buNone/>
            </a:pPr>
            <a:r>
              <a:rPr lang="en-GB" sz="2000"/>
              <a:t>		obj.remove("Chaitanya"); </a:t>
            </a:r>
            <a:endParaRPr/>
          </a:p>
          <a:p>
            <a:pPr indent="-273050" lvl="0" marL="273050" rtl="0" algn="l">
              <a:spcBef>
                <a:spcPts val="575"/>
              </a:spcBef>
              <a:spcAft>
                <a:spcPts val="0"/>
              </a:spcAft>
              <a:buSzPts val="1700"/>
              <a:buFont typeface="Noto Sans Symbols"/>
              <a:buNone/>
            </a:pPr>
            <a:r>
              <a:rPr lang="en-GB" sz="2000"/>
              <a:t>    This statement will remove the string “Chaitanya” from the ArrayList.</a:t>
            </a:r>
            <a:endParaRPr/>
          </a:p>
        </p:txBody>
      </p:sp>
      <p:sp>
        <p:nvSpPr>
          <p:cNvPr id="264" name="Google Shape;264;p125"/>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265" name="Google Shape;265;p12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27"/>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Methods of ArrayList class</a:t>
            </a:r>
            <a:endParaRPr sz="3600"/>
          </a:p>
        </p:txBody>
      </p:sp>
      <p:sp>
        <p:nvSpPr>
          <p:cNvPr id="271" name="Google Shape;271;p127"/>
          <p:cNvSpPr txBox="1"/>
          <p:nvPr>
            <p:ph idx="1" type="body"/>
          </p:nvPr>
        </p:nvSpPr>
        <p:spPr>
          <a:xfrm>
            <a:off x="2438400" y="1447800"/>
            <a:ext cx="7772400" cy="4953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4) </a:t>
            </a:r>
            <a:r>
              <a:rPr b="1" lang="en-GB"/>
              <a:t>remove(int index)</a:t>
            </a:r>
            <a:r>
              <a:rPr lang="en-GB"/>
              <a:t>: Removes element from a given index.</a:t>
            </a:r>
            <a:endParaRPr/>
          </a:p>
          <a:p>
            <a:pPr indent="-273050" lvl="0" marL="273050" rtl="0" algn="l">
              <a:spcBef>
                <a:spcPts val="575"/>
              </a:spcBef>
              <a:spcAft>
                <a:spcPts val="0"/>
              </a:spcAft>
              <a:buSzPts val="2210"/>
              <a:buFont typeface="Noto Sans Symbols"/>
              <a:buNone/>
            </a:pPr>
            <a:r>
              <a:rPr lang="en-GB"/>
              <a:t>        obj.remove(3); </a:t>
            </a:r>
            <a:endParaRPr/>
          </a:p>
          <a:p>
            <a:pPr indent="-273050" lvl="0" marL="273050" rtl="0" algn="l">
              <a:spcBef>
                <a:spcPts val="575"/>
              </a:spcBef>
              <a:spcAft>
                <a:spcPts val="0"/>
              </a:spcAft>
              <a:buSzPts val="2210"/>
              <a:buFont typeface="Noto Sans Symbols"/>
              <a:buNone/>
            </a:pPr>
            <a:r>
              <a:rPr lang="en-GB"/>
              <a:t>   It would remove the element of index 3 (4th element of the list – List starts with o).</a:t>
            </a:r>
            <a:endParaRPr/>
          </a:p>
          <a:p>
            <a:pPr indent="-273050" lvl="0" marL="273050" rtl="0" algn="l">
              <a:spcBef>
                <a:spcPts val="575"/>
              </a:spcBef>
              <a:spcAft>
                <a:spcPts val="0"/>
              </a:spcAft>
              <a:buSzPts val="2210"/>
              <a:buChar char="⚫"/>
            </a:pPr>
            <a:r>
              <a:rPr lang="en-GB"/>
              <a:t>5) </a:t>
            </a:r>
            <a:r>
              <a:rPr b="1" lang="en-GB"/>
              <a:t>set(int index, Object o)</a:t>
            </a:r>
            <a:r>
              <a:rPr lang="en-GB"/>
              <a:t>: Used for updating an element. It replaces the element present at the specified index with the object o.</a:t>
            </a:r>
            <a:endParaRPr/>
          </a:p>
          <a:p>
            <a:pPr indent="-273050" lvl="0" marL="273050" rtl="0" algn="l">
              <a:spcBef>
                <a:spcPts val="575"/>
              </a:spcBef>
              <a:spcAft>
                <a:spcPts val="0"/>
              </a:spcAft>
              <a:buSzPts val="2210"/>
              <a:buFont typeface="Noto Sans Symbols"/>
              <a:buNone/>
            </a:pPr>
            <a:r>
              <a:rPr lang="en-GB"/>
              <a:t>        obj.set(2, "Tom"); </a:t>
            </a:r>
            <a:endParaRPr/>
          </a:p>
          <a:p>
            <a:pPr indent="-273050" lvl="0" marL="273050" rtl="0" algn="l">
              <a:spcBef>
                <a:spcPts val="575"/>
              </a:spcBef>
              <a:spcAft>
                <a:spcPts val="0"/>
              </a:spcAft>
              <a:buSzPts val="2210"/>
              <a:buFont typeface="Noto Sans Symbols"/>
              <a:buNone/>
            </a:pPr>
            <a:r>
              <a:rPr lang="en-GB"/>
              <a:t>   It would replace the 3rd element (index =2 is 3rd element) with the value Tom.</a:t>
            </a:r>
            <a:endParaRPr/>
          </a:p>
          <a:p>
            <a:pPr indent="-132715" lvl="0" marL="273050" rtl="0" algn="l">
              <a:spcBef>
                <a:spcPts val="575"/>
              </a:spcBef>
              <a:spcAft>
                <a:spcPts val="0"/>
              </a:spcAft>
              <a:buSzPts val="2210"/>
              <a:buNone/>
            </a:pPr>
            <a:r>
              <a:t/>
            </a:r>
            <a:endParaRPr/>
          </a:p>
        </p:txBody>
      </p:sp>
      <p:sp>
        <p:nvSpPr>
          <p:cNvPr id="272" name="Google Shape;272;p127"/>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273" name="Google Shape;273;p12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26"/>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Methods of ArrayList class</a:t>
            </a:r>
            <a:endParaRPr/>
          </a:p>
        </p:txBody>
      </p:sp>
      <p:sp>
        <p:nvSpPr>
          <p:cNvPr id="279" name="Google Shape;279;p126"/>
          <p:cNvSpPr txBox="1"/>
          <p:nvPr>
            <p:ph idx="1" type="body"/>
          </p:nvPr>
        </p:nvSpPr>
        <p:spPr>
          <a:xfrm>
            <a:off x="2514600" y="1524000"/>
            <a:ext cx="7772400" cy="48006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6)</a:t>
            </a:r>
            <a:r>
              <a:rPr b="1" lang="en-GB"/>
              <a:t> int indexOf(Object o)</a:t>
            </a:r>
            <a:r>
              <a:rPr lang="en-GB"/>
              <a:t>: Gives the index of the object o. If the element is not found in the list then this method returns the value -1.</a:t>
            </a:r>
            <a:endParaRPr/>
          </a:p>
          <a:p>
            <a:pPr indent="-273050" lvl="0" marL="273050" rtl="0" algn="l">
              <a:spcBef>
                <a:spcPts val="575"/>
              </a:spcBef>
              <a:spcAft>
                <a:spcPts val="0"/>
              </a:spcAft>
              <a:buSzPts val="2210"/>
              <a:buFont typeface="Noto Sans Symbols"/>
              <a:buNone/>
            </a:pPr>
            <a:r>
              <a:rPr lang="en-GB"/>
              <a:t>         int pos = obj.indexOf("Tom"); </a:t>
            </a:r>
            <a:endParaRPr/>
          </a:p>
          <a:p>
            <a:pPr indent="-273050" lvl="0" marL="273050" rtl="0" algn="l">
              <a:spcBef>
                <a:spcPts val="575"/>
              </a:spcBef>
              <a:spcAft>
                <a:spcPts val="0"/>
              </a:spcAft>
              <a:buSzPts val="2210"/>
              <a:buFont typeface="Noto Sans Symbols"/>
              <a:buNone/>
            </a:pPr>
            <a:r>
              <a:rPr lang="en-GB"/>
              <a:t>   This would give the index (position) of the string Tom in the list.</a:t>
            </a:r>
            <a:endParaRPr/>
          </a:p>
          <a:p>
            <a:pPr indent="-273050" lvl="0" marL="273050" rtl="0" algn="l">
              <a:spcBef>
                <a:spcPts val="575"/>
              </a:spcBef>
              <a:spcAft>
                <a:spcPts val="0"/>
              </a:spcAft>
              <a:buSzPts val="2210"/>
              <a:buChar char="⚫"/>
            </a:pPr>
            <a:r>
              <a:rPr lang="en-GB"/>
              <a:t>7) </a:t>
            </a:r>
            <a:r>
              <a:rPr b="1" lang="en-GB"/>
              <a:t>Object get(int index)</a:t>
            </a:r>
            <a:r>
              <a:rPr lang="en-GB"/>
              <a:t>: It returns the object of list which is present at the specified index.</a:t>
            </a:r>
            <a:endParaRPr/>
          </a:p>
          <a:p>
            <a:pPr indent="-273050" lvl="0" marL="273050" rtl="0" algn="l">
              <a:spcBef>
                <a:spcPts val="575"/>
              </a:spcBef>
              <a:spcAft>
                <a:spcPts val="0"/>
              </a:spcAft>
              <a:buSzPts val="2210"/>
              <a:buFont typeface="Noto Sans Symbols"/>
              <a:buNone/>
            </a:pPr>
            <a:r>
              <a:rPr lang="en-GB"/>
              <a:t>         String str= obj.get(2);</a:t>
            </a:r>
            <a:endParaRPr/>
          </a:p>
          <a:p>
            <a:pPr indent="-273050" lvl="0" marL="273050" rtl="0" algn="l">
              <a:spcBef>
                <a:spcPts val="575"/>
              </a:spcBef>
              <a:spcAft>
                <a:spcPts val="0"/>
              </a:spcAft>
              <a:buSzPts val="2210"/>
              <a:buFont typeface="Noto Sans Symbols"/>
              <a:buNone/>
            </a:pPr>
            <a:r>
              <a:rPr lang="en-GB"/>
              <a:t>   Function get would return the string stored at 3rd position (index 2).</a:t>
            </a:r>
            <a:endParaRPr/>
          </a:p>
          <a:p>
            <a:pPr indent="-132715" lvl="0" marL="273050" rtl="0" algn="l">
              <a:spcBef>
                <a:spcPts val="575"/>
              </a:spcBef>
              <a:spcAft>
                <a:spcPts val="0"/>
              </a:spcAft>
              <a:buSzPts val="2210"/>
              <a:buNone/>
            </a:pPr>
            <a:r>
              <a:t/>
            </a:r>
            <a:endParaRPr/>
          </a:p>
        </p:txBody>
      </p:sp>
      <p:sp>
        <p:nvSpPr>
          <p:cNvPr id="280" name="Google Shape;280;p126"/>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281" name="Google Shape;281;p12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1"/>
          <p:cNvSpPr txBox="1"/>
          <p:nvPr>
            <p:ph type="title"/>
          </p:nvPr>
        </p:nvSpPr>
        <p:spPr>
          <a:xfrm>
            <a:off x="2438400" y="274638"/>
            <a:ext cx="7772400" cy="6397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Methods of ArrayList class</a:t>
            </a:r>
            <a:endParaRPr/>
          </a:p>
        </p:txBody>
      </p:sp>
      <p:sp>
        <p:nvSpPr>
          <p:cNvPr id="287" name="Google Shape;287;p14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700"/>
              <a:buChar char="⚫"/>
            </a:pPr>
            <a:r>
              <a:rPr lang="en-GB" sz="2000"/>
              <a:t>8) </a:t>
            </a:r>
            <a:r>
              <a:rPr b="1" lang="en-GB" sz="2000"/>
              <a:t>int size()</a:t>
            </a:r>
            <a:r>
              <a:rPr lang="en-GB" sz="2000"/>
              <a:t>: It gives the size of the ArrayList – Number of elements of the list.</a:t>
            </a:r>
            <a:endParaRPr/>
          </a:p>
          <a:p>
            <a:pPr indent="-228600" lvl="2" marL="822325" rtl="0" algn="l">
              <a:spcBef>
                <a:spcPts val="375"/>
              </a:spcBef>
              <a:spcAft>
                <a:spcPts val="0"/>
              </a:spcAft>
              <a:buSzPts val="1700"/>
              <a:buFont typeface="Noto Sans Symbols"/>
              <a:buNone/>
            </a:pPr>
            <a:r>
              <a:rPr lang="en-GB"/>
              <a:t>int numberofitems = obj.size(); </a:t>
            </a:r>
            <a:endParaRPr/>
          </a:p>
          <a:p>
            <a:pPr indent="-273050" lvl="0" marL="273050" rtl="0" algn="l">
              <a:spcBef>
                <a:spcPts val="575"/>
              </a:spcBef>
              <a:spcAft>
                <a:spcPts val="0"/>
              </a:spcAft>
              <a:buSzPts val="1700"/>
              <a:buChar char="⚫"/>
            </a:pPr>
            <a:r>
              <a:rPr lang="en-GB" sz="2000"/>
              <a:t>9) </a:t>
            </a:r>
            <a:r>
              <a:rPr b="1" lang="en-GB" sz="2000"/>
              <a:t>boolean contains(Object o)</a:t>
            </a:r>
            <a:r>
              <a:rPr lang="en-GB" sz="2000"/>
              <a:t>: It checks whether the given object o is present in the array list if its there then it returns true else it returns false.</a:t>
            </a:r>
            <a:endParaRPr/>
          </a:p>
          <a:p>
            <a:pPr indent="-228600" lvl="2" marL="822325" rtl="0" algn="l">
              <a:spcBef>
                <a:spcPts val="375"/>
              </a:spcBef>
              <a:spcAft>
                <a:spcPts val="0"/>
              </a:spcAft>
              <a:buSzPts val="1700"/>
              <a:buFont typeface="Noto Sans Symbols"/>
              <a:buNone/>
            </a:pPr>
            <a:r>
              <a:rPr lang="en-GB"/>
              <a:t>obj.contains("Steve"); </a:t>
            </a:r>
            <a:endParaRPr/>
          </a:p>
          <a:p>
            <a:pPr indent="-273050" lvl="0" marL="273050" rtl="0" algn="l">
              <a:spcBef>
                <a:spcPts val="575"/>
              </a:spcBef>
              <a:spcAft>
                <a:spcPts val="0"/>
              </a:spcAft>
              <a:buSzPts val="1700"/>
              <a:buChar char="⚫"/>
            </a:pPr>
            <a:r>
              <a:rPr lang="en-GB" sz="2000"/>
              <a:t>10) </a:t>
            </a:r>
            <a:r>
              <a:rPr b="1" lang="en-GB" sz="2000"/>
              <a:t>clear():</a:t>
            </a:r>
            <a:r>
              <a:rPr lang="en-GB" sz="2000"/>
              <a:t> It is used for removing all the elements of the array list in one go. </a:t>
            </a:r>
            <a:endParaRPr/>
          </a:p>
          <a:p>
            <a:pPr indent="-273050" lvl="0" marL="273050" rtl="0" algn="l">
              <a:spcBef>
                <a:spcPts val="575"/>
              </a:spcBef>
              <a:spcAft>
                <a:spcPts val="0"/>
              </a:spcAft>
              <a:buSzPts val="1700"/>
              <a:buFont typeface="Noto Sans Symbols"/>
              <a:buNone/>
            </a:pPr>
            <a:r>
              <a:rPr lang="en-GB" sz="2000"/>
              <a:t>                  obj.clear();</a:t>
            </a:r>
            <a:endParaRPr/>
          </a:p>
        </p:txBody>
      </p:sp>
      <p:sp>
        <p:nvSpPr>
          <p:cNvPr id="288" name="Google Shape;288;p141"/>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289" name="Google Shape;289;p14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4"/>
          <p:cNvSpPr txBox="1"/>
          <p:nvPr>
            <p:ph type="title"/>
          </p:nvPr>
        </p:nvSpPr>
        <p:spPr>
          <a:xfrm>
            <a:off x="2438400" y="274638"/>
            <a:ext cx="7772400" cy="9445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Iterate the elements of collection</a:t>
            </a:r>
            <a:endParaRPr/>
          </a:p>
        </p:txBody>
      </p:sp>
      <p:sp>
        <p:nvSpPr>
          <p:cNvPr id="295" name="Google Shape;295;p44"/>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b="1" lang="en-GB"/>
              <a:t>Two ways</a:t>
            </a:r>
            <a:endParaRPr/>
          </a:p>
          <a:p>
            <a:pPr indent="-228600" lvl="2" marL="822325" rtl="0" algn="l">
              <a:spcBef>
                <a:spcPts val="375"/>
              </a:spcBef>
              <a:spcAft>
                <a:spcPts val="0"/>
              </a:spcAft>
              <a:buSzPts val="1700"/>
              <a:buChar char="⚫"/>
            </a:pPr>
            <a:r>
              <a:rPr lang="en-GB"/>
              <a:t>By Iterator interface.</a:t>
            </a:r>
            <a:endParaRPr/>
          </a:p>
          <a:p>
            <a:pPr indent="-228600" lvl="2" marL="822325" rtl="0" algn="l">
              <a:spcBef>
                <a:spcPts val="375"/>
              </a:spcBef>
              <a:spcAft>
                <a:spcPts val="0"/>
              </a:spcAft>
              <a:buSzPts val="1700"/>
              <a:buChar char="⚫"/>
            </a:pPr>
            <a:r>
              <a:rPr lang="en-GB"/>
              <a:t>By for-each loop.</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p:txBody>
      </p:sp>
      <p:sp>
        <p:nvSpPr>
          <p:cNvPr id="296" name="Google Shape;296;p44"/>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297" name="Google Shape;297;p4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solidFill>
                  <a:schemeClr val="dk1"/>
                </a:solidFill>
              </a:rPr>
              <a:t>Iterating the elements of Collection by for-each loop</a:t>
            </a:r>
            <a:endParaRPr/>
          </a:p>
        </p:txBody>
      </p:sp>
      <p:sp>
        <p:nvSpPr>
          <p:cNvPr id="303" name="Google Shape;303;p45"/>
          <p:cNvSpPr txBox="1"/>
          <p:nvPr/>
        </p:nvSpPr>
        <p:spPr>
          <a:xfrm>
            <a:off x="1981200" y="1981200"/>
            <a:ext cx="5486400" cy="341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import java.util.*;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class TestCollection2{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ArrayList&lt;String&gt; al=new ArrayList&lt;String&gt;();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al.add("Ravi");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al.add("Vijay");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al.add("Ravi");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al.add("Ajay");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for(String obj:al)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System.out.println(obj);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 </a:t>
            </a:r>
            <a:endParaRPr/>
          </a:p>
        </p:txBody>
      </p:sp>
      <p:sp>
        <p:nvSpPr>
          <p:cNvPr id="304" name="Google Shape;304;p45"/>
          <p:cNvSpPr txBox="1"/>
          <p:nvPr/>
        </p:nvSpPr>
        <p:spPr>
          <a:xfrm>
            <a:off x="8001000" y="2819401"/>
            <a:ext cx="1295400" cy="1477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sng"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Ravi</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Vijay</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Ravi</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Ajay</a:t>
            </a:r>
            <a:endParaRPr/>
          </a:p>
        </p:txBody>
      </p:sp>
      <p:sp>
        <p:nvSpPr>
          <p:cNvPr id="305" name="Google Shape;305;p45"/>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306" name="Google Shape;306;p4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6"/>
          <p:cNvSpPr txBox="1"/>
          <p:nvPr>
            <p:ph type="title"/>
          </p:nvPr>
        </p:nvSpPr>
        <p:spPr>
          <a:xfrm>
            <a:off x="2438400" y="274638"/>
            <a:ext cx="7772400" cy="10207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solidFill>
                  <a:schemeClr val="dk1"/>
                </a:solidFill>
              </a:rPr>
              <a:t>Iterating the elements of Collection by Iterator interface</a:t>
            </a:r>
            <a:endParaRPr/>
          </a:p>
        </p:txBody>
      </p:sp>
      <p:sp>
        <p:nvSpPr>
          <p:cNvPr id="312" name="Google Shape;312;p46"/>
          <p:cNvSpPr txBox="1"/>
          <p:nvPr/>
        </p:nvSpPr>
        <p:spPr>
          <a:xfrm>
            <a:off x="1676400" y="1524001"/>
            <a:ext cx="3810000" cy="2246313"/>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class Student{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int rollno;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String name;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int age;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Student(int rollno,String name,int age){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this.rollno=rollno;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this.name=name;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this.age=age;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 </a:t>
            </a:r>
            <a:endParaRPr/>
          </a:p>
        </p:txBody>
      </p:sp>
      <p:sp>
        <p:nvSpPr>
          <p:cNvPr id="313" name="Google Shape;313;p46"/>
          <p:cNvSpPr txBox="1"/>
          <p:nvPr/>
        </p:nvSpPr>
        <p:spPr>
          <a:xfrm>
            <a:off x="5562600" y="1524000"/>
            <a:ext cx="4953000" cy="4832350"/>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import java.util.*;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public class TestCollection3{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public static void main(String args[]){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//Creating user-defined class objects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Student s1=new Student(101,"Sonoo",23);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Student s2=new Student(102,"Ravi",21);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Student s2=new Student(103,"Hanumat",25);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ArrayList&lt;Student&gt; al=new ArrayList&lt;Student&gt;();//creating arraylist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al.add(s1);//adding Student class object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al.add(s2);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al.add(s3);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Iterator itr=al.iterator();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//traversing elements of ArrayList object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while(itr.hasNext()){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Student st=(Student)itr.next();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System.out.println(st.rollno+" "+st.name+" "+st.age);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 </a:t>
            </a:r>
            <a:endParaRPr/>
          </a:p>
        </p:txBody>
      </p:sp>
      <p:sp>
        <p:nvSpPr>
          <p:cNvPr id="314" name="Google Shape;314;p46"/>
          <p:cNvSpPr txBox="1"/>
          <p:nvPr/>
        </p:nvSpPr>
        <p:spPr>
          <a:xfrm>
            <a:off x="2133600" y="5486400"/>
            <a:ext cx="3048000" cy="1200150"/>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sng" cap="none" strike="noStrike">
                <a:solidFill>
                  <a:srgbClr val="000000"/>
                </a:solidFill>
                <a:latin typeface="Libre Baskerville"/>
                <a:ea typeface="Libre Baskerville"/>
                <a:cs typeface="Libre Baskerville"/>
                <a:sym typeface="Libre Baskerville"/>
              </a:rPr>
              <a:t>OUTPUT:</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Libre Baskerville"/>
                <a:ea typeface="Libre Baskerville"/>
                <a:cs typeface="Libre Baskerville"/>
                <a:sym typeface="Libre Baskerville"/>
              </a:rPr>
              <a:t>101 Sonoo 23</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Libre Baskerville"/>
                <a:ea typeface="Libre Baskerville"/>
                <a:cs typeface="Libre Baskerville"/>
                <a:sym typeface="Libre Baskerville"/>
              </a:rPr>
              <a:t>102 Ravi 21</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Libre Baskerville"/>
                <a:ea typeface="Libre Baskerville"/>
                <a:cs typeface="Libre Baskerville"/>
                <a:sym typeface="Libre Baskerville"/>
              </a:rPr>
              <a:t>103 Hanumat 25</a:t>
            </a:r>
            <a:endParaRPr/>
          </a:p>
        </p:txBody>
      </p:sp>
      <p:sp>
        <p:nvSpPr>
          <p:cNvPr id="315" name="Google Shape;315;p46"/>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316" name="Google Shape;316;p4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7"/>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GB" sz="3200">
                <a:solidFill>
                  <a:schemeClr val="dk1"/>
                </a:solidFill>
              </a:rPr>
              <a:t>Example of addAll(Collection c) method</a:t>
            </a:r>
            <a:endParaRPr/>
          </a:p>
        </p:txBody>
      </p:sp>
      <p:sp>
        <p:nvSpPr>
          <p:cNvPr id="322" name="Google Shape;322;p47"/>
          <p:cNvSpPr txBox="1"/>
          <p:nvPr/>
        </p:nvSpPr>
        <p:spPr>
          <a:xfrm>
            <a:off x="2209800" y="1524000"/>
            <a:ext cx="5562600" cy="4616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import java.util.*;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class TestCollection4{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ArrayList&lt;String&gt; al=new ArrayList&lt;String&gt;();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al.add("Ravi");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al.add("Vijay");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al.add("Ajay");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ArrayList&lt;String&gt; al2=new ArrayList&lt;String&gt;();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al2.add("Sonoo");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al2.add("Hanumat");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al.addAll(al2);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Iterator itr=al.iterator();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while(itr.hasNext()){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System.out.println(itr.next());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p:txBody>
      </p:sp>
      <p:sp>
        <p:nvSpPr>
          <p:cNvPr id="323" name="Google Shape;323;p47"/>
          <p:cNvSpPr txBox="1"/>
          <p:nvPr/>
        </p:nvSpPr>
        <p:spPr>
          <a:xfrm>
            <a:off x="8305800" y="2209800"/>
            <a:ext cx="1905000" cy="17541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sng"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Ravi</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Vijay</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Ajay</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Sonoo</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Hanumat</a:t>
            </a:r>
            <a:endParaRPr/>
          </a:p>
        </p:txBody>
      </p:sp>
      <p:sp>
        <p:nvSpPr>
          <p:cNvPr id="324" name="Google Shape;324;p47"/>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325" name="Google Shape;325;p4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3"/>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Collections </a:t>
            </a:r>
            <a:endParaRPr/>
          </a:p>
        </p:txBody>
      </p:sp>
      <p:sp>
        <p:nvSpPr>
          <p:cNvPr id="182" name="Google Shape;182;p33"/>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b="1" lang="en-GB"/>
              <a:t>Collections in java</a:t>
            </a:r>
            <a:r>
              <a:rPr lang="en-GB"/>
              <a:t> is a framework that provides an architecture to store and manipulate the group of objects.</a:t>
            </a:r>
            <a:endParaRPr/>
          </a:p>
          <a:p>
            <a:pPr indent="-273050" lvl="0" marL="273050" rtl="0" algn="l">
              <a:spcBef>
                <a:spcPts val="575"/>
              </a:spcBef>
              <a:spcAft>
                <a:spcPts val="0"/>
              </a:spcAft>
              <a:buSzPts val="2210"/>
              <a:buChar char="⚫"/>
            </a:pPr>
            <a:r>
              <a:rPr lang="en-GB"/>
              <a:t>operations like searching, sorting, insertion, manipulation, deletion etc. can be performed by Collections. </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Java Collection simply means a single unit of objects.</a:t>
            </a:r>
            <a:endParaRPr/>
          </a:p>
        </p:txBody>
      </p:sp>
      <p:sp>
        <p:nvSpPr>
          <p:cNvPr id="183" name="Google Shape;183;p33"/>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84" name="Google Shape;184;p3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42"/>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t>Loop in ArrayList </a:t>
            </a:r>
            <a:endParaRPr/>
          </a:p>
        </p:txBody>
      </p:sp>
      <p:sp>
        <p:nvSpPr>
          <p:cNvPr id="331" name="Google Shape;331;p142"/>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332" name="Google Shape;332;p142"/>
          <p:cNvSpPr txBox="1"/>
          <p:nvPr/>
        </p:nvSpPr>
        <p:spPr>
          <a:xfrm>
            <a:off x="1752600" y="1219201"/>
            <a:ext cx="4876800" cy="5478463"/>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FF0000"/>
                </a:solidFill>
                <a:latin typeface="Libre Baskerville"/>
                <a:ea typeface="Libre Baskerville"/>
                <a:cs typeface="Libre Baskerville"/>
                <a:sym typeface="Libre Baskerville"/>
              </a:rPr>
              <a:t>//Part 1</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import java.util.*;</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public class LoopExample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public static void main(String[] args)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ArrayList&lt;Integer&gt; arrlist = new ArrayList&lt;Integer&gt;();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arrlist.add(14);</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arrlist.add(7);</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arrlist.add(39);</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arrlist.add(40);</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 For Loop for iterating ArrayList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System.out.println("For Loop");</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for (int counter = 0; counter &lt; arrlist.size(); counter++)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System.out.println(arrlist.get(counter));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 Advanced For Loop*/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System.out.println("Advanced For Loop");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for (Integer num : arrlist)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System.out.println(num);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p:txBody>
      </p:sp>
      <p:sp>
        <p:nvSpPr>
          <p:cNvPr id="333" name="Google Shape;333;p142"/>
          <p:cNvSpPr txBox="1"/>
          <p:nvPr/>
        </p:nvSpPr>
        <p:spPr>
          <a:xfrm>
            <a:off x="6705600" y="1219201"/>
            <a:ext cx="3810000" cy="4401205"/>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FF0000"/>
                </a:solidFill>
                <a:latin typeface="Libre Baskerville"/>
                <a:ea typeface="Libre Baskerville"/>
                <a:cs typeface="Libre Baskerville"/>
                <a:sym typeface="Libre Baskerville"/>
              </a:rPr>
              <a:t>//Part 2</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While Loop for iterating ArrayList*/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System.out.println("While Loop");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int count = 0;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while (arrlist.size() &gt; count)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System.out.println(arrlist.get(count));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count++;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/*Looping Array List using Iterator*/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System.out.println("Iterator");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Iterator iter = arrlist.iterator();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while (iter.hasNext())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System.out.println(iter.next());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a:t>
            </a:r>
            <a:endParaRPr/>
          </a:p>
        </p:txBody>
      </p:sp>
      <p:sp>
        <p:nvSpPr>
          <p:cNvPr id="334" name="Google Shape;334;p14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ph type="title"/>
          </p:nvPr>
        </p:nvSpPr>
        <p:spPr>
          <a:xfrm>
            <a:off x="2438400" y="274638"/>
            <a:ext cx="7772400" cy="7921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GB" sz="3600">
                <a:solidFill>
                  <a:schemeClr val="dk1"/>
                </a:solidFill>
              </a:rPr>
              <a:t>Example of removeAll() method</a:t>
            </a:r>
            <a:endParaRPr/>
          </a:p>
        </p:txBody>
      </p:sp>
      <p:sp>
        <p:nvSpPr>
          <p:cNvPr id="341" name="Google Shape;341;p48"/>
          <p:cNvSpPr txBox="1"/>
          <p:nvPr/>
        </p:nvSpPr>
        <p:spPr>
          <a:xfrm>
            <a:off x="1828800" y="1524000"/>
            <a:ext cx="5943600" cy="5048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import java.util.*;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class TestCollection5{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ArrayList&lt;String&gt; al=new ArrayList&lt;String&gt;();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al.add("Ravi");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al.add("Vijay");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al.add("Ajay");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ArrayList&lt;String&gt; al2=new ArrayList&lt;String&gt;();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al2.add("Ravi");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al2.add("Hanumat");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al.removeAll(al2);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System.out.println("iteration after removing the elements of al2...");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Iterator itr=al.iterator();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while(itr.hasNext()){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System.out.println(itr.next());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p:txBody>
      </p:sp>
      <p:sp>
        <p:nvSpPr>
          <p:cNvPr id="342" name="Google Shape;342;p48"/>
          <p:cNvSpPr txBox="1"/>
          <p:nvPr/>
        </p:nvSpPr>
        <p:spPr>
          <a:xfrm>
            <a:off x="6553200" y="5638800"/>
            <a:ext cx="3886200" cy="101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sng"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iteration after removing the elements of al2...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Vijay</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Ajay</a:t>
            </a:r>
            <a:endParaRPr b="0" i="0" sz="1400" u="sng" cap="none" strike="noStrike">
              <a:solidFill>
                <a:srgbClr val="000000"/>
              </a:solidFill>
              <a:latin typeface="Arial"/>
              <a:ea typeface="Arial"/>
              <a:cs typeface="Arial"/>
              <a:sym typeface="Arial"/>
            </a:endParaRPr>
          </a:p>
        </p:txBody>
      </p:sp>
      <p:sp>
        <p:nvSpPr>
          <p:cNvPr id="343" name="Google Shape;343;p48"/>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344" name="Google Shape;344;p4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9"/>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Example of retainAll() method</a:t>
            </a:r>
            <a:endParaRPr/>
          </a:p>
        </p:txBody>
      </p:sp>
      <p:sp>
        <p:nvSpPr>
          <p:cNvPr id="350" name="Google Shape;350;p49"/>
          <p:cNvSpPr txBox="1"/>
          <p:nvPr/>
        </p:nvSpPr>
        <p:spPr>
          <a:xfrm>
            <a:off x="1752600" y="1447800"/>
            <a:ext cx="7772400" cy="4400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import java.util.*;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class TestCollection6{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ArrayList&lt;String&gt; al=new ArrayList&lt;String&gt;();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al.add("Ravi");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al.add("Vijay");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al.add("Ajay");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ArrayList&lt;String&gt; al2=new ArrayList&lt;String&gt;();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al2.add("Ravi");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al2.add("Hanumat");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al.retainAll(al2);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System.out.println("iterating the elements after retaining the elements of al2...");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Iterator itr=al.iterator();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while(itr.hasNext()){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System.out.println(itr.next());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p:txBody>
      </p:sp>
      <p:sp>
        <p:nvSpPr>
          <p:cNvPr id="351" name="Google Shape;351;p49"/>
          <p:cNvSpPr txBox="1"/>
          <p:nvPr/>
        </p:nvSpPr>
        <p:spPr>
          <a:xfrm>
            <a:off x="5334000" y="5334000"/>
            <a:ext cx="4800600" cy="80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sng"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iterating the elements after retaining the elements of al2...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Ravi</a:t>
            </a:r>
            <a:endParaRPr/>
          </a:p>
        </p:txBody>
      </p:sp>
      <p:sp>
        <p:nvSpPr>
          <p:cNvPr id="352" name="Google Shape;352;p49"/>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353" name="Google Shape;353;p49"/>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1"/>
          <p:cNvSpPr txBox="1"/>
          <p:nvPr>
            <p:ph type="title"/>
          </p:nvPr>
        </p:nvSpPr>
        <p:spPr>
          <a:xfrm>
            <a:off x="2209800" y="2857500"/>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b="1" lang="en-GB">
                <a:solidFill>
                  <a:schemeClr val="accent1"/>
                </a:solidFill>
              </a:rPr>
              <a:t>Java LinkedList class</a:t>
            </a:r>
            <a:endParaRPr>
              <a:solidFill>
                <a:schemeClr val="accent1"/>
              </a:solidFill>
            </a:endParaRPr>
          </a:p>
        </p:txBody>
      </p:sp>
      <p:sp>
        <p:nvSpPr>
          <p:cNvPr id="359" name="Google Shape;359;p51"/>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360" name="Google Shape;360;p5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2"/>
          <p:cNvSpPr txBox="1"/>
          <p:nvPr>
            <p:ph type="title"/>
          </p:nvPr>
        </p:nvSpPr>
        <p:spPr>
          <a:xfrm>
            <a:off x="2438400" y="152400"/>
            <a:ext cx="7772400" cy="6858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LinkedList class</a:t>
            </a:r>
            <a:endParaRPr/>
          </a:p>
        </p:txBody>
      </p:sp>
      <p:sp>
        <p:nvSpPr>
          <p:cNvPr id="366" name="Google Shape;366;p52"/>
          <p:cNvSpPr txBox="1"/>
          <p:nvPr>
            <p:ph idx="1" type="body"/>
          </p:nvPr>
        </p:nvSpPr>
        <p:spPr>
          <a:xfrm>
            <a:off x="2438400" y="762000"/>
            <a:ext cx="7772400" cy="47244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530"/>
              <a:buChar char="⚫"/>
            </a:pPr>
            <a:r>
              <a:rPr lang="en-GB" sz="1800"/>
              <a:t>Java LinkedList class uses doubly linked list to store the elements. It extends the AbstractList class and implements List and Deque interfaces.</a:t>
            </a:r>
            <a:endParaRPr/>
          </a:p>
          <a:p>
            <a:pPr indent="-175895" lvl="0" marL="273050" rtl="0" algn="l">
              <a:spcBef>
                <a:spcPts val="575"/>
              </a:spcBef>
              <a:spcAft>
                <a:spcPts val="0"/>
              </a:spcAft>
              <a:buSzPts val="1530"/>
              <a:buNone/>
            </a:pPr>
            <a:r>
              <a:t/>
            </a:r>
            <a:endParaRPr sz="1800"/>
          </a:p>
          <a:p>
            <a:pPr indent="-273050" lvl="0" marL="273050" rtl="0" algn="l">
              <a:spcBef>
                <a:spcPts val="575"/>
              </a:spcBef>
              <a:spcAft>
                <a:spcPts val="0"/>
              </a:spcAft>
              <a:buSzPts val="1530"/>
              <a:buChar char="⚫"/>
            </a:pPr>
            <a:r>
              <a:rPr lang="en-GB" sz="1800"/>
              <a:t>Java LinkedList class can contain duplicate elements.</a:t>
            </a:r>
            <a:endParaRPr/>
          </a:p>
          <a:p>
            <a:pPr indent="-175895" lvl="0" marL="273050" rtl="0" algn="l">
              <a:spcBef>
                <a:spcPts val="575"/>
              </a:spcBef>
              <a:spcAft>
                <a:spcPts val="0"/>
              </a:spcAft>
              <a:buSzPts val="1530"/>
              <a:buNone/>
            </a:pPr>
            <a:r>
              <a:t/>
            </a:r>
            <a:endParaRPr sz="1800"/>
          </a:p>
          <a:p>
            <a:pPr indent="-273050" lvl="0" marL="273050" rtl="0" algn="l">
              <a:spcBef>
                <a:spcPts val="575"/>
              </a:spcBef>
              <a:spcAft>
                <a:spcPts val="0"/>
              </a:spcAft>
              <a:buSzPts val="1530"/>
              <a:buChar char="⚫"/>
            </a:pPr>
            <a:r>
              <a:rPr lang="en-GB" sz="1800"/>
              <a:t>Java LinkedList class maintains insertion order.</a:t>
            </a:r>
            <a:endParaRPr/>
          </a:p>
          <a:p>
            <a:pPr indent="-175895" lvl="0" marL="273050" rtl="0" algn="l">
              <a:spcBef>
                <a:spcPts val="575"/>
              </a:spcBef>
              <a:spcAft>
                <a:spcPts val="0"/>
              </a:spcAft>
              <a:buSzPts val="1530"/>
              <a:buNone/>
            </a:pPr>
            <a:r>
              <a:t/>
            </a:r>
            <a:endParaRPr sz="1800"/>
          </a:p>
          <a:p>
            <a:pPr indent="-273050" lvl="0" marL="273050" rtl="0" algn="l">
              <a:spcBef>
                <a:spcPts val="575"/>
              </a:spcBef>
              <a:spcAft>
                <a:spcPts val="0"/>
              </a:spcAft>
              <a:buSzPts val="1530"/>
              <a:buChar char="⚫"/>
            </a:pPr>
            <a:r>
              <a:rPr lang="en-GB" sz="1800"/>
              <a:t>Java LinkedList class is non synchronized.</a:t>
            </a:r>
            <a:endParaRPr/>
          </a:p>
          <a:p>
            <a:pPr indent="-175895" lvl="0" marL="273050" rtl="0" algn="l">
              <a:spcBef>
                <a:spcPts val="575"/>
              </a:spcBef>
              <a:spcAft>
                <a:spcPts val="0"/>
              </a:spcAft>
              <a:buSzPts val="1530"/>
              <a:buNone/>
            </a:pPr>
            <a:r>
              <a:t/>
            </a:r>
            <a:endParaRPr sz="1800"/>
          </a:p>
          <a:p>
            <a:pPr indent="-273050" lvl="0" marL="273050" rtl="0" algn="l">
              <a:spcBef>
                <a:spcPts val="575"/>
              </a:spcBef>
              <a:spcAft>
                <a:spcPts val="0"/>
              </a:spcAft>
              <a:buSzPts val="1530"/>
              <a:buChar char="⚫"/>
            </a:pPr>
            <a:r>
              <a:rPr lang="en-GB" sz="1800"/>
              <a:t>In Java LinkedList class, manipulation is fast because no shifting needs to be occurred.</a:t>
            </a:r>
            <a:endParaRPr/>
          </a:p>
          <a:p>
            <a:pPr indent="-175895" lvl="0" marL="273050" rtl="0" algn="l">
              <a:spcBef>
                <a:spcPts val="575"/>
              </a:spcBef>
              <a:spcAft>
                <a:spcPts val="0"/>
              </a:spcAft>
              <a:buSzPts val="1530"/>
              <a:buNone/>
            </a:pPr>
            <a:r>
              <a:t/>
            </a:r>
            <a:endParaRPr sz="1800"/>
          </a:p>
          <a:p>
            <a:pPr indent="-273050" lvl="0" marL="273050" rtl="0" algn="l">
              <a:spcBef>
                <a:spcPts val="575"/>
              </a:spcBef>
              <a:spcAft>
                <a:spcPts val="0"/>
              </a:spcAft>
              <a:buSzPts val="1530"/>
              <a:buChar char="⚫"/>
            </a:pPr>
            <a:r>
              <a:rPr lang="en-GB" sz="1800"/>
              <a:t>Java LinkedList class can be used as list, stack or queue.</a:t>
            </a:r>
            <a:endParaRPr/>
          </a:p>
          <a:p>
            <a:pPr indent="-132715" lvl="0" marL="273050" rtl="0" algn="l">
              <a:spcBef>
                <a:spcPts val="575"/>
              </a:spcBef>
              <a:spcAft>
                <a:spcPts val="0"/>
              </a:spcAft>
              <a:buSzPts val="2210"/>
              <a:buNone/>
            </a:pPr>
            <a:r>
              <a:t/>
            </a:r>
            <a:endParaRPr/>
          </a:p>
        </p:txBody>
      </p:sp>
      <p:pic>
        <p:nvPicPr>
          <p:cNvPr descr="java LinkedList class in collection framework" id="367" name="Google Shape;367;p52"/>
          <p:cNvPicPr preferRelativeResize="0"/>
          <p:nvPr/>
        </p:nvPicPr>
        <p:blipFill rotWithShape="1">
          <a:blip r:embed="rId3">
            <a:alphaModFix/>
          </a:blip>
          <a:srcRect b="0" l="0" r="0" t="0"/>
          <a:stretch/>
        </p:blipFill>
        <p:spPr>
          <a:xfrm>
            <a:off x="3657600" y="5486400"/>
            <a:ext cx="4648200" cy="1143000"/>
          </a:xfrm>
          <a:prstGeom prst="rect">
            <a:avLst/>
          </a:prstGeom>
          <a:noFill/>
          <a:ln>
            <a:noFill/>
          </a:ln>
        </p:spPr>
      </p:pic>
      <p:sp>
        <p:nvSpPr>
          <p:cNvPr id="368" name="Google Shape;368;p52"/>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369" name="Google Shape;369;p5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3"/>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LinkedList Example</a:t>
            </a:r>
            <a:endParaRPr/>
          </a:p>
        </p:txBody>
      </p:sp>
      <p:sp>
        <p:nvSpPr>
          <p:cNvPr id="375" name="Google Shape;375;p53"/>
          <p:cNvSpPr txBox="1"/>
          <p:nvPr/>
        </p:nvSpPr>
        <p:spPr>
          <a:xfrm>
            <a:off x="2514600" y="1981200"/>
            <a:ext cx="4267200" cy="36004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r>
              <a:rPr b="0" i="0" lang="en-GB" sz="1400" u="none" cap="none" strike="noStrike">
                <a:solidFill>
                  <a:srgbClr val="000000"/>
                </a:solidFill>
                <a:latin typeface="Arial"/>
                <a:ea typeface="Arial"/>
                <a:cs typeface="Arial"/>
                <a:sym typeface="Arial"/>
              </a:rPr>
              <a:t>import java.util.*;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public class TestCollection7{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LinkedList&lt;String&gt; al=new LinkedList&lt;String&gt;();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al.add("Ravi");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al.add("Vijay");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al.add("Ravi");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al.add("Ajay");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Iterator&lt;String&gt; itr=al.iterator();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while(itr.hasNext()){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System.out.println(itr.next());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p:txBody>
      </p:sp>
      <p:sp>
        <p:nvSpPr>
          <p:cNvPr id="376" name="Google Shape;376;p53"/>
          <p:cNvSpPr txBox="1"/>
          <p:nvPr/>
        </p:nvSpPr>
        <p:spPr>
          <a:xfrm>
            <a:off x="7696200" y="2667000"/>
            <a:ext cx="18288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Output:Ravi</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Vijay</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Ravi</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Ajay</a:t>
            </a:r>
            <a:endParaRPr/>
          </a:p>
        </p:txBody>
      </p:sp>
      <p:sp>
        <p:nvSpPr>
          <p:cNvPr id="377" name="Google Shape;377;p53"/>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378" name="Google Shape;378;p5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4"/>
          <p:cNvSpPr txBox="1"/>
          <p:nvPr>
            <p:ph type="title"/>
          </p:nvPr>
        </p:nvSpPr>
        <p:spPr>
          <a:xfrm>
            <a:off x="1828800" y="274638"/>
            <a:ext cx="8610600" cy="7921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solidFill>
                  <a:schemeClr val="dk1"/>
                </a:solidFill>
              </a:rPr>
              <a:t>Difference between ArrayList and LinkedList</a:t>
            </a:r>
            <a:endParaRPr/>
          </a:p>
        </p:txBody>
      </p:sp>
      <p:graphicFrame>
        <p:nvGraphicFramePr>
          <p:cNvPr id="384" name="Google Shape;384;p54"/>
          <p:cNvGraphicFramePr/>
          <p:nvPr/>
        </p:nvGraphicFramePr>
        <p:xfrm>
          <a:off x="1752600" y="1143000"/>
          <a:ext cx="3000000" cy="3000000"/>
        </p:xfrm>
        <a:graphic>
          <a:graphicData uri="http://schemas.openxmlformats.org/drawingml/2006/table">
            <a:tbl>
              <a:tblPr>
                <a:noFill/>
                <a:tableStyleId>{061F43CF-7F49-4DAF-BA31-DB62C5FBF003}</a:tableStyleId>
              </a:tblPr>
              <a:tblGrid>
                <a:gridCol w="4343400"/>
                <a:gridCol w="4343400"/>
              </a:tblGrid>
              <a:tr h="370125">
                <a:tc>
                  <a:txBody>
                    <a:bodyPr/>
                    <a:lstStyle/>
                    <a:p>
                      <a:pPr indent="0" lvl="0" marL="0" marR="0" rtl="0" algn="l">
                        <a:spcBef>
                          <a:spcPts val="0"/>
                        </a:spcBef>
                        <a:spcAft>
                          <a:spcPts val="0"/>
                        </a:spcAft>
                        <a:buNone/>
                      </a:pPr>
                      <a:r>
                        <a:rPr b="1" lang="en-GB" sz="1600"/>
                        <a:t>ArrayList</a:t>
                      </a:r>
                      <a:endParaRPr/>
                    </a:p>
                  </a:txBody>
                  <a:tcPr marT="36275" marB="36275" marR="72575" marL="72575" anchor="ctr"/>
                </a:tc>
                <a:tc>
                  <a:txBody>
                    <a:bodyPr/>
                    <a:lstStyle/>
                    <a:p>
                      <a:pPr indent="0" lvl="0" marL="0" marR="0" rtl="0" algn="l">
                        <a:spcBef>
                          <a:spcPts val="0"/>
                        </a:spcBef>
                        <a:spcAft>
                          <a:spcPts val="0"/>
                        </a:spcAft>
                        <a:buNone/>
                      </a:pPr>
                      <a:r>
                        <a:rPr b="1" lang="en-GB" sz="1600"/>
                        <a:t>LinkedList</a:t>
                      </a:r>
                      <a:endParaRPr/>
                    </a:p>
                  </a:txBody>
                  <a:tcPr marT="36275" marB="36275" marR="72575" marL="72575" anchor="ctr"/>
                </a:tc>
              </a:tr>
              <a:tr h="925275">
                <a:tc>
                  <a:txBody>
                    <a:bodyPr/>
                    <a:lstStyle/>
                    <a:p>
                      <a:pPr indent="0" lvl="0" marL="0" marR="0" rtl="0" algn="l">
                        <a:spcBef>
                          <a:spcPts val="0"/>
                        </a:spcBef>
                        <a:spcAft>
                          <a:spcPts val="0"/>
                        </a:spcAft>
                        <a:buNone/>
                      </a:pPr>
                      <a:r>
                        <a:rPr lang="en-GB" sz="1600"/>
                        <a:t>1) ArrayList internally uses dynamic array to store the elements.</a:t>
                      </a:r>
                      <a:endParaRPr/>
                    </a:p>
                  </a:txBody>
                  <a:tcPr marT="36275" marB="36275" marR="72575" marL="72575" anchor="ctr"/>
                </a:tc>
                <a:tc>
                  <a:txBody>
                    <a:bodyPr/>
                    <a:lstStyle/>
                    <a:p>
                      <a:pPr indent="0" lvl="0" marL="0" marR="0" rtl="0" algn="l">
                        <a:spcBef>
                          <a:spcPts val="0"/>
                        </a:spcBef>
                        <a:spcAft>
                          <a:spcPts val="0"/>
                        </a:spcAft>
                        <a:buNone/>
                      </a:pPr>
                      <a:r>
                        <a:rPr lang="en-GB" sz="1600"/>
                        <a:t>LinkedList internally uses doubly linked list to store the elements.</a:t>
                      </a:r>
                      <a:endParaRPr/>
                    </a:p>
                  </a:txBody>
                  <a:tcPr marT="36275" marB="36275" marR="72575" marL="72575" anchor="ctr"/>
                </a:tc>
              </a:tr>
              <a:tr h="1758050">
                <a:tc>
                  <a:txBody>
                    <a:bodyPr/>
                    <a:lstStyle/>
                    <a:p>
                      <a:pPr indent="0" lvl="0" marL="0" marR="0" rtl="0" algn="l">
                        <a:spcBef>
                          <a:spcPts val="0"/>
                        </a:spcBef>
                        <a:spcAft>
                          <a:spcPts val="0"/>
                        </a:spcAft>
                        <a:buNone/>
                      </a:pPr>
                      <a:r>
                        <a:rPr lang="en-GB" sz="1600"/>
                        <a:t>2) Manipulation with ArrayList is slow because it internally uses array. If any element is removed from the array, all the bits are shifted in memory.</a:t>
                      </a:r>
                      <a:endParaRPr/>
                    </a:p>
                  </a:txBody>
                  <a:tcPr marT="36275" marB="36275" marR="72575" marL="72575" anchor="ctr"/>
                </a:tc>
                <a:tc>
                  <a:txBody>
                    <a:bodyPr/>
                    <a:lstStyle/>
                    <a:p>
                      <a:pPr indent="0" lvl="0" marL="0" marR="0" rtl="0" algn="l">
                        <a:spcBef>
                          <a:spcPts val="0"/>
                        </a:spcBef>
                        <a:spcAft>
                          <a:spcPts val="0"/>
                        </a:spcAft>
                        <a:buNone/>
                      </a:pPr>
                      <a:r>
                        <a:rPr lang="en-GB" sz="1600"/>
                        <a:t>Manipulation with LinkedList is faster than ArrayList because it uses doubly linked list so no bit shifting is required in memory.</a:t>
                      </a:r>
                      <a:endParaRPr/>
                    </a:p>
                  </a:txBody>
                  <a:tcPr marT="36275" marB="36275" marR="72575" marL="72575" anchor="ctr"/>
                </a:tc>
              </a:tr>
              <a:tr h="1202875">
                <a:tc>
                  <a:txBody>
                    <a:bodyPr/>
                    <a:lstStyle/>
                    <a:p>
                      <a:pPr indent="0" lvl="0" marL="0" marR="0" rtl="0" algn="l">
                        <a:spcBef>
                          <a:spcPts val="0"/>
                        </a:spcBef>
                        <a:spcAft>
                          <a:spcPts val="0"/>
                        </a:spcAft>
                        <a:buNone/>
                      </a:pPr>
                      <a:r>
                        <a:rPr lang="en-GB" sz="1600"/>
                        <a:t>3) ArrayList class can act as a list only because it implements List only.</a:t>
                      </a:r>
                      <a:endParaRPr/>
                    </a:p>
                  </a:txBody>
                  <a:tcPr marT="36275" marB="36275" marR="72575" marL="72575" anchor="ctr"/>
                </a:tc>
                <a:tc>
                  <a:txBody>
                    <a:bodyPr/>
                    <a:lstStyle/>
                    <a:p>
                      <a:pPr indent="0" lvl="0" marL="0" marR="0" rtl="0" algn="l">
                        <a:spcBef>
                          <a:spcPts val="0"/>
                        </a:spcBef>
                        <a:spcAft>
                          <a:spcPts val="0"/>
                        </a:spcAft>
                        <a:buNone/>
                      </a:pPr>
                      <a:r>
                        <a:rPr lang="en-GB" sz="1600"/>
                        <a:t>LinkedList class can act as a list and queue both because it implements List and Deque interfaces.</a:t>
                      </a:r>
                      <a:endParaRPr/>
                    </a:p>
                  </a:txBody>
                  <a:tcPr marT="36275" marB="36275" marR="72575" marL="72575" anchor="ctr"/>
                </a:tc>
              </a:tr>
              <a:tr h="925275">
                <a:tc>
                  <a:txBody>
                    <a:bodyPr/>
                    <a:lstStyle/>
                    <a:p>
                      <a:pPr indent="0" lvl="0" marL="0" marR="0" rtl="0" algn="l">
                        <a:spcBef>
                          <a:spcPts val="0"/>
                        </a:spcBef>
                        <a:spcAft>
                          <a:spcPts val="0"/>
                        </a:spcAft>
                        <a:buNone/>
                      </a:pPr>
                      <a:r>
                        <a:rPr lang="en-GB" sz="1600"/>
                        <a:t>4) ArrayList is better for storing and accessing data.</a:t>
                      </a:r>
                      <a:endParaRPr/>
                    </a:p>
                  </a:txBody>
                  <a:tcPr marT="36275" marB="36275" marR="72575" marL="72575" anchor="ctr"/>
                </a:tc>
                <a:tc>
                  <a:txBody>
                    <a:bodyPr/>
                    <a:lstStyle/>
                    <a:p>
                      <a:pPr indent="0" lvl="0" marL="0" marR="0" rtl="0" algn="l">
                        <a:spcBef>
                          <a:spcPts val="0"/>
                        </a:spcBef>
                        <a:spcAft>
                          <a:spcPts val="0"/>
                        </a:spcAft>
                        <a:buNone/>
                      </a:pPr>
                      <a:r>
                        <a:rPr lang="en-GB" sz="1600"/>
                        <a:t>LinkedList is better for manipulating data.</a:t>
                      </a:r>
                      <a:endParaRPr/>
                    </a:p>
                  </a:txBody>
                  <a:tcPr marT="36275" marB="36275" marR="72575" marL="72575" anchor="ctr"/>
                </a:tc>
              </a:tr>
            </a:tbl>
          </a:graphicData>
        </a:graphic>
      </p:graphicFrame>
      <p:sp>
        <p:nvSpPr>
          <p:cNvPr id="385" name="Google Shape;385;p54"/>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386" name="Google Shape;386;p5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5"/>
          <p:cNvSpPr txBox="1"/>
          <p:nvPr>
            <p:ph type="title"/>
          </p:nvPr>
        </p:nvSpPr>
        <p:spPr>
          <a:xfrm>
            <a:off x="2438400" y="274638"/>
            <a:ext cx="7772400" cy="6397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solidFill>
                  <a:schemeClr val="dk1"/>
                </a:solidFill>
              </a:rPr>
              <a:t>Example of ArrayList and LinkedList</a:t>
            </a:r>
            <a:endParaRPr/>
          </a:p>
        </p:txBody>
      </p:sp>
      <p:sp>
        <p:nvSpPr>
          <p:cNvPr id="392" name="Google Shape;392;p55"/>
          <p:cNvSpPr txBox="1"/>
          <p:nvPr/>
        </p:nvSpPr>
        <p:spPr>
          <a:xfrm>
            <a:off x="1905000" y="1295400"/>
            <a:ext cx="5334000" cy="4400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import java.util.*;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class TestArrayLinked{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List&lt;String&gt; al=new ArrayList&lt;String&gt;();//creating arraylist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al.add("Ravi");//adding object in arraylist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al.add("Vijay");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al.add("Ravi");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al.add("Ajay");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List&lt;String&gt; al2=new LinkedList&lt;String&gt;();//creating linkedlist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al2.add("James");//adding object in linkedlist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al2.add("Serena");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al2.add("Swati");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al2.add("Junaid");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System.out.println("arraylist: "+al);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System.out.println("linkedlist: "+al2);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p:txBody>
      </p:sp>
      <p:sp>
        <p:nvSpPr>
          <p:cNvPr id="393" name="Google Shape;393;p55"/>
          <p:cNvSpPr txBox="1"/>
          <p:nvPr/>
        </p:nvSpPr>
        <p:spPr>
          <a:xfrm>
            <a:off x="5257800" y="5867400"/>
            <a:ext cx="4419600" cy="7381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sng"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arraylist: [Ravi,Vijay,Ravi,Ajay]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linkedlist: [James,Serena,Swati,Junaid]</a:t>
            </a:r>
            <a:endParaRPr/>
          </a:p>
        </p:txBody>
      </p:sp>
      <p:sp>
        <p:nvSpPr>
          <p:cNvPr id="394" name="Google Shape;394;p55"/>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395" name="Google Shape;395;p5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6"/>
          <p:cNvSpPr txBox="1"/>
          <p:nvPr>
            <p:ph type="title"/>
          </p:nvPr>
        </p:nvSpPr>
        <p:spPr>
          <a:xfrm>
            <a:off x="2209800" y="2857500"/>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b="1" lang="en-GB">
                <a:solidFill>
                  <a:schemeClr val="accent1"/>
                </a:solidFill>
              </a:rPr>
              <a:t>Java List Interface</a:t>
            </a:r>
            <a:endParaRPr/>
          </a:p>
        </p:txBody>
      </p:sp>
      <p:sp>
        <p:nvSpPr>
          <p:cNvPr id="401" name="Google Shape;401;p56"/>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402" name="Google Shape;402;p5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7"/>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List Interface</a:t>
            </a:r>
            <a:endParaRPr/>
          </a:p>
        </p:txBody>
      </p:sp>
      <p:sp>
        <p:nvSpPr>
          <p:cNvPr id="408" name="Google Shape;408;p57"/>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List Interface is the subinterface of Collection. It contains methods to insert and delete elements in index basis.It is a factory of ListIterator interface. </a:t>
            </a:r>
            <a:endParaRPr/>
          </a:p>
        </p:txBody>
      </p:sp>
      <p:sp>
        <p:nvSpPr>
          <p:cNvPr id="409" name="Google Shape;409;p57"/>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410" name="Google Shape;410;p5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Collections</a:t>
            </a:r>
            <a:endParaRPr/>
          </a:p>
        </p:txBody>
      </p:sp>
      <p:sp>
        <p:nvSpPr>
          <p:cNvPr id="190" name="Google Shape;190;p35"/>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Java Collection framework provides many interfaces :</a:t>
            </a:r>
            <a:endParaRPr/>
          </a:p>
          <a:p>
            <a:pPr indent="-228599" lvl="1" marL="547688" rtl="0" algn="l">
              <a:spcBef>
                <a:spcPts val="375"/>
              </a:spcBef>
              <a:spcAft>
                <a:spcPts val="0"/>
              </a:spcAft>
              <a:buSzPts val="2040"/>
              <a:buFont typeface="Noto Sans Symbols"/>
              <a:buNone/>
            </a:pPr>
            <a:r>
              <a:rPr lang="en-GB"/>
              <a:t>  Set, List, Queue, Deque etc.</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classes :</a:t>
            </a:r>
            <a:endParaRPr/>
          </a:p>
          <a:p>
            <a:pPr indent="-228599" lvl="1" marL="547688" rtl="0" algn="l">
              <a:spcBef>
                <a:spcPts val="375"/>
              </a:spcBef>
              <a:spcAft>
                <a:spcPts val="0"/>
              </a:spcAft>
              <a:buSzPts val="2040"/>
              <a:buFont typeface="Noto Sans Symbols"/>
              <a:buNone/>
            </a:pPr>
            <a:r>
              <a:rPr lang="en-GB"/>
              <a:t>  ArrayList, Vector, LinkedList, PriorityQueue, HashSet, LinkedHashSet, TreeSet etc.</a:t>
            </a:r>
            <a:endParaRPr/>
          </a:p>
        </p:txBody>
      </p:sp>
      <p:sp>
        <p:nvSpPr>
          <p:cNvPr id="191" name="Google Shape;191;p35"/>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192" name="Google Shape;192;p3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8"/>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List Interface</a:t>
            </a:r>
            <a:endParaRPr/>
          </a:p>
        </p:txBody>
      </p:sp>
      <p:sp>
        <p:nvSpPr>
          <p:cNvPr id="416" name="Google Shape;416;p58"/>
          <p:cNvSpPr txBox="1"/>
          <p:nvPr>
            <p:ph idx="1" type="body"/>
          </p:nvPr>
        </p:nvSpPr>
        <p:spPr>
          <a:xfrm>
            <a:off x="2438400" y="1981200"/>
            <a:ext cx="7772400" cy="40386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b="1" lang="en-GB"/>
              <a:t>Commonly used methods of List Interface:</a:t>
            </a:r>
            <a:endParaRPr/>
          </a:p>
          <a:p>
            <a:pPr indent="-228600" lvl="2" marL="822325" rtl="0" algn="l">
              <a:spcBef>
                <a:spcPts val="375"/>
              </a:spcBef>
              <a:spcAft>
                <a:spcPts val="0"/>
              </a:spcAft>
              <a:buSzPts val="1700"/>
              <a:buChar char="⚫"/>
            </a:pPr>
            <a:r>
              <a:rPr lang="en-GB"/>
              <a:t>public void add(int index,Object element);</a:t>
            </a:r>
            <a:endParaRPr/>
          </a:p>
          <a:p>
            <a:pPr indent="-228600" lvl="2" marL="822325" rtl="0" algn="l">
              <a:spcBef>
                <a:spcPts val="375"/>
              </a:spcBef>
              <a:spcAft>
                <a:spcPts val="0"/>
              </a:spcAft>
              <a:buSzPts val="1700"/>
              <a:buChar char="⚫"/>
            </a:pPr>
            <a:r>
              <a:rPr lang="en-GB"/>
              <a:t>public boolean addAll(int index,Collection c);</a:t>
            </a:r>
            <a:endParaRPr/>
          </a:p>
          <a:p>
            <a:pPr indent="-228600" lvl="2" marL="822325" rtl="0" algn="l">
              <a:spcBef>
                <a:spcPts val="375"/>
              </a:spcBef>
              <a:spcAft>
                <a:spcPts val="0"/>
              </a:spcAft>
              <a:buSzPts val="1700"/>
              <a:buChar char="⚫"/>
            </a:pPr>
            <a:r>
              <a:rPr lang="en-GB"/>
              <a:t>public object get(int Index position); </a:t>
            </a:r>
            <a:endParaRPr/>
          </a:p>
          <a:p>
            <a:pPr indent="-228600" lvl="2" marL="822325" rtl="0" algn="l">
              <a:spcBef>
                <a:spcPts val="375"/>
              </a:spcBef>
              <a:spcAft>
                <a:spcPts val="0"/>
              </a:spcAft>
              <a:buSzPts val="1700"/>
              <a:buChar char="⚫"/>
            </a:pPr>
            <a:r>
              <a:rPr lang="en-GB"/>
              <a:t>public object set(int index,Object element);</a:t>
            </a:r>
            <a:endParaRPr/>
          </a:p>
          <a:p>
            <a:pPr indent="-228600" lvl="2" marL="822325" rtl="0" algn="l">
              <a:spcBef>
                <a:spcPts val="375"/>
              </a:spcBef>
              <a:spcAft>
                <a:spcPts val="0"/>
              </a:spcAft>
              <a:buSzPts val="1700"/>
              <a:buChar char="⚫"/>
            </a:pPr>
            <a:r>
              <a:rPr lang="en-GB"/>
              <a:t>public object remove(int index);</a:t>
            </a:r>
            <a:endParaRPr/>
          </a:p>
          <a:p>
            <a:pPr indent="-228600" lvl="2" marL="822325" rtl="0" algn="l">
              <a:spcBef>
                <a:spcPts val="375"/>
              </a:spcBef>
              <a:spcAft>
                <a:spcPts val="0"/>
              </a:spcAft>
              <a:buSzPts val="1700"/>
              <a:buChar char="⚫"/>
            </a:pPr>
            <a:r>
              <a:rPr lang="en-GB"/>
              <a:t>public ListIterator listIterator();</a:t>
            </a:r>
            <a:endParaRPr/>
          </a:p>
          <a:p>
            <a:pPr indent="-228600" lvl="2" marL="822325" rtl="0" algn="l">
              <a:spcBef>
                <a:spcPts val="375"/>
              </a:spcBef>
              <a:spcAft>
                <a:spcPts val="0"/>
              </a:spcAft>
              <a:buSzPts val="1700"/>
              <a:buChar char="⚫"/>
            </a:pPr>
            <a:r>
              <a:rPr lang="en-GB"/>
              <a:t>public ListIterator listIterator(int i);</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p:txBody>
      </p:sp>
      <p:sp>
        <p:nvSpPr>
          <p:cNvPr id="417" name="Google Shape;417;p58"/>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418" name="Google Shape;418;p5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9"/>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ListIterator Interface</a:t>
            </a:r>
            <a:endParaRPr/>
          </a:p>
        </p:txBody>
      </p:sp>
      <p:sp>
        <p:nvSpPr>
          <p:cNvPr id="424" name="Google Shape;424;p59"/>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ListIterator Interface is used to traverse the element in backward and forward direction. </a:t>
            </a:r>
            <a:endParaRPr/>
          </a:p>
          <a:p>
            <a:pPr indent="-273050" lvl="0" marL="273050" rtl="0" algn="l">
              <a:spcBef>
                <a:spcPts val="575"/>
              </a:spcBef>
              <a:spcAft>
                <a:spcPts val="0"/>
              </a:spcAft>
              <a:buSzPts val="2210"/>
              <a:buFont typeface="Noto Sans Symbols"/>
              <a:buNone/>
            </a:pPr>
            <a:r>
              <a:rPr b="1" lang="en-GB"/>
              <a:t>Commonly used methods of ListIterator Interface:</a:t>
            </a:r>
            <a:endParaRPr/>
          </a:p>
          <a:p>
            <a:pPr indent="-228600" lvl="1" marL="547688" rtl="0" algn="l">
              <a:spcBef>
                <a:spcPts val="375"/>
              </a:spcBef>
              <a:spcAft>
                <a:spcPts val="0"/>
              </a:spcAft>
              <a:buSzPts val="2040"/>
              <a:buChar char="⚫"/>
            </a:pPr>
            <a:r>
              <a:rPr lang="en-GB"/>
              <a:t>public boolean hasNext();</a:t>
            </a:r>
            <a:endParaRPr/>
          </a:p>
          <a:p>
            <a:pPr indent="-228600" lvl="1" marL="547688" rtl="0" algn="l">
              <a:spcBef>
                <a:spcPts val="375"/>
              </a:spcBef>
              <a:spcAft>
                <a:spcPts val="0"/>
              </a:spcAft>
              <a:buSzPts val="2040"/>
              <a:buChar char="⚫"/>
            </a:pPr>
            <a:r>
              <a:rPr lang="en-GB"/>
              <a:t>public Object next();</a:t>
            </a:r>
            <a:endParaRPr/>
          </a:p>
          <a:p>
            <a:pPr indent="-228600" lvl="1" marL="547688" rtl="0" algn="l">
              <a:spcBef>
                <a:spcPts val="375"/>
              </a:spcBef>
              <a:spcAft>
                <a:spcPts val="0"/>
              </a:spcAft>
              <a:buSzPts val="2040"/>
              <a:buChar char="⚫"/>
            </a:pPr>
            <a:r>
              <a:rPr lang="en-GB"/>
              <a:t>public boolean hasPrevious();</a:t>
            </a:r>
            <a:endParaRPr/>
          </a:p>
          <a:p>
            <a:pPr indent="-228600" lvl="1" marL="547688" rtl="0" algn="l">
              <a:spcBef>
                <a:spcPts val="375"/>
              </a:spcBef>
              <a:spcAft>
                <a:spcPts val="0"/>
              </a:spcAft>
              <a:buSzPts val="2040"/>
              <a:buChar char="⚫"/>
            </a:pPr>
            <a:r>
              <a:rPr lang="en-GB"/>
              <a:t>public Object previous();</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p:txBody>
      </p:sp>
      <p:sp>
        <p:nvSpPr>
          <p:cNvPr id="425" name="Google Shape;425;p59"/>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426" name="Google Shape;426;p59"/>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0"/>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GB">
                <a:solidFill>
                  <a:schemeClr val="dk1"/>
                </a:solidFill>
              </a:rPr>
              <a:t>Example of ListIterator Interface</a:t>
            </a:r>
            <a:endParaRPr/>
          </a:p>
        </p:txBody>
      </p:sp>
      <p:sp>
        <p:nvSpPr>
          <p:cNvPr id="432" name="Google Shape;432;p60"/>
          <p:cNvSpPr txBox="1"/>
          <p:nvPr/>
        </p:nvSpPr>
        <p:spPr>
          <a:xfrm>
            <a:off x="1752600" y="1524000"/>
            <a:ext cx="5562600" cy="5479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import java.util.*;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public class TestCollection8{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ArrayList&lt;String&gt; al=new ArrayList&lt;String&gt;();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al.add("Amit");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al.add("Vijay");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al.add("Kumar");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al.add(1,"Sachin");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System.out.println("element at 2nd position: "+al.get(2));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ListIterator&lt;String&gt; itr=al.listIterator();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System.out.println("traversing elements in forward direction...");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while(itr.hasNext()){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System.out.println(itr.next());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System.out.println("traversing elements in backward direction...");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while(itr.hasPrevious()){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System.out.println(itr.previous());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p:txBody>
      </p:sp>
      <p:sp>
        <p:nvSpPr>
          <p:cNvPr id="433" name="Google Shape;433;p60"/>
          <p:cNvSpPr txBox="1"/>
          <p:nvPr/>
        </p:nvSpPr>
        <p:spPr>
          <a:xfrm>
            <a:off x="7315200" y="1752601"/>
            <a:ext cx="3200400" cy="26781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200" u="sng"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element at 2nd position: Vijay</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traversing elements in forward direction...</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Amit</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Sachin</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Vijay</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Kumar</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traversing elements in backward direction...</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Kumar</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Vijay</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Sachin</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Amit</a:t>
            </a:r>
            <a:endParaRPr/>
          </a:p>
        </p:txBody>
      </p:sp>
      <p:sp>
        <p:nvSpPr>
          <p:cNvPr id="434" name="Google Shape;434;p60"/>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435" name="Google Shape;435;p60"/>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1"/>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Java HashSet class</a:t>
            </a:r>
            <a:endParaRPr/>
          </a:p>
        </p:txBody>
      </p:sp>
      <p:sp>
        <p:nvSpPr>
          <p:cNvPr id="441" name="Google Shape;441;p6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132715" lvl="0" marL="273050" rtl="0" algn="l">
              <a:spcBef>
                <a:spcPts val="0"/>
              </a:spcBef>
              <a:spcAft>
                <a:spcPts val="0"/>
              </a:spcAft>
              <a:buSzPts val="2210"/>
              <a:buNone/>
            </a:pPr>
            <a:r>
              <a:t/>
            </a:r>
            <a:endParaRPr/>
          </a:p>
          <a:p>
            <a:pPr indent="-273050" lvl="0" marL="273050" rtl="0" algn="l">
              <a:spcBef>
                <a:spcPts val="575"/>
              </a:spcBef>
              <a:spcAft>
                <a:spcPts val="0"/>
              </a:spcAft>
              <a:buSzPts val="2210"/>
              <a:buChar char="⚫"/>
            </a:pPr>
            <a:r>
              <a:rPr lang="en-GB"/>
              <a:t>Uses hashtable to store the elements.It extends AbstractSet class and implements Set interface.</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Contains unique elements only.</a:t>
            </a:r>
            <a:endParaRPr/>
          </a:p>
          <a:p>
            <a:pPr indent="-132715" lvl="0" marL="273050" rtl="0" algn="l">
              <a:spcBef>
                <a:spcPts val="575"/>
              </a:spcBef>
              <a:spcAft>
                <a:spcPts val="0"/>
              </a:spcAft>
              <a:buSzPts val="2210"/>
              <a:buNone/>
            </a:pPr>
            <a:r>
              <a:t/>
            </a:r>
            <a:endParaRPr/>
          </a:p>
        </p:txBody>
      </p:sp>
      <p:sp>
        <p:nvSpPr>
          <p:cNvPr id="442" name="Google Shape;442;p61"/>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443" name="Google Shape;443;p6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123"/>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About HashSet</a:t>
            </a:r>
            <a:endParaRPr/>
          </a:p>
        </p:txBody>
      </p:sp>
      <p:sp>
        <p:nvSpPr>
          <p:cNvPr id="449" name="Google Shape;449;p123"/>
          <p:cNvSpPr txBox="1"/>
          <p:nvPr>
            <p:ph idx="1" type="body"/>
          </p:nvPr>
        </p:nvSpPr>
        <p:spPr>
          <a:xfrm>
            <a:off x="2438400" y="990600"/>
            <a:ext cx="7772400" cy="56388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040"/>
              <a:buChar char="⚫"/>
            </a:pPr>
            <a:r>
              <a:rPr lang="en-GB" sz="2400"/>
              <a:t>HashSet doesn’t maintain any order, the elements would be returned in any random order.</a:t>
            </a:r>
            <a:endParaRPr/>
          </a:p>
          <a:p>
            <a:pPr indent="-143510" lvl="0" marL="273050" rtl="0" algn="l">
              <a:spcBef>
                <a:spcPts val="575"/>
              </a:spcBef>
              <a:spcAft>
                <a:spcPts val="0"/>
              </a:spcAft>
              <a:buSzPts val="2040"/>
              <a:buNone/>
            </a:pPr>
            <a:r>
              <a:t/>
            </a:r>
            <a:endParaRPr sz="2400"/>
          </a:p>
          <a:p>
            <a:pPr indent="-273050" lvl="0" marL="273050" rtl="0" algn="l">
              <a:spcBef>
                <a:spcPts val="575"/>
              </a:spcBef>
              <a:spcAft>
                <a:spcPts val="0"/>
              </a:spcAft>
              <a:buSzPts val="2040"/>
              <a:buChar char="⚫"/>
            </a:pPr>
            <a:r>
              <a:rPr lang="en-GB" sz="2400"/>
              <a:t>HashSet doesn’t allow duplicates. If you try to add a duplicate element in HashSet, the old value would be overwritten.</a:t>
            </a:r>
            <a:endParaRPr/>
          </a:p>
          <a:p>
            <a:pPr indent="-143510" lvl="0" marL="273050" rtl="0" algn="l">
              <a:spcBef>
                <a:spcPts val="575"/>
              </a:spcBef>
              <a:spcAft>
                <a:spcPts val="0"/>
              </a:spcAft>
              <a:buSzPts val="2040"/>
              <a:buNone/>
            </a:pPr>
            <a:r>
              <a:t/>
            </a:r>
            <a:endParaRPr sz="2400"/>
          </a:p>
          <a:p>
            <a:pPr indent="-273050" lvl="0" marL="273050" rtl="0" algn="l">
              <a:spcBef>
                <a:spcPts val="575"/>
              </a:spcBef>
              <a:spcAft>
                <a:spcPts val="0"/>
              </a:spcAft>
              <a:buSzPts val="2040"/>
              <a:buChar char="⚫"/>
            </a:pPr>
            <a:r>
              <a:rPr lang="en-GB" sz="2400"/>
              <a:t>HashSet allows null values however if you insert more than one nulls it would still return only one null value.</a:t>
            </a:r>
            <a:endParaRPr/>
          </a:p>
          <a:p>
            <a:pPr indent="-143510" lvl="0" marL="273050" rtl="0" algn="l">
              <a:spcBef>
                <a:spcPts val="575"/>
              </a:spcBef>
              <a:spcAft>
                <a:spcPts val="0"/>
              </a:spcAft>
              <a:buSzPts val="2040"/>
              <a:buNone/>
            </a:pPr>
            <a:r>
              <a:t/>
            </a:r>
            <a:endParaRPr sz="2400"/>
          </a:p>
          <a:p>
            <a:pPr indent="-273050" lvl="0" marL="273050" rtl="0" algn="l">
              <a:spcBef>
                <a:spcPts val="575"/>
              </a:spcBef>
              <a:spcAft>
                <a:spcPts val="0"/>
              </a:spcAft>
              <a:buSzPts val="2040"/>
              <a:buChar char="⚫"/>
            </a:pPr>
            <a:r>
              <a:rPr lang="en-GB" sz="2400"/>
              <a:t>HashSet is non-synchronized.</a:t>
            </a:r>
            <a:endParaRPr/>
          </a:p>
          <a:p>
            <a:pPr indent="-273050" lvl="0" marL="273050" rtl="0" algn="l">
              <a:spcBef>
                <a:spcPts val="575"/>
              </a:spcBef>
              <a:spcAft>
                <a:spcPts val="0"/>
              </a:spcAft>
              <a:buSzPts val="2040"/>
              <a:buFont typeface="Noto Sans Symbols"/>
              <a:buNone/>
            </a:pPr>
            <a:r>
              <a:rPr lang="en-GB" sz="2400"/>
              <a:t>.</a:t>
            </a:r>
            <a:endParaRPr/>
          </a:p>
          <a:p>
            <a:pPr indent="-132715" lvl="0" marL="273050" rtl="0" algn="l">
              <a:spcBef>
                <a:spcPts val="575"/>
              </a:spcBef>
              <a:spcAft>
                <a:spcPts val="0"/>
              </a:spcAft>
              <a:buSzPts val="2210"/>
              <a:buNone/>
            </a:pPr>
            <a:r>
              <a:t/>
            </a:r>
            <a:endParaRPr/>
          </a:p>
        </p:txBody>
      </p:sp>
      <p:sp>
        <p:nvSpPr>
          <p:cNvPr id="450" name="Google Shape;450;p123"/>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451" name="Google Shape;451;p12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143"/>
          <p:cNvSpPr txBox="1"/>
          <p:nvPr>
            <p:ph type="title"/>
          </p:nvPr>
        </p:nvSpPr>
        <p:spPr>
          <a:xfrm>
            <a:off x="2438400" y="274638"/>
            <a:ext cx="7772400" cy="10207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HashSet Methods</a:t>
            </a:r>
            <a:endParaRPr/>
          </a:p>
        </p:txBody>
      </p:sp>
      <p:sp>
        <p:nvSpPr>
          <p:cNvPr id="457" name="Google Shape;457;p143"/>
          <p:cNvSpPr txBox="1"/>
          <p:nvPr>
            <p:ph idx="1" type="body"/>
          </p:nvPr>
        </p:nvSpPr>
        <p:spPr>
          <a:xfrm>
            <a:off x="2438400" y="16002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700"/>
              <a:buChar char="⚫"/>
            </a:pPr>
            <a:r>
              <a:rPr b="1" lang="en-GB" sz="2000"/>
              <a:t>boolean add(Element  e)</a:t>
            </a:r>
            <a:r>
              <a:rPr lang="en-GB" sz="2000"/>
              <a:t>: It adds the element e to the list.</a:t>
            </a:r>
            <a:endParaRPr/>
          </a:p>
          <a:p>
            <a:pPr indent="-273050" lvl="0" marL="273050" rtl="0" algn="l">
              <a:spcBef>
                <a:spcPts val="575"/>
              </a:spcBef>
              <a:spcAft>
                <a:spcPts val="0"/>
              </a:spcAft>
              <a:buSzPts val="1700"/>
              <a:buChar char="⚫"/>
            </a:pPr>
            <a:r>
              <a:rPr b="1" lang="en-GB" sz="2000"/>
              <a:t>void clear()</a:t>
            </a:r>
            <a:r>
              <a:rPr lang="en-GB" sz="2000"/>
              <a:t>: It removes all the elements from the list.</a:t>
            </a:r>
            <a:endParaRPr/>
          </a:p>
          <a:p>
            <a:pPr indent="-273050" lvl="0" marL="273050" rtl="0" algn="l">
              <a:spcBef>
                <a:spcPts val="575"/>
              </a:spcBef>
              <a:spcAft>
                <a:spcPts val="0"/>
              </a:spcAft>
              <a:buSzPts val="1700"/>
              <a:buChar char="⚫"/>
            </a:pPr>
            <a:r>
              <a:rPr b="1" lang="en-GB" sz="2000"/>
              <a:t>Object clone()</a:t>
            </a:r>
            <a:r>
              <a:rPr lang="en-GB" sz="2000"/>
              <a:t>: This method returns a shallow copy of the HashSet.</a:t>
            </a:r>
            <a:endParaRPr/>
          </a:p>
          <a:p>
            <a:pPr indent="-273050" lvl="0" marL="273050" rtl="0" algn="l">
              <a:spcBef>
                <a:spcPts val="575"/>
              </a:spcBef>
              <a:spcAft>
                <a:spcPts val="0"/>
              </a:spcAft>
              <a:buSzPts val="1700"/>
              <a:buChar char="⚫"/>
            </a:pPr>
            <a:r>
              <a:rPr b="1" lang="en-GB" sz="2000"/>
              <a:t>boolean contains(Object o)</a:t>
            </a:r>
            <a:r>
              <a:rPr lang="en-GB" sz="2000"/>
              <a:t>: It checks whether the specified Object o is present in the list or not. If the object has been found it returns true else false.</a:t>
            </a:r>
            <a:endParaRPr/>
          </a:p>
          <a:p>
            <a:pPr indent="-273050" lvl="0" marL="273050" rtl="0" algn="l">
              <a:spcBef>
                <a:spcPts val="575"/>
              </a:spcBef>
              <a:spcAft>
                <a:spcPts val="0"/>
              </a:spcAft>
              <a:buSzPts val="1700"/>
              <a:buChar char="⚫"/>
            </a:pPr>
            <a:r>
              <a:rPr b="1" lang="en-GB" sz="2000"/>
              <a:t>boolean isEmpty()</a:t>
            </a:r>
            <a:r>
              <a:rPr lang="en-GB" sz="2000"/>
              <a:t>: Returns true if there is no element present in the Set.</a:t>
            </a:r>
            <a:endParaRPr/>
          </a:p>
          <a:p>
            <a:pPr indent="-273050" lvl="0" marL="273050" rtl="0" algn="l">
              <a:spcBef>
                <a:spcPts val="575"/>
              </a:spcBef>
              <a:spcAft>
                <a:spcPts val="0"/>
              </a:spcAft>
              <a:buSzPts val="1700"/>
              <a:buChar char="⚫"/>
            </a:pPr>
            <a:r>
              <a:rPr b="1" lang="en-GB" sz="2000"/>
              <a:t>int size()</a:t>
            </a:r>
            <a:r>
              <a:rPr lang="en-GB" sz="2000"/>
              <a:t>: It gives the number of elements of a Set.</a:t>
            </a:r>
            <a:endParaRPr/>
          </a:p>
          <a:p>
            <a:pPr indent="-273050" lvl="0" marL="273050" rtl="0" algn="l">
              <a:spcBef>
                <a:spcPts val="575"/>
              </a:spcBef>
              <a:spcAft>
                <a:spcPts val="0"/>
              </a:spcAft>
              <a:buSzPts val="1700"/>
              <a:buChar char="⚫"/>
            </a:pPr>
            <a:r>
              <a:rPr b="1" lang="en-GB" sz="2000"/>
              <a:t>boolean remove(Object o)</a:t>
            </a:r>
            <a:r>
              <a:rPr lang="en-GB" sz="2000"/>
              <a:t>: It removes the specified Object o from the Set.</a:t>
            </a:r>
            <a:endParaRPr/>
          </a:p>
          <a:p>
            <a:pPr indent="-165100" lvl="0" marL="273050" rtl="0" algn="l">
              <a:spcBef>
                <a:spcPts val="575"/>
              </a:spcBef>
              <a:spcAft>
                <a:spcPts val="0"/>
              </a:spcAft>
              <a:buSzPts val="1700"/>
              <a:buNone/>
            </a:pPr>
            <a:r>
              <a:t/>
            </a:r>
            <a:endParaRPr sz="2000"/>
          </a:p>
        </p:txBody>
      </p:sp>
      <p:sp>
        <p:nvSpPr>
          <p:cNvPr id="458" name="Google Shape;458;p143"/>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459" name="Google Shape;459;p14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2"/>
          <p:cNvSpPr txBox="1"/>
          <p:nvPr>
            <p:ph type="title"/>
          </p:nvPr>
        </p:nvSpPr>
        <p:spPr>
          <a:xfrm>
            <a:off x="2438400" y="274638"/>
            <a:ext cx="7772400" cy="9445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Difference between List and Set</a:t>
            </a:r>
            <a:endParaRPr/>
          </a:p>
        </p:txBody>
      </p:sp>
      <p:sp>
        <p:nvSpPr>
          <p:cNvPr id="465" name="Google Shape;465;p62"/>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List can contain duplicate elements whereas Set contains unique elements only. </a:t>
            </a:r>
            <a:endParaRPr/>
          </a:p>
        </p:txBody>
      </p:sp>
      <p:sp>
        <p:nvSpPr>
          <p:cNvPr id="466" name="Google Shape;466;p62"/>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467" name="Google Shape;467;p6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3"/>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Hierarchy of HashSet class</a:t>
            </a:r>
            <a:endParaRPr/>
          </a:p>
        </p:txBody>
      </p:sp>
      <p:pic>
        <p:nvPicPr>
          <p:cNvPr descr="HashSet class hierarchy" id="473" name="Google Shape;473;p63"/>
          <p:cNvPicPr preferRelativeResize="0"/>
          <p:nvPr/>
        </p:nvPicPr>
        <p:blipFill rotWithShape="1">
          <a:blip r:embed="rId3">
            <a:alphaModFix/>
          </a:blip>
          <a:srcRect b="0" l="0" r="0" t="0"/>
          <a:stretch/>
        </p:blipFill>
        <p:spPr>
          <a:xfrm>
            <a:off x="4876800" y="1433513"/>
            <a:ext cx="2076450" cy="4348162"/>
          </a:xfrm>
          <a:prstGeom prst="rect">
            <a:avLst/>
          </a:prstGeom>
          <a:noFill/>
          <a:ln>
            <a:noFill/>
          </a:ln>
        </p:spPr>
      </p:pic>
      <p:sp>
        <p:nvSpPr>
          <p:cNvPr id="474" name="Google Shape;474;p63"/>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475" name="Google Shape;475;p6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4"/>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Example of HashSet class</a:t>
            </a:r>
            <a:endParaRPr/>
          </a:p>
        </p:txBody>
      </p:sp>
      <p:sp>
        <p:nvSpPr>
          <p:cNvPr id="481" name="Google Shape;481;p64"/>
          <p:cNvSpPr txBox="1"/>
          <p:nvPr/>
        </p:nvSpPr>
        <p:spPr>
          <a:xfrm>
            <a:off x="2743200" y="1905001"/>
            <a:ext cx="4648200"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import java.util.*;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class TestCollection9{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HashSet&lt;String&gt; al=new HashSet&lt;String&gt;();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al.add("Ravi");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al.add("Vijay");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al.add("Ravi");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al.add("Ajay");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Iterator&lt;String&gt; itr=al.iterator();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while(itr.hasNext()){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System.out.println(itr.next());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p:txBody>
      </p:sp>
      <p:sp>
        <p:nvSpPr>
          <p:cNvPr id="482" name="Google Shape;482;p64"/>
          <p:cNvSpPr txBox="1"/>
          <p:nvPr/>
        </p:nvSpPr>
        <p:spPr>
          <a:xfrm>
            <a:off x="7848600" y="2133600"/>
            <a:ext cx="22098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sng"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Ajay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Vijay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Ravi</a:t>
            </a:r>
            <a:endParaRPr/>
          </a:p>
        </p:txBody>
      </p:sp>
      <p:sp>
        <p:nvSpPr>
          <p:cNvPr id="483" name="Google Shape;483;p64"/>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484" name="Google Shape;484;p6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5"/>
          <p:cNvSpPr txBox="1"/>
          <p:nvPr>
            <p:ph type="title"/>
          </p:nvPr>
        </p:nvSpPr>
        <p:spPr>
          <a:xfrm>
            <a:off x="2438400" y="274638"/>
            <a:ext cx="7772400" cy="9445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Java LinkedHashSet class</a:t>
            </a:r>
            <a:endParaRPr/>
          </a:p>
        </p:txBody>
      </p:sp>
      <p:sp>
        <p:nvSpPr>
          <p:cNvPr id="490" name="Google Shape;490;p65"/>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132715" lvl="0" marL="273050" rtl="0" algn="l">
              <a:spcBef>
                <a:spcPts val="0"/>
              </a:spcBef>
              <a:spcAft>
                <a:spcPts val="0"/>
              </a:spcAft>
              <a:buSzPts val="2210"/>
              <a:buNone/>
            </a:pPr>
            <a:r>
              <a:t/>
            </a:r>
            <a:endParaRPr/>
          </a:p>
          <a:p>
            <a:pPr indent="-273050" lvl="0" marL="273050" rtl="0" algn="l">
              <a:spcBef>
                <a:spcPts val="575"/>
              </a:spcBef>
              <a:spcAft>
                <a:spcPts val="0"/>
              </a:spcAft>
              <a:buSzPts val="2210"/>
              <a:buChar char="⚫"/>
            </a:pPr>
            <a:r>
              <a:rPr lang="en-GB"/>
              <a:t>Contains unique elements only like HashSet. It extends HashSet class and implements Set interface.</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LinkedHashSet maintains the insertion order. </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p:txBody>
      </p:sp>
      <p:sp>
        <p:nvSpPr>
          <p:cNvPr id="491" name="Google Shape;491;p65"/>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492" name="Google Shape;492;p6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2438400" y="274638"/>
            <a:ext cx="7772400" cy="7921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What is Collection </a:t>
            </a:r>
            <a:endParaRPr/>
          </a:p>
        </p:txBody>
      </p:sp>
      <p:sp>
        <p:nvSpPr>
          <p:cNvPr id="198" name="Google Shape;198;p36"/>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b="1" lang="en-GB"/>
              <a:t>What is Collection </a:t>
            </a:r>
            <a:endParaRPr/>
          </a:p>
          <a:p>
            <a:pPr indent="-228600" lvl="1" marL="547688" rtl="0" algn="l">
              <a:spcBef>
                <a:spcPts val="375"/>
              </a:spcBef>
              <a:spcAft>
                <a:spcPts val="0"/>
              </a:spcAft>
              <a:buSzPts val="2040"/>
              <a:buChar char="⚫"/>
            </a:pPr>
            <a:r>
              <a:rPr lang="en-GB"/>
              <a:t>Collection represents a single unit of objects i.e. a group. </a:t>
            </a:r>
            <a:endParaRPr/>
          </a:p>
          <a:p>
            <a:pPr indent="-99059" lvl="1" marL="547688" rtl="0" algn="l">
              <a:spcBef>
                <a:spcPts val="375"/>
              </a:spcBef>
              <a:spcAft>
                <a:spcPts val="0"/>
              </a:spcAft>
              <a:buSzPts val="2040"/>
              <a:buNone/>
            </a:pPr>
            <a:r>
              <a:t/>
            </a:r>
            <a:endParaRPr/>
          </a:p>
          <a:p>
            <a:pPr indent="-273050" lvl="0" marL="273050" rtl="0" algn="l">
              <a:spcBef>
                <a:spcPts val="575"/>
              </a:spcBef>
              <a:spcAft>
                <a:spcPts val="0"/>
              </a:spcAft>
              <a:buSzPts val="2210"/>
              <a:buChar char="⚫"/>
            </a:pPr>
            <a:r>
              <a:rPr b="1" lang="en-GB"/>
              <a:t>What is Collection framework</a:t>
            </a:r>
            <a:endParaRPr/>
          </a:p>
          <a:p>
            <a:pPr indent="-228600" lvl="1" marL="547688" rtl="0" algn="l">
              <a:spcBef>
                <a:spcPts val="375"/>
              </a:spcBef>
              <a:spcAft>
                <a:spcPts val="0"/>
              </a:spcAft>
              <a:buSzPts val="2040"/>
              <a:buChar char="⚫"/>
            </a:pPr>
            <a:r>
              <a:rPr lang="en-GB"/>
              <a:t>Collection framework represents a unified architecture for storing and manipulating group of objects. </a:t>
            </a:r>
            <a:endParaRPr/>
          </a:p>
          <a:p>
            <a:pPr indent="-228600" lvl="1" marL="547688" rtl="0" algn="l">
              <a:spcBef>
                <a:spcPts val="375"/>
              </a:spcBef>
              <a:spcAft>
                <a:spcPts val="0"/>
              </a:spcAft>
              <a:buSzPts val="2040"/>
              <a:buChar char="⚫"/>
            </a:pPr>
            <a:r>
              <a:rPr lang="en-GB"/>
              <a:t>It has:Interfaces and its implementations i.e. Classes Algorithm</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p:txBody>
      </p:sp>
      <p:sp>
        <p:nvSpPr>
          <p:cNvPr id="199" name="Google Shape;199;p36"/>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200" name="Google Shape;200;p3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6"/>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Hierarchy of LinkedHashSet</a:t>
            </a:r>
            <a:endParaRPr/>
          </a:p>
        </p:txBody>
      </p:sp>
      <p:pic>
        <p:nvPicPr>
          <p:cNvPr descr="LinkedHashSet class hierarchy" id="498" name="Google Shape;498;p66"/>
          <p:cNvPicPr preferRelativeResize="0"/>
          <p:nvPr/>
        </p:nvPicPr>
        <p:blipFill rotWithShape="1">
          <a:blip r:embed="rId3">
            <a:alphaModFix/>
          </a:blip>
          <a:srcRect b="0" l="0" r="0" t="0"/>
          <a:stretch/>
        </p:blipFill>
        <p:spPr>
          <a:xfrm>
            <a:off x="4114800" y="1371600"/>
            <a:ext cx="5257800" cy="5062538"/>
          </a:xfrm>
          <a:prstGeom prst="rect">
            <a:avLst/>
          </a:prstGeom>
          <a:noFill/>
          <a:ln>
            <a:noFill/>
          </a:ln>
        </p:spPr>
      </p:pic>
      <p:sp>
        <p:nvSpPr>
          <p:cNvPr id="499" name="Google Shape;499;p66"/>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500" name="Google Shape;500;p6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7"/>
          <p:cNvSpPr txBox="1"/>
          <p:nvPr>
            <p:ph type="title"/>
          </p:nvPr>
        </p:nvSpPr>
        <p:spPr>
          <a:xfrm>
            <a:off x="2438400" y="274638"/>
            <a:ext cx="7772400" cy="9445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Example of LinkedHashSet</a:t>
            </a:r>
            <a:endParaRPr/>
          </a:p>
        </p:txBody>
      </p:sp>
      <p:sp>
        <p:nvSpPr>
          <p:cNvPr id="506" name="Google Shape;506;p67"/>
          <p:cNvSpPr txBox="1"/>
          <p:nvPr/>
        </p:nvSpPr>
        <p:spPr>
          <a:xfrm>
            <a:off x="2362200" y="1676400"/>
            <a:ext cx="6553200" cy="4032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import java.util.*;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class TestCollection10{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LinkedHashSet&lt;String&gt; al=new LinkedHashSet&lt;String&gt;();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al.add("Ravi");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al.add("Vijay");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al.add("Ravi");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al.add("Ajay");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Iterator&lt;String&gt; itr=al.iterator();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while(itr.hasNext()){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System.out.println(itr.next());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 </a:t>
            </a:r>
            <a:endParaRPr/>
          </a:p>
        </p:txBody>
      </p:sp>
      <p:sp>
        <p:nvSpPr>
          <p:cNvPr id="507" name="Google Shape;507;p67"/>
          <p:cNvSpPr txBox="1"/>
          <p:nvPr/>
        </p:nvSpPr>
        <p:spPr>
          <a:xfrm>
            <a:off x="8991600" y="2514600"/>
            <a:ext cx="15240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sng"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Ravi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Vijay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Ajay</a:t>
            </a:r>
            <a:endParaRPr/>
          </a:p>
        </p:txBody>
      </p:sp>
      <p:sp>
        <p:nvSpPr>
          <p:cNvPr id="508" name="Google Shape;508;p67"/>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509" name="Google Shape;509;p6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8"/>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Java TreeSet class</a:t>
            </a:r>
            <a:endParaRPr/>
          </a:p>
        </p:txBody>
      </p:sp>
      <p:sp>
        <p:nvSpPr>
          <p:cNvPr id="515" name="Google Shape;515;p68"/>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132715" lvl="0" marL="273050" rtl="0" algn="l">
              <a:spcBef>
                <a:spcPts val="0"/>
              </a:spcBef>
              <a:spcAft>
                <a:spcPts val="0"/>
              </a:spcAft>
              <a:buSzPts val="2210"/>
              <a:buNone/>
            </a:pPr>
            <a:r>
              <a:t/>
            </a:r>
            <a:endParaRPr/>
          </a:p>
          <a:p>
            <a:pPr indent="-273050" lvl="0" marL="273050" rtl="0" algn="l">
              <a:spcBef>
                <a:spcPts val="575"/>
              </a:spcBef>
              <a:spcAft>
                <a:spcPts val="0"/>
              </a:spcAft>
              <a:buSzPts val="2210"/>
              <a:buChar char="⚫"/>
            </a:pPr>
            <a:r>
              <a:rPr lang="en-GB"/>
              <a:t>Contains unique elements only like HashSet. The TreeSet class implements NavigableSet interface that extends the SortedSet interface.</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TreeSet sorts the elements in ascending order</a:t>
            </a:r>
            <a:endParaRPr/>
          </a:p>
        </p:txBody>
      </p:sp>
      <p:sp>
        <p:nvSpPr>
          <p:cNvPr id="516" name="Google Shape;516;p68"/>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517" name="Google Shape;517;p6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9"/>
          <p:cNvSpPr txBox="1"/>
          <p:nvPr>
            <p:ph type="title"/>
          </p:nvPr>
        </p:nvSpPr>
        <p:spPr>
          <a:xfrm>
            <a:off x="914399" y="304800"/>
            <a:ext cx="10363200" cy="6858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Hierarchy of TreeSet class</a:t>
            </a:r>
            <a:endParaRPr/>
          </a:p>
        </p:txBody>
      </p:sp>
      <p:pic>
        <p:nvPicPr>
          <p:cNvPr descr="TreeSet class hierarchy" id="523" name="Google Shape;523;p69"/>
          <p:cNvPicPr preferRelativeResize="0"/>
          <p:nvPr/>
        </p:nvPicPr>
        <p:blipFill rotWithShape="1">
          <a:blip r:embed="rId3">
            <a:alphaModFix/>
          </a:blip>
          <a:srcRect b="0" l="0" r="0" t="0"/>
          <a:stretch/>
        </p:blipFill>
        <p:spPr>
          <a:xfrm>
            <a:off x="5072062" y="1628775"/>
            <a:ext cx="2047875" cy="4581525"/>
          </a:xfrm>
          <a:prstGeom prst="rect">
            <a:avLst/>
          </a:prstGeom>
          <a:noFill/>
          <a:ln>
            <a:noFill/>
          </a:ln>
        </p:spPr>
      </p:pic>
      <p:sp>
        <p:nvSpPr>
          <p:cNvPr id="524" name="Google Shape;524;p69"/>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525" name="Google Shape;525;p69"/>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0"/>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Example of TreeSet class</a:t>
            </a:r>
            <a:endParaRPr/>
          </a:p>
        </p:txBody>
      </p:sp>
      <p:sp>
        <p:nvSpPr>
          <p:cNvPr id="531" name="Google Shape;531;p70"/>
          <p:cNvSpPr txBox="1"/>
          <p:nvPr/>
        </p:nvSpPr>
        <p:spPr>
          <a:xfrm>
            <a:off x="2133600" y="1600200"/>
            <a:ext cx="5410200" cy="48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import java.util.*;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class TestCollection11{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TreeSet&lt;String&gt; al=new TreeSet&lt;String&gt;();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al.add("Ravi");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al.add("Vijay");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al.add("Ravi");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al.add("Ajay");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Iterator&lt;String&gt; itr=al.iterator();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while(itr.hasNext()){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System.out.println(itr.next());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32" name="Google Shape;532;p70"/>
          <p:cNvSpPr txBox="1"/>
          <p:nvPr/>
        </p:nvSpPr>
        <p:spPr>
          <a:xfrm>
            <a:off x="7696200" y="2514600"/>
            <a:ext cx="14478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sng"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Ajay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Ravi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Vijay</a:t>
            </a:r>
            <a:endParaRPr/>
          </a:p>
        </p:txBody>
      </p:sp>
      <p:sp>
        <p:nvSpPr>
          <p:cNvPr id="533" name="Google Shape;533;p70"/>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534" name="Google Shape;534;p70"/>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144"/>
          <p:cNvSpPr txBox="1"/>
          <p:nvPr>
            <p:ph type="title"/>
          </p:nvPr>
        </p:nvSpPr>
        <p:spPr>
          <a:xfrm>
            <a:off x="2438400" y="274638"/>
            <a:ext cx="7772400" cy="6397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solidFill>
                  <a:schemeClr val="dk1"/>
                </a:solidFill>
              </a:rPr>
              <a:t>HashSet, LinkedHashSet, TreeSet</a:t>
            </a:r>
            <a:endParaRPr sz="3200"/>
          </a:p>
        </p:txBody>
      </p:sp>
      <p:sp>
        <p:nvSpPr>
          <p:cNvPr id="540" name="Google Shape;540;p144"/>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HashSet doesn’t maintain any kind of order of its elements.</a:t>
            </a:r>
            <a:endParaRPr/>
          </a:p>
          <a:p>
            <a:pPr indent="-273050" lvl="0" marL="273050" rtl="0" algn="l">
              <a:spcBef>
                <a:spcPts val="575"/>
              </a:spcBef>
              <a:spcAft>
                <a:spcPts val="0"/>
              </a:spcAft>
              <a:buSzPts val="2210"/>
              <a:buChar char="⚫"/>
            </a:pPr>
            <a:r>
              <a:rPr lang="en-GB"/>
              <a:t>TreeSet sorts the elements in ascending order.</a:t>
            </a:r>
            <a:endParaRPr/>
          </a:p>
          <a:p>
            <a:pPr indent="-273050" lvl="0" marL="273050" rtl="0" algn="l">
              <a:spcBef>
                <a:spcPts val="575"/>
              </a:spcBef>
              <a:spcAft>
                <a:spcPts val="0"/>
              </a:spcAft>
              <a:buSzPts val="2210"/>
              <a:buChar char="⚫"/>
            </a:pPr>
            <a:r>
              <a:rPr lang="en-GB"/>
              <a:t>LinkedHashSet maintains the insertion order. Elements gets sorted in the same sequence in which they have been added to the Set.</a:t>
            </a:r>
            <a:endParaRPr/>
          </a:p>
          <a:p>
            <a:pPr indent="-132715" lvl="0" marL="273050" rtl="0" algn="l">
              <a:spcBef>
                <a:spcPts val="575"/>
              </a:spcBef>
              <a:spcAft>
                <a:spcPts val="0"/>
              </a:spcAft>
              <a:buSzPts val="2210"/>
              <a:buNone/>
            </a:pPr>
            <a:r>
              <a:t/>
            </a:r>
            <a:endParaRPr/>
          </a:p>
        </p:txBody>
      </p:sp>
      <p:sp>
        <p:nvSpPr>
          <p:cNvPr id="541" name="Google Shape;541;p144"/>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542" name="Google Shape;542;p14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71"/>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Java Queue Interface</a:t>
            </a:r>
            <a:endParaRPr/>
          </a:p>
        </p:txBody>
      </p:sp>
      <p:sp>
        <p:nvSpPr>
          <p:cNvPr id="548" name="Google Shape;548;p7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t/>
            </a:r>
            <a:endParaRPr/>
          </a:p>
          <a:p>
            <a:pPr indent="-273050" lvl="0" marL="273050" rtl="0" algn="l">
              <a:spcBef>
                <a:spcPts val="575"/>
              </a:spcBef>
              <a:spcAft>
                <a:spcPts val="0"/>
              </a:spcAft>
              <a:buSzPts val="2210"/>
              <a:buFont typeface="Noto Sans Symbols"/>
              <a:buNone/>
            </a:pPr>
            <a:r>
              <a:rPr lang="en-GB"/>
              <a:t>The Queue interface basically orders the element in FIFO(First In First Out)manner. </a:t>
            </a:r>
            <a:endParaRPr/>
          </a:p>
          <a:p>
            <a:pPr indent="-273050" lvl="0" marL="273050" rtl="0" algn="l">
              <a:spcBef>
                <a:spcPts val="575"/>
              </a:spcBef>
              <a:spcAft>
                <a:spcPts val="0"/>
              </a:spcAft>
              <a:buSzPts val="2210"/>
              <a:buFont typeface="Noto Sans Symbols"/>
              <a:buNone/>
            </a:pPr>
            <a:r>
              <a:rPr b="1" lang="en-GB"/>
              <a:t>Methods of Queue Interface :</a:t>
            </a:r>
            <a:endParaRPr/>
          </a:p>
          <a:p>
            <a:pPr indent="-228600" lvl="2" marL="822325" rtl="0" algn="l">
              <a:spcBef>
                <a:spcPts val="375"/>
              </a:spcBef>
              <a:spcAft>
                <a:spcPts val="0"/>
              </a:spcAft>
              <a:buSzPts val="1700"/>
              <a:buChar char="⚫"/>
            </a:pPr>
            <a:r>
              <a:rPr lang="en-GB"/>
              <a:t>public boolean add(object); //add elements at the tail of queue</a:t>
            </a:r>
            <a:endParaRPr/>
          </a:p>
          <a:p>
            <a:pPr indent="-228600" lvl="2" marL="822325" rtl="0" algn="l">
              <a:spcBef>
                <a:spcPts val="375"/>
              </a:spcBef>
              <a:spcAft>
                <a:spcPts val="0"/>
              </a:spcAft>
              <a:buSzPts val="1700"/>
              <a:buChar char="⚫"/>
            </a:pPr>
            <a:r>
              <a:rPr lang="en-GB"/>
              <a:t>public remove(); //removes and returns the head of the queue. </a:t>
            </a:r>
            <a:endParaRPr sz="1800"/>
          </a:p>
          <a:p>
            <a:pPr indent="-228600" lvl="2" marL="822325" rtl="0" algn="l">
              <a:spcBef>
                <a:spcPts val="375"/>
              </a:spcBef>
              <a:spcAft>
                <a:spcPts val="0"/>
              </a:spcAft>
              <a:buSzPts val="1700"/>
              <a:buChar char="⚫"/>
            </a:pPr>
            <a:r>
              <a:rPr lang="en-GB"/>
              <a:t>public poll(); //removes and returns the head of the queue.</a:t>
            </a:r>
            <a:endParaRPr sz="1800"/>
          </a:p>
          <a:p>
            <a:pPr indent="-228600" lvl="2" marL="822325" rtl="0" algn="l">
              <a:spcBef>
                <a:spcPts val="375"/>
              </a:spcBef>
              <a:spcAft>
                <a:spcPts val="0"/>
              </a:spcAft>
              <a:buSzPts val="1700"/>
              <a:buChar char="⚫"/>
            </a:pPr>
            <a:r>
              <a:rPr lang="en-GB"/>
              <a:t>public element(); //similar to peek().</a:t>
            </a:r>
            <a:endParaRPr/>
          </a:p>
          <a:p>
            <a:pPr indent="-228600" lvl="2" marL="822325" rtl="0" algn="l">
              <a:spcBef>
                <a:spcPts val="375"/>
              </a:spcBef>
              <a:spcAft>
                <a:spcPts val="0"/>
              </a:spcAft>
              <a:buSzPts val="1530"/>
              <a:buChar char="⚫"/>
            </a:pPr>
            <a:r>
              <a:rPr lang="en-GB" sz="1800"/>
              <a:t> </a:t>
            </a:r>
            <a:r>
              <a:rPr lang="en-GB"/>
              <a:t>public peek();</a:t>
            </a:r>
            <a:r>
              <a:rPr lang="en-GB" sz="1800"/>
              <a:t> </a:t>
            </a:r>
            <a:r>
              <a:rPr lang="en-GB"/>
              <a:t>//This method is used to view the head of queue without removing it.</a:t>
            </a:r>
            <a:endParaRPr sz="2400"/>
          </a:p>
        </p:txBody>
      </p:sp>
      <p:sp>
        <p:nvSpPr>
          <p:cNvPr id="549" name="Google Shape;549;p71"/>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550" name="Google Shape;550;p7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72"/>
          <p:cNvSpPr txBox="1"/>
          <p:nvPr>
            <p:ph type="title"/>
          </p:nvPr>
        </p:nvSpPr>
        <p:spPr>
          <a:xfrm>
            <a:off x="2438400" y="274638"/>
            <a:ext cx="7772400" cy="10207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PriorityQueue class</a:t>
            </a:r>
            <a:endParaRPr/>
          </a:p>
        </p:txBody>
      </p:sp>
      <p:sp>
        <p:nvSpPr>
          <p:cNvPr id="556" name="Google Shape;556;p72"/>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132715" lvl="0" marL="273050" rtl="0" algn="l">
              <a:spcBef>
                <a:spcPts val="0"/>
              </a:spcBef>
              <a:spcAft>
                <a:spcPts val="0"/>
              </a:spcAft>
              <a:buSzPts val="2210"/>
              <a:buNone/>
            </a:pPr>
            <a:r>
              <a:t/>
            </a:r>
            <a:endParaRPr/>
          </a:p>
          <a:p>
            <a:pPr indent="-273050" lvl="0" marL="273050" rtl="0" algn="l">
              <a:spcBef>
                <a:spcPts val="575"/>
              </a:spcBef>
              <a:spcAft>
                <a:spcPts val="0"/>
              </a:spcAft>
              <a:buSzPts val="2210"/>
              <a:buChar char="⚫"/>
            </a:pPr>
            <a:r>
              <a:rPr lang="en-GB"/>
              <a:t>The PriorityQueue class provides the facility of using queue. But it does not orders the elements in FIFO manner. </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The elements of the priority queue are ordered according to their natural ordering, or by a Comparator provided at queue construction time, depending on which constructor is used.</a:t>
            </a:r>
            <a:endParaRPr/>
          </a:p>
        </p:txBody>
      </p:sp>
      <p:sp>
        <p:nvSpPr>
          <p:cNvPr id="557" name="Google Shape;557;p72"/>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558" name="Google Shape;558;p7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3"/>
          <p:cNvSpPr txBox="1"/>
          <p:nvPr>
            <p:ph type="title"/>
          </p:nvPr>
        </p:nvSpPr>
        <p:spPr>
          <a:xfrm>
            <a:off x="2438400" y="152401"/>
            <a:ext cx="7772400" cy="715963"/>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Example of PriorityQueue</a:t>
            </a:r>
            <a:endParaRPr/>
          </a:p>
        </p:txBody>
      </p:sp>
      <p:sp>
        <p:nvSpPr>
          <p:cNvPr id="564" name="Google Shape;564;p73"/>
          <p:cNvSpPr txBox="1"/>
          <p:nvPr/>
        </p:nvSpPr>
        <p:spPr>
          <a:xfrm>
            <a:off x="1981200" y="990601"/>
            <a:ext cx="5029200" cy="55419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import java.util.*;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class TestCollection12{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public static void main(String args[]){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PriorityQueue&lt;String&gt; queue=new PriorityQueue&lt;String&gt;();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queue.add("Amit");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queue.add("Vijay");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queue.add("Karan");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queue.add("Jai");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queue.add("Rahul");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System.out.println("head:"+queue.element());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System.out.println("head:"+queue.peek());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System.out.println("iterating the queue elements:");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Iterator itr=queue.iterator();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while(itr.hasNext()){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System.out.println(itr.next());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queue.remove();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queue.poll();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System.out.println("after removing two elements:");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Iterator&lt;String&gt; itr2=queue.iterator();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while(itr2.hasNext()){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System.out.println(itr2.next());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65" name="Google Shape;565;p73"/>
          <p:cNvSpPr txBox="1"/>
          <p:nvPr/>
        </p:nvSpPr>
        <p:spPr>
          <a:xfrm>
            <a:off x="7239000" y="1524001"/>
            <a:ext cx="3124200" cy="26781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sng" cap="none" strike="noStrike">
                <a:solidFill>
                  <a:srgbClr val="000000"/>
                </a:solidFill>
                <a:latin typeface="Arial"/>
                <a:ea typeface="Arial"/>
                <a:cs typeface="Arial"/>
                <a:sym typeface="Arial"/>
              </a:rPr>
              <a:t>Output</a:t>
            </a:r>
            <a:r>
              <a:rPr b="0" i="0" lang="en-GB" sz="1400" u="none" cap="none" strike="noStrike">
                <a:solidFill>
                  <a:srgbClr val="000000"/>
                </a:solidFill>
                <a:latin typeface="Arial"/>
                <a:ea typeface="Arial"/>
                <a:cs typeface="Arial"/>
                <a:sym typeface="Arial"/>
              </a:rPr>
              <a:t>:head:Amit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head:Amit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iterating the queue elements: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Amit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Jai</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Karan</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Vijay</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Rahul</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after removing two elements:</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Karan</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Rahul</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Vijay</a:t>
            </a:r>
            <a:endParaRPr/>
          </a:p>
        </p:txBody>
      </p:sp>
      <p:sp>
        <p:nvSpPr>
          <p:cNvPr id="566" name="Google Shape;566;p73"/>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567" name="Google Shape;567;p7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74"/>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Java Map Interface</a:t>
            </a:r>
            <a:endParaRPr/>
          </a:p>
        </p:txBody>
      </p:sp>
      <p:sp>
        <p:nvSpPr>
          <p:cNvPr id="573" name="Google Shape;573;p74"/>
          <p:cNvSpPr txBox="1"/>
          <p:nvPr>
            <p:ph idx="1" type="body"/>
          </p:nvPr>
        </p:nvSpPr>
        <p:spPr>
          <a:xfrm>
            <a:off x="2057400" y="1447800"/>
            <a:ext cx="8153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360"/>
              <a:buChar char="⚫"/>
            </a:pPr>
            <a:r>
              <a:rPr lang="en-GB" sz="1600"/>
              <a:t>A map contains values based on the key i.e. key and value pair. Each pair is known as an entry. Map contains only unique elements. </a:t>
            </a:r>
            <a:endParaRPr/>
          </a:p>
          <a:p>
            <a:pPr indent="-273050" lvl="0" marL="273050" rtl="0" algn="l">
              <a:spcBef>
                <a:spcPts val="575"/>
              </a:spcBef>
              <a:spcAft>
                <a:spcPts val="0"/>
              </a:spcAft>
              <a:buSzPts val="1360"/>
              <a:buFont typeface="Noto Sans Symbols"/>
              <a:buNone/>
            </a:pPr>
            <a:r>
              <a:rPr b="1" lang="en-GB" sz="1600"/>
              <a:t>Commonly used methods of Map interface:</a:t>
            </a:r>
            <a:endParaRPr/>
          </a:p>
          <a:p>
            <a:pPr indent="-273050" lvl="0" marL="273050" rtl="0" algn="l">
              <a:spcBef>
                <a:spcPts val="575"/>
              </a:spcBef>
              <a:spcAft>
                <a:spcPts val="0"/>
              </a:spcAft>
              <a:buSzPts val="1360"/>
              <a:buChar char="⚫"/>
            </a:pPr>
            <a:r>
              <a:rPr b="1" lang="en-GB" sz="1600"/>
              <a:t>public Object put(object key,Object value):</a:t>
            </a:r>
            <a:r>
              <a:rPr lang="en-GB" sz="1600"/>
              <a:t> is used to insert an entry in this map.</a:t>
            </a:r>
            <a:endParaRPr/>
          </a:p>
          <a:p>
            <a:pPr indent="-273050" lvl="0" marL="273050" rtl="0" algn="l">
              <a:spcBef>
                <a:spcPts val="575"/>
              </a:spcBef>
              <a:spcAft>
                <a:spcPts val="0"/>
              </a:spcAft>
              <a:buSzPts val="1360"/>
              <a:buChar char="⚫"/>
            </a:pPr>
            <a:r>
              <a:rPr b="1" lang="en-GB" sz="1600"/>
              <a:t>public void putAll(Map map):</a:t>
            </a:r>
            <a:r>
              <a:rPr lang="en-GB" sz="1600"/>
              <a:t>is used to insert the specified map in this map.</a:t>
            </a:r>
            <a:endParaRPr/>
          </a:p>
          <a:p>
            <a:pPr indent="-273050" lvl="0" marL="273050" rtl="0" algn="l">
              <a:spcBef>
                <a:spcPts val="575"/>
              </a:spcBef>
              <a:spcAft>
                <a:spcPts val="0"/>
              </a:spcAft>
              <a:buSzPts val="1360"/>
              <a:buChar char="⚫"/>
            </a:pPr>
            <a:r>
              <a:rPr b="1" lang="en-GB" sz="1600"/>
              <a:t>public Object remove(object key):</a:t>
            </a:r>
            <a:r>
              <a:rPr lang="en-GB" sz="1600"/>
              <a:t>is used to delete an entry for the specified key.</a:t>
            </a:r>
            <a:endParaRPr/>
          </a:p>
          <a:p>
            <a:pPr indent="-273050" lvl="0" marL="273050" rtl="0" algn="l">
              <a:spcBef>
                <a:spcPts val="575"/>
              </a:spcBef>
              <a:spcAft>
                <a:spcPts val="0"/>
              </a:spcAft>
              <a:buSzPts val="1360"/>
              <a:buChar char="⚫"/>
            </a:pPr>
            <a:r>
              <a:rPr b="1" lang="en-GB" sz="1600"/>
              <a:t>public Object get(Object key):</a:t>
            </a:r>
            <a:r>
              <a:rPr lang="en-GB" sz="1600"/>
              <a:t>is used to return the value for the specified key.</a:t>
            </a:r>
            <a:endParaRPr/>
          </a:p>
          <a:p>
            <a:pPr indent="-273050" lvl="0" marL="273050" rtl="0" algn="l">
              <a:spcBef>
                <a:spcPts val="575"/>
              </a:spcBef>
              <a:spcAft>
                <a:spcPts val="0"/>
              </a:spcAft>
              <a:buSzPts val="1360"/>
              <a:buChar char="⚫"/>
            </a:pPr>
            <a:r>
              <a:rPr b="1" lang="en-GB" sz="1600"/>
              <a:t>public boolean containsKey(Object key):</a:t>
            </a:r>
            <a:r>
              <a:rPr lang="en-GB" sz="1600"/>
              <a:t>is used to search the specified key from this map.</a:t>
            </a:r>
            <a:endParaRPr/>
          </a:p>
          <a:p>
            <a:pPr indent="-273050" lvl="0" marL="273050" rtl="0" algn="l">
              <a:spcBef>
                <a:spcPts val="575"/>
              </a:spcBef>
              <a:spcAft>
                <a:spcPts val="0"/>
              </a:spcAft>
              <a:buSzPts val="1360"/>
              <a:buChar char="⚫"/>
            </a:pPr>
            <a:r>
              <a:rPr b="1" lang="en-GB" sz="1600"/>
              <a:t>public boolean containsValue(Object value):</a:t>
            </a:r>
            <a:r>
              <a:rPr lang="en-GB" sz="1600"/>
              <a:t>is used to search the specified value from this map.</a:t>
            </a:r>
            <a:endParaRPr/>
          </a:p>
          <a:p>
            <a:pPr indent="-273050" lvl="0" marL="273050" rtl="0" algn="l">
              <a:spcBef>
                <a:spcPts val="575"/>
              </a:spcBef>
              <a:spcAft>
                <a:spcPts val="0"/>
              </a:spcAft>
              <a:buSzPts val="1360"/>
              <a:buChar char="⚫"/>
            </a:pPr>
            <a:r>
              <a:rPr b="1" lang="en-GB" sz="1600"/>
              <a:t>public Set keySet():</a:t>
            </a:r>
            <a:r>
              <a:rPr lang="en-GB" sz="1600"/>
              <a:t>returns the Set view containing all the keys.</a:t>
            </a:r>
            <a:endParaRPr/>
          </a:p>
          <a:p>
            <a:pPr indent="-273050" lvl="0" marL="273050" rtl="0" algn="l">
              <a:spcBef>
                <a:spcPts val="575"/>
              </a:spcBef>
              <a:spcAft>
                <a:spcPts val="0"/>
              </a:spcAft>
              <a:buSzPts val="1360"/>
              <a:buChar char="⚫"/>
            </a:pPr>
            <a:r>
              <a:rPr b="1" lang="en-GB" sz="1600"/>
              <a:t>public Set entrySet():</a:t>
            </a:r>
            <a:r>
              <a:rPr lang="en-GB" sz="1600"/>
              <a:t>returns the Set view containing all the keys and values.</a:t>
            </a:r>
            <a:endParaRPr/>
          </a:p>
          <a:p>
            <a:pPr indent="-186690" lvl="0" marL="273050" rtl="0" algn="l">
              <a:spcBef>
                <a:spcPts val="575"/>
              </a:spcBef>
              <a:spcAft>
                <a:spcPts val="0"/>
              </a:spcAft>
              <a:buSzPts val="1360"/>
              <a:buNone/>
            </a:pPr>
            <a:r>
              <a:t/>
            </a:r>
            <a:endParaRPr sz="1600"/>
          </a:p>
        </p:txBody>
      </p:sp>
      <p:sp>
        <p:nvSpPr>
          <p:cNvPr id="574" name="Google Shape;574;p74"/>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575" name="Google Shape;575;p7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Hierarchy of Collection Framework</a:t>
            </a:r>
            <a:endParaRPr/>
          </a:p>
        </p:txBody>
      </p:sp>
      <p:sp>
        <p:nvSpPr>
          <p:cNvPr id="206" name="Google Shape;206;p37"/>
          <p:cNvSpPr txBox="1"/>
          <p:nvPr>
            <p:ph idx="1" type="body"/>
          </p:nvPr>
        </p:nvSpPr>
        <p:spPr>
          <a:xfrm>
            <a:off x="2438400" y="1447800"/>
            <a:ext cx="7772400" cy="9144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The </a:t>
            </a:r>
            <a:r>
              <a:rPr b="1" lang="en-GB"/>
              <a:t>java.util</a:t>
            </a:r>
            <a:r>
              <a:rPr lang="en-GB"/>
              <a:t> package contains all the classes and interfaces for Collection framework.</a:t>
            </a:r>
            <a:endParaRPr/>
          </a:p>
        </p:txBody>
      </p:sp>
      <p:pic>
        <p:nvPicPr>
          <p:cNvPr descr="hierarchy of collection framework" id="207" name="Google Shape;207;p37"/>
          <p:cNvPicPr preferRelativeResize="0"/>
          <p:nvPr/>
        </p:nvPicPr>
        <p:blipFill rotWithShape="1">
          <a:blip r:embed="rId3">
            <a:alphaModFix/>
          </a:blip>
          <a:srcRect b="0" l="0" r="0" t="0"/>
          <a:stretch/>
        </p:blipFill>
        <p:spPr>
          <a:xfrm>
            <a:off x="4191001" y="2346326"/>
            <a:ext cx="4295775" cy="4225925"/>
          </a:xfrm>
          <a:prstGeom prst="rect">
            <a:avLst/>
          </a:prstGeom>
          <a:noFill/>
          <a:ln>
            <a:noFill/>
          </a:ln>
        </p:spPr>
      </p:pic>
      <p:sp>
        <p:nvSpPr>
          <p:cNvPr id="208" name="Google Shape;208;p37"/>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209" name="Google Shape;209;p3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75"/>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Map Interface</a:t>
            </a:r>
            <a:endParaRPr/>
          </a:p>
        </p:txBody>
      </p:sp>
      <p:sp>
        <p:nvSpPr>
          <p:cNvPr id="581" name="Google Shape;581;p75"/>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t/>
            </a:r>
            <a:endParaRPr b="1"/>
          </a:p>
          <a:p>
            <a:pPr indent="-273050" lvl="0" marL="273050" rtl="0" algn="l">
              <a:spcBef>
                <a:spcPts val="575"/>
              </a:spcBef>
              <a:spcAft>
                <a:spcPts val="0"/>
              </a:spcAft>
              <a:buSzPts val="2210"/>
              <a:buFont typeface="Noto Sans Symbols"/>
              <a:buNone/>
            </a:pPr>
            <a:r>
              <a:rPr b="1" lang="en-GB"/>
              <a:t>Methods of Entry interface:</a:t>
            </a:r>
            <a:endParaRPr/>
          </a:p>
          <a:p>
            <a:pPr indent="-228600" lvl="1" marL="547688" rtl="0" algn="l">
              <a:spcBef>
                <a:spcPts val="375"/>
              </a:spcBef>
              <a:spcAft>
                <a:spcPts val="0"/>
              </a:spcAft>
              <a:buSzPts val="2040"/>
              <a:buChar char="⚫"/>
            </a:pPr>
            <a:r>
              <a:rPr b="1" lang="en-GB"/>
              <a:t>public Object getKey():</a:t>
            </a:r>
            <a:r>
              <a:rPr lang="en-GB"/>
              <a:t> is used to obtain key.</a:t>
            </a:r>
            <a:endParaRPr/>
          </a:p>
          <a:p>
            <a:pPr indent="-228600" lvl="1" marL="547688" rtl="0" algn="l">
              <a:spcBef>
                <a:spcPts val="375"/>
              </a:spcBef>
              <a:spcAft>
                <a:spcPts val="0"/>
              </a:spcAft>
              <a:buSzPts val="2040"/>
              <a:buChar char="⚫"/>
            </a:pPr>
            <a:r>
              <a:rPr b="1" lang="en-GB"/>
              <a:t>public Object getValue():</a:t>
            </a:r>
            <a:r>
              <a:rPr lang="en-GB"/>
              <a:t>is used to obtain value.</a:t>
            </a:r>
            <a:endParaRPr/>
          </a:p>
          <a:p>
            <a:pPr indent="-99059" lvl="1" marL="547688" rtl="0" algn="l">
              <a:spcBef>
                <a:spcPts val="375"/>
              </a:spcBef>
              <a:spcAft>
                <a:spcPts val="0"/>
              </a:spcAft>
              <a:buSzPts val="2040"/>
              <a:buNone/>
            </a:pPr>
            <a:r>
              <a:t/>
            </a:r>
            <a:endParaRPr/>
          </a:p>
        </p:txBody>
      </p:sp>
      <p:sp>
        <p:nvSpPr>
          <p:cNvPr id="582" name="Google Shape;582;p75"/>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583" name="Google Shape;583;p7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6"/>
          <p:cNvSpPr txBox="1"/>
          <p:nvPr>
            <p:ph type="title"/>
          </p:nvPr>
        </p:nvSpPr>
        <p:spPr>
          <a:xfrm>
            <a:off x="2438400" y="274638"/>
            <a:ext cx="7772400" cy="7921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Java HashMap class</a:t>
            </a:r>
            <a:endParaRPr/>
          </a:p>
        </p:txBody>
      </p:sp>
      <p:sp>
        <p:nvSpPr>
          <p:cNvPr id="589" name="Google Shape;589;p76"/>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A HashMap contains values based on the key. It implements the Map interface and extends AbstractMap class.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It contains only unique elements.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It may have one null key and multiple null values.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It maintains no order.</a:t>
            </a:r>
            <a:endParaRPr/>
          </a:p>
          <a:p>
            <a:pPr indent="-132715" lvl="0" marL="273050" rtl="0" algn="l">
              <a:spcBef>
                <a:spcPts val="575"/>
              </a:spcBef>
              <a:spcAft>
                <a:spcPts val="0"/>
              </a:spcAft>
              <a:buSzPts val="2210"/>
              <a:buNone/>
            </a:pPr>
            <a:r>
              <a:t/>
            </a:r>
            <a:endParaRPr/>
          </a:p>
        </p:txBody>
      </p:sp>
      <p:sp>
        <p:nvSpPr>
          <p:cNvPr id="590" name="Google Shape;590;p76"/>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591" name="Google Shape;591;p7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77"/>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Hierarchy of HashMap class</a:t>
            </a:r>
            <a:endParaRPr/>
          </a:p>
        </p:txBody>
      </p:sp>
      <p:pic>
        <p:nvPicPr>
          <p:cNvPr descr="HashMap class hierarchy" id="597" name="Google Shape;597;p77"/>
          <p:cNvPicPr preferRelativeResize="0"/>
          <p:nvPr/>
        </p:nvPicPr>
        <p:blipFill rotWithShape="1">
          <a:blip r:embed="rId3">
            <a:alphaModFix/>
          </a:blip>
          <a:srcRect b="0" l="0" r="0" t="0"/>
          <a:stretch/>
        </p:blipFill>
        <p:spPr>
          <a:xfrm>
            <a:off x="4343401" y="2209800"/>
            <a:ext cx="3167063" cy="2914650"/>
          </a:xfrm>
          <a:prstGeom prst="rect">
            <a:avLst/>
          </a:prstGeom>
          <a:noFill/>
          <a:ln>
            <a:noFill/>
          </a:ln>
        </p:spPr>
      </p:pic>
      <p:sp>
        <p:nvSpPr>
          <p:cNvPr id="598" name="Google Shape;598;p77"/>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599" name="Google Shape;599;p7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145"/>
          <p:cNvSpPr txBox="1"/>
          <p:nvPr>
            <p:ph type="title"/>
          </p:nvPr>
        </p:nvSpPr>
        <p:spPr>
          <a:xfrm>
            <a:off x="2438400" y="274638"/>
            <a:ext cx="7772400" cy="5635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t>HashMap Class Methods</a:t>
            </a:r>
            <a:endParaRPr/>
          </a:p>
        </p:txBody>
      </p:sp>
      <p:sp>
        <p:nvSpPr>
          <p:cNvPr id="605" name="Google Shape;605;p145"/>
          <p:cNvSpPr txBox="1"/>
          <p:nvPr>
            <p:ph idx="1" type="body"/>
          </p:nvPr>
        </p:nvSpPr>
        <p:spPr>
          <a:xfrm>
            <a:off x="2438400" y="914400"/>
            <a:ext cx="7772400" cy="55626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530"/>
              <a:buChar char="⚫"/>
            </a:pPr>
            <a:r>
              <a:rPr b="1" lang="en-GB" sz="1800"/>
              <a:t>void clear()</a:t>
            </a:r>
            <a:r>
              <a:rPr lang="en-GB" sz="1800"/>
              <a:t>: It removes all the key and value pairs.</a:t>
            </a:r>
            <a:endParaRPr/>
          </a:p>
          <a:p>
            <a:pPr indent="-273050" lvl="0" marL="273050" rtl="0" algn="l">
              <a:spcBef>
                <a:spcPts val="575"/>
              </a:spcBef>
              <a:spcAft>
                <a:spcPts val="0"/>
              </a:spcAft>
              <a:buSzPts val="1530"/>
              <a:buChar char="⚫"/>
            </a:pPr>
            <a:r>
              <a:rPr b="1" lang="en-GB" sz="1800"/>
              <a:t>Object clone()</a:t>
            </a:r>
            <a:r>
              <a:rPr lang="en-GB" sz="1800"/>
              <a:t>: It returns a copy of all the mappings of a map and used for cloning them into another map.</a:t>
            </a:r>
            <a:endParaRPr/>
          </a:p>
          <a:p>
            <a:pPr indent="-273050" lvl="0" marL="273050" rtl="0" algn="l">
              <a:spcBef>
                <a:spcPts val="575"/>
              </a:spcBef>
              <a:spcAft>
                <a:spcPts val="0"/>
              </a:spcAft>
              <a:buSzPts val="1530"/>
              <a:buChar char="⚫"/>
            </a:pPr>
            <a:r>
              <a:rPr b="1" lang="en-GB" sz="1800"/>
              <a:t>boolean containsKey(Object key)</a:t>
            </a:r>
            <a:r>
              <a:rPr lang="en-GB" sz="1800"/>
              <a:t>: It returns true or false based on whether the specified key is found in the map.</a:t>
            </a:r>
            <a:endParaRPr/>
          </a:p>
          <a:p>
            <a:pPr indent="-273050" lvl="0" marL="273050" rtl="0" algn="l">
              <a:spcBef>
                <a:spcPts val="575"/>
              </a:spcBef>
              <a:spcAft>
                <a:spcPts val="0"/>
              </a:spcAft>
              <a:buSzPts val="1530"/>
              <a:buChar char="⚫"/>
            </a:pPr>
            <a:r>
              <a:rPr b="1" lang="en-GB" sz="1800"/>
              <a:t>boolean containsValue(Object Value)</a:t>
            </a:r>
            <a:r>
              <a:rPr lang="en-GB" sz="1800"/>
              <a:t>: Similar to containsKey() method, however it looks for the specified value instead of key.</a:t>
            </a:r>
            <a:endParaRPr/>
          </a:p>
          <a:p>
            <a:pPr indent="-273050" lvl="0" marL="273050" rtl="0" algn="l">
              <a:spcBef>
                <a:spcPts val="575"/>
              </a:spcBef>
              <a:spcAft>
                <a:spcPts val="0"/>
              </a:spcAft>
              <a:buSzPts val="1530"/>
              <a:buChar char="⚫"/>
            </a:pPr>
            <a:r>
              <a:rPr b="1" lang="en-GB" sz="1800"/>
              <a:t>Value get(Object key)</a:t>
            </a:r>
            <a:r>
              <a:rPr lang="en-GB" sz="1800"/>
              <a:t>: It returns the value for the specified key.</a:t>
            </a:r>
            <a:endParaRPr/>
          </a:p>
          <a:p>
            <a:pPr indent="-273050" lvl="0" marL="273050" rtl="0" algn="l">
              <a:spcBef>
                <a:spcPts val="575"/>
              </a:spcBef>
              <a:spcAft>
                <a:spcPts val="0"/>
              </a:spcAft>
              <a:buSzPts val="1530"/>
              <a:buChar char="⚫"/>
            </a:pPr>
            <a:r>
              <a:rPr b="1" lang="en-GB" sz="1800"/>
              <a:t>boolean isEmpty()</a:t>
            </a:r>
            <a:r>
              <a:rPr lang="en-GB" sz="1800"/>
              <a:t>: It checks whether the map is empty. </a:t>
            </a:r>
            <a:endParaRPr/>
          </a:p>
          <a:p>
            <a:pPr indent="-273050" lvl="0" marL="273050" rtl="0" algn="l">
              <a:spcBef>
                <a:spcPts val="575"/>
              </a:spcBef>
              <a:spcAft>
                <a:spcPts val="0"/>
              </a:spcAft>
              <a:buSzPts val="1530"/>
              <a:buChar char="⚫"/>
            </a:pPr>
            <a:r>
              <a:rPr b="1" lang="en-GB" sz="1800"/>
              <a:t>Set keySet()</a:t>
            </a:r>
            <a:r>
              <a:rPr lang="en-GB" sz="1800"/>
              <a:t>: It returns the Set of the keys fetched from the map.</a:t>
            </a:r>
            <a:endParaRPr/>
          </a:p>
          <a:p>
            <a:pPr indent="-273050" lvl="0" marL="273050" rtl="0" algn="l">
              <a:spcBef>
                <a:spcPts val="575"/>
              </a:spcBef>
              <a:spcAft>
                <a:spcPts val="0"/>
              </a:spcAft>
              <a:buSzPts val="1530"/>
              <a:buChar char="⚫"/>
            </a:pPr>
            <a:r>
              <a:rPr b="1" lang="en-GB" sz="1800"/>
              <a:t>value put(Key k, Value v)</a:t>
            </a:r>
            <a:r>
              <a:rPr lang="en-GB" sz="1800"/>
              <a:t>: Inserts key value mapping into the map. </a:t>
            </a:r>
            <a:endParaRPr/>
          </a:p>
          <a:p>
            <a:pPr indent="-273050" lvl="0" marL="273050" rtl="0" algn="l">
              <a:spcBef>
                <a:spcPts val="575"/>
              </a:spcBef>
              <a:spcAft>
                <a:spcPts val="0"/>
              </a:spcAft>
              <a:buSzPts val="1530"/>
              <a:buChar char="⚫"/>
            </a:pPr>
            <a:r>
              <a:rPr b="1" lang="en-GB" sz="1800"/>
              <a:t>int size()</a:t>
            </a:r>
            <a:r>
              <a:rPr lang="en-GB" sz="1800"/>
              <a:t>: Returns the size of the map</a:t>
            </a:r>
            <a:endParaRPr/>
          </a:p>
          <a:p>
            <a:pPr indent="-273050" lvl="0" marL="273050" rtl="0" algn="l">
              <a:spcBef>
                <a:spcPts val="575"/>
              </a:spcBef>
              <a:spcAft>
                <a:spcPts val="0"/>
              </a:spcAft>
              <a:buSzPts val="1530"/>
              <a:buChar char="⚫"/>
            </a:pPr>
            <a:r>
              <a:rPr b="1" lang="en-GB" sz="1800"/>
              <a:t>Collection values()</a:t>
            </a:r>
            <a:r>
              <a:rPr lang="en-GB" sz="1800"/>
              <a:t>: It returns a collection of values of map.</a:t>
            </a:r>
            <a:endParaRPr/>
          </a:p>
          <a:p>
            <a:pPr indent="-273050" lvl="0" marL="273050" rtl="0" algn="l">
              <a:spcBef>
                <a:spcPts val="575"/>
              </a:spcBef>
              <a:spcAft>
                <a:spcPts val="0"/>
              </a:spcAft>
              <a:buSzPts val="1530"/>
              <a:buChar char="⚫"/>
            </a:pPr>
            <a:r>
              <a:rPr b="1" lang="en-GB" sz="1800"/>
              <a:t>Value remove(Object key)</a:t>
            </a:r>
            <a:r>
              <a:rPr lang="en-GB" sz="1800"/>
              <a:t>: It removes the key-value pair</a:t>
            </a:r>
            <a:endParaRPr/>
          </a:p>
          <a:p>
            <a:pPr indent="-273050" lvl="0" marL="273050" rtl="0" algn="l">
              <a:spcBef>
                <a:spcPts val="575"/>
              </a:spcBef>
              <a:spcAft>
                <a:spcPts val="0"/>
              </a:spcAft>
              <a:buSzPts val="1530"/>
              <a:buChar char="⚫"/>
            </a:pPr>
            <a:r>
              <a:rPr b="1" lang="en-GB" sz="1800"/>
              <a:t>void putAll(Map m)</a:t>
            </a:r>
            <a:r>
              <a:rPr lang="en-GB" sz="1800"/>
              <a:t>: Copies all the elements of a map to the another specified map.</a:t>
            </a:r>
            <a:endParaRPr/>
          </a:p>
          <a:p>
            <a:pPr indent="-175895" lvl="0" marL="273050" rtl="0" algn="l">
              <a:spcBef>
                <a:spcPts val="575"/>
              </a:spcBef>
              <a:spcAft>
                <a:spcPts val="0"/>
              </a:spcAft>
              <a:buSzPts val="1530"/>
              <a:buNone/>
            </a:pPr>
            <a:r>
              <a:t/>
            </a:r>
            <a:endParaRPr sz="1800"/>
          </a:p>
        </p:txBody>
      </p:sp>
      <p:sp>
        <p:nvSpPr>
          <p:cNvPr id="606" name="Google Shape;606;p145"/>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607" name="Google Shape;607;p14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8"/>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Example of HashMap class</a:t>
            </a:r>
            <a:endParaRPr/>
          </a:p>
        </p:txBody>
      </p:sp>
      <p:sp>
        <p:nvSpPr>
          <p:cNvPr id="613" name="Google Shape;613;p78"/>
          <p:cNvSpPr txBox="1"/>
          <p:nvPr/>
        </p:nvSpPr>
        <p:spPr>
          <a:xfrm>
            <a:off x="2362200" y="1676401"/>
            <a:ext cx="5486400" cy="4524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import java.util.*;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class TestCollection13{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HashMap&lt;Integer,String&gt; hm=new HashMap&lt;Integer,String&gt;();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hm.put(100,"Amit");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hm.put(101,"Vijay");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hm.put(102,"Rahul");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for(Map.Entry m:hm.entrySet()){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System.out.println(m.getKey()+" "+m.getValue());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endParaRPr/>
          </a:p>
        </p:txBody>
      </p:sp>
      <p:sp>
        <p:nvSpPr>
          <p:cNvPr id="614" name="Google Shape;614;p78"/>
          <p:cNvSpPr txBox="1"/>
          <p:nvPr/>
        </p:nvSpPr>
        <p:spPr>
          <a:xfrm>
            <a:off x="8305800" y="2590801"/>
            <a:ext cx="22098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Output:102 Rahul</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100 Amit</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101 Vijay</a:t>
            </a:r>
            <a:endParaRPr/>
          </a:p>
        </p:txBody>
      </p:sp>
      <p:sp>
        <p:nvSpPr>
          <p:cNvPr id="615" name="Google Shape;615;p78"/>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616" name="Google Shape;616;p7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46"/>
          <p:cNvSpPr txBox="1"/>
          <p:nvPr>
            <p:ph type="title"/>
          </p:nvPr>
        </p:nvSpPr>
        <p:spPr>
          <a:xfrm>
            <a:off x="2438400" y="274638"/>
            <a:ext cx="7772400" cy="6397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Example of HashMap class</a:t>
            </a:r>
            <a:endParaRPr sz="3600"/>
          </a:p>
        </p:txBody>
      </p:sp>
      <p:sp>
        <p:nvSpPr>
          <p:cNvPr id="622" name="Google Shape;622;p146"/>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623" name="Google Shape;623;p146"/>
          <p:cNvSpPr txBox="1"/>
          <p:nvPr/>
        </p:nvSpPr>
        <p:spPr>
          <a:xfrm>
            <a:off x="1752600" y="914401"/>
            <a:ext cx="4953000" cy="5262979"/>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FF0000"/>
                </a:solidFill>
                <a:latin typeface="Libre Baskerville"/>
                <a:ea typeface="Libre Baskerville"/>
                <a:cs typeface="Libre Baskerville"/>
                <a:sym typeface="Libre Baskerville"/>
              </a:rPr>
              <a:t>//Part 1</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import java.util.HashMap;</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import java.util.Map;</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import java.util.Iterator;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import java.util.Set;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public class Details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public static void main(String args[])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 This is how to declare HashMap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HashMap&lt;Integer, String&gt; hmap = new HashMap&lt;Integer, String&gt;();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/*Adding elements to HashMap*/</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hmap.put(12, "Chaitanya");</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hmap.put(2, "Rahul");</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hmap.put(7, "Singh");</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hmap.put(49, "Ajeet");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hmap.put(3, "Anuj");</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 Display content using Iterator*/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Set set = hmap.entrySet();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Iterator iterator = set.iterator();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while(iterator.hasNext())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Map.Entry mentry = (Map.Entry)iterator.next();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System.out.print("key is: "+ mentry.getKey() + " &amp; Value is: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System.out.println(mentry.getValue());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      </a:t>
            </a:r>
            <a:endParaRPr/>
          </a:p>
        </p:txBody>
      </p:sp>
      <p:sp>
        <p:nvSpPr>
          <p:cNvPr id="624" name="Google Shape;624;p146"/>
          <p:cNvSpPr txBox="1"/>
          <p:nvPr/>
        </p:nvSpPr>
        <p:spPr>
          <a:xfrm>
            <a:off x="6705600" y="914400"/>
            <a:ext cx="3810000" cy="4832092"/>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FF0000"/>
                </a:solidFill>
                <a:latin typeface="Libre Baskerville"/>
                <a:ea typeface="Libre Baskerville"/>
                <a:cs typeface="Libre Baskerville"/>
                <a:sym typeface="Libre Baskerville"/>
              </a:rPr>
              <a:t>//Part 2</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Get values based on key*/</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String var= hmap.get(2);</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System.out.println("Value at index 2 is: "+var);</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 Remove values based on key*/</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hmap.remove(3);</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System.out.println("Map key and values after removal:");</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Set set2 = hmap.entrySet();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Iterator iterator2 = set2.iterator();</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while(iterator2.hasNext())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Map.Entry mentry2 = (Map.Entry)iterator2.next();</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System.out.print("Key is: "+mentry2.getKey() + " &amp; Value is: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System.out.println(mentry2.getValue());</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a:t>
            </a:r>
            <a:endParaRPr/>
          </a:p>
        </p:txBody>
      </p:sp>
      <p:sp>
        <p:nvSpPr>
          <p:cNvPr id="625" name="Google Shape;625;p14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9"/>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solidFill>
                  <a:schemeClr val="dk1"/>
                </a:solidFill>
              </a:rPr>
              <a:t>What is difference between HashSet and HashMap?</a:t>
            </a:r>
            <a:endParaRPr/>
          </a:p>
        </p:txBody>
      </p:sp>
      <p:sp>
        <p:nvSpPr>
          <p:cNvPr id="631" name="Google Shape;631;p79"/>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132715" lvl="0" marL="273050" rtl="0" algn="l">
              <a:spcBef>
                <a:spcPts val="0"/>
              </a:spcBef>
              <a:spcAft>
                <a:spcPts val="0"/>
              </a:spcAft>
              <a:buSzPts val="2210"/>
              <a:buNone/>
            </a:pPr>
            <a:r>
              <a:t/>
            </a:r>
            <a:endParaRPr/>
          </a:p>
          <a:p>
            <a:pPr indent="-273050" lvl="0" marL="273050" rtl="0" algn="l">
              <a:spcBef>
                <a:spcPts val="575"/>
              </a:spcBef>
              <a:spcAft>
                <a:spcPts val="0"/>
              </a:spcAft>
              <a:buSzPts val="2210"/>
              <a:buChar char="⚫"/>
            </a:pPr>
            <a:r>
              <a:rPr lang="en-GB"/>
              <a:t>HashSet contains only values </a:t>
            </a:r>
            <a:endParaRPr/>
          </a:p>
          <a:p>
            <a:pPr indent="-273050" lvl="0" marL="273050" rtl="0" algn="l">
              <a:spcBef>
                <a:spcPts val="575"/>
              </a:spcBef>
              <a:spcAft>
                <a:spcPts val="0"/>
              </a:spcAft>
              <a:buSzPts val="2210"/>
              <a:buChar char="⚫"/>
            </a:pPr>
            <a:r>
              <a:rPr lang="en-GB"/>
              <a:t>whereas HashMap contains entry(key and value).</a:t>
            </a:r>
            <a:endParaRPr/>
          </a:p>
        </p:txBody>
      </p:sp>
      <p:sp>
        <p:nvSpPr>
          <p:cNvPr id="632" name="Google Shape;632;p79"/>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633" name="Google Shape;633;p79"/>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0"/>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LinkedHashMap class</a:t>
            </a:r>
            <a:endParaRPr/>
          </a:p>
        </p:txBody>
      </p:sp>
      <p:sp>
        <p:nvSpPr>
          <p:cNvPr id="639" name="Google Shape;639;p80"/>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A LinkedHashMap contains values based on the key. It implements the Map interface and extends HashMap class.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It contains only unique elements.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It may have one null key and multiple null values.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It maintains insertion order.</a:t>
            </a:r>
            <a:endParaRPr/>
          </a:p>
        </p:txBody>
      </p:sp>
      <p:sp>
        <p:nvSpPr>
          <p:cNvPr id="640" name="Google Shape;640;p80"/>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641" name="Google Shape;641;p80"/>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81"/>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Hierarchy of LinkedHashMap class</a:t>
            </a:r>
            <a:endParaRPr/>
          </a:p>
        </p:txBody>
      </p:sp>
      <p:pic>
        <p:nvPicPr>
          <p:cNvPr descr="LinkedHashMap class hierarchy" id="647" name="Google Shape;647;p81"/>
          <p:cNvPicPr preferRelativeResize="0"/>
          <p:nvPr/>
        </p:nvPicPr>
        <p:blipFill rotWithShape="1">
          <a:blip r:embed="rId3">
            <a:alphaModFix/>
          </a:blip>
          <a:srcRect b="0" l="0" r="0" t="0"/>
          <a:stretch/>
        </p:blipFill>
        <p:spPr>
          <a:xfrm>
            <a:off x="4267200" y="1676400"/>
            <a:ext cx="5689600" cy="4267200"/>
          </a:xfrm>
          <a:prstGeom prst="rect">
            <a:avLst/>
          </a:prstGeom>
          <a:noFill/>
          <a:ln>
            <a:noFill/>
          </a:ln>
        </p:spPr>
      </p:pic>
      <p:sp>
        <p:nvSpPr>
          <p:cNvPr id="648" name="Google Shape;648;p81"/>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649" name="Google Shape;649;p8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82"/>
          <p:cNvSpPr txBox="1"/>
          <p:nvPr>
            <p:ph type="title"/>
          </p:nvPr>
        </p:nvSpPr>
        <p:spPr>
          <a:xfrm>
            <a:off x="2438400" y="274638"/>
            <a:ext cx="7772400" cy="9445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Example of LinkedHashMap</a:t>
            </a:r>
            <a:endParaRPr/>
          </a:p>
        </p:txBody>
      </p:sp>
      <p:sp>
        <p:nvSpPr>
          <p:cNvPr id="655" name="Google Shape;655;p82"/>
          <p:cNvSpPr txBox="1"/>
          <p:nvPr/>
        </p:nvSpPr>
        <p:spPr>
          <a:xfrm>
            <a:off x="2209800" y="1676401"/>
            <a:ext cx="5943600" cy="4524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import java.util.*;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class TestCollection14{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LinkedHashMap&lt;Integer,String&gt; hm=new LinkedHashMap&lt;Integer,String&gt;();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hm.put(100,"Amit");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hm.put(102,"Vijay");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hm.put(101,"Rahul");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for(Map.Entry m:hm.entrySet()){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System.out.println(m.getKey()+" "+m.getValue());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a:t>
            </a:r>
            <a:endParaRPr/>
          </a:p>
        </p:txBody>
      </p:sp>
      <p:sp>
        <p:nvSpPr>
          <p:cNvPr id="656" name="Google Shape;656;p82"/>
          <p:cNvSpPr txBox="1"/>
          <p:nvPr/>
        </p:nvSpPr>
        <p:spPr>
          <a:xfrm>
            <a:off x="8153400" y="2895601"/>
            <a:ext cx="22860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Output:100 Amit</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102 Vijay</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101 Rahul</a:t>
            </a:r>
            <a:endParaRPr/>
          </a:p>
        </p:txBody>
      </p:sp>
      <p:sp>
        <p:nvSpPr>
          <p:cNvPr id="657" name="Google Shape;657;p82"/>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658" name="Google Shape;658;p8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Methods of Collection interface</a:t>
            </a:r>
            <a:endParaRPr/>
          </a:p>
        </p:txBody>
      </p:sp>
      <p:graphicFrame>
        <p:nvGraphicFramePr>
          <p:cNvPr id="215" name="Google Shape;215;p38"/>
          <p:cNvGraphicFramePr/>
          <p:nvPr/>
        </p:nvGraphicFramePr>
        <p:xfrm>
          <a:off x="2209800" y="1066800"/>
          <a:ext cx="3000000" cy="3000000"/>
        </p:xfrm>
        <a:graphic>
          <a:graphicData uri="http://schemas.openxmlformats.org/drawingml/2006/table">
            <a:tbl>
              <a:tblPr>
                <a:noFill/>
                <a:tableStyleId>{061F43CF-7F49-4DAF-BA31-DB62C5FBF003}</a:tableStyleId>
              </a:tblPr>
              <a:tblGrid>
                <a:gridCol w="381000"/>
                <a:gridCol w="3581400"/>
                <a:gridCol w="4191000"/>
              </a:tblGrid>
              <a:tr h="413450">
                <a:tc>
                  <a:txBody>
                    <a:bodyPr/>
                    <a:lstStyle/>
                    <a:p>
                      <a:pPr indent="0" lvl="0" marL="0" marR="0" rtl="0" algn="ctr">
                        <a:spcBef>
                          <a:spcPts val="0"/>
                        </a:spcBef>
                        <a:spcAft>
                          <a:spcPts val="0"/>
                        </a:spcAft>
                        <a:buNone/>
                      </a:pPr>
                      <a:r>
                        <a:rPr b="1" lang="en-GB" sz="1600" u="none" cap="none" strike="noStrike"/>
                        <a:t>No.</a:t>
                      </a:r>
                      <a:endParaRPr b="1" sz="1600" u="none" cap="none" strike="noStrike">
                        <a:latin typeface="Times New Roman"/>
                        <a:ea typeface="Times New Roman"/>
                        <a:cs typeface="Times New Roman"/>
                        <a:sym typeface="Times New Roman"/>
                      </a:endParaRPr>
                    </a:p>
                  </a:txBody>
                  <a:tcPr marT="11475" marB="11475" marR="22950" marL="22950" anchor="ctr"/>
                </a:tc>
                <a:tc>
                  <a:txBody>
                    <a:bodyPr/>
                    <a:lstStyle/>
                    <a:p>
                      <a:pPr indent="0" lvl="0" marL="0" marR="0" rtl="0" algn="ctr">
                        <a:spcBef>
                          <a:spcPts val="0"/>
                        </a:spcBef>
                        <a:spcAft>
                          <a:spcPts val="0"/>
                        </a:spcAft>
                        <a:buNone/>
                      </a:pPr>
                      <a:r>
                        <a:rPr b="1" lang="en-GB" sz="1600" u="none" cap="none" strike="noStrike"/>
                        <a:t>Method</a:t>
                      </a:r>
                      <a:endParaRPr b="1" sz="1600" u="none" cap="none" strike="noStrike">
                        <a:latin typeface="Times New Roman"/>
                        <a:ea typeface="Times New Roman"/>
                        <a:cs typeface="Times New Roman"/>
                        <a:sym typeface="Times New Roman"/>
                      </a:endParaRPr>
                    </a:p>
                  </a:txBody>
                  <a:tcPr marT="11475" marB="11475" marR="22950" marL="22950" anchor="ctr"/>
                </a:tc>
                <a:tc>
                  <a:txBody>
                    <a:bodyPr/>
                    <a:lstStyle/>
                    <a:p>
                      <a:pPr indent="0" lvl="0" marL="0" marR="0" rtl="0" algn="ctr">
                        <a:spcBef>
                          <a:spcPts val="0"/>
                        </a:spcBef>
                        <a:spcAft>
                          <a:spcPts val="0"/>
                        </a:spcAft>
                        <a:buNone/>
                      </a:pPr>
                      <a:r>
                        <a:rPr b="1" lang="en-GB" sz="1600" u="none" cap="none" strike="noStrike"/>
                        <a:t>Description</a:t>
                      </a:r>
                      <a:endParaRPr b="1" sz="1600" u="none" cap="none" strike="noStrike">
                        <a:latin typeface="Times New Roman"/>
                        <a:ea typeface="Times New Roman"/>
                        <a:cs typeface="Times New Roman"/>
                        <a:sym typeface="Times New Roman"/>
                      </a:endParaRPr>
                    </a:p>
                  </a:txBody>
                  <a:tcPr marT="11475" marB="11475" marR="22950" marL="22950" anchor="ctr"/>
                </a:tc>
              </a:tr>
              <a:tr h="413450">
                <a:tc>
                  <a:txBody>
                    <a:bodyPr/>
                    <a:lstStyle/>
                    <a:p>
                      <a:pPr indent="0" lvl="0" marL="0" marR="0" rtl="0" algn="l">
                        <a:spcBef>
                          <a:spcPts val="0"/>
                        </a:spcBef>
                        <a:spcAft>
                          <a:spcPts val="0"/>
                        </a:spcAft>
                        <a:buNone/>
                      </a:pPr>
                      <a:r>
                        <a:rPr lang="en-GB" sz="1600" u="none" cap="none" strike="noStrike"/>
                        <a:t>1</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public boolean add(Object element)</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is used to insert an element in this collection.</a:t>
                      </a:r>
                      <a:endParaRPr sz="1600">
                        <a:latin typeface="Times New Roman"/>
                        <a:ea typeface="Times New Roman"/>
                        <a:cs typeface="Times New Roman"/>
                        <a:sym typeface="Times New Roman"/>
                      </a:endParaRPr>
                    </a:p>
                  </a:txBody>
                  <a:tcPr marT="11475" marB="11475" marR="22950" marL="22950" anchor="ctr"/>
                </a:tc>
              </a:tr>
              <a:tr h="786725">
                <a:tc>
                  <a:txBody>
                    <a:bodyPr/>
                    <a:lstStyle/>
                    <a:p>
                      <a:pPr indent="0" lvl="0" marL="0" marR="0" rtl="0" algn="l">
                        <a:spcBef>
                          <a:spcPts val="0"/>
                        </a:spcBef>
                        <a:spcAft>
                          <a:spcPts val="0"/>
                        </a:spcAft>
                        <a:buNone/>
                      </a:pPr>
                      <a:r>
                        <a:rPr lang="en-GB" sz="1600"/>
                        <a:t>2</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public boolean addAll(collection c)</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is used to insert the specified collection elements in the invoking collection.</a:t>
                      </a:r>
                      <a:endParaRPr sz="1600">
                        <a:latin typeface="Times New Roman"/>
                        <a:ea typeface="Times New Roman"/>
                        <a:cs typeface="Times New Roman"/>
                        <a:sym typeface="Times New Roman"/>
                      </a:endParaRPr>
                    </a:p>
                  </a:txBody>
                  <a:tcPr marT="11475" marB="11475" marR="22950" marL="22950" anchor="ctr"/>
                </a:tc>
              </a:tr>
              <a:tr h="541775">
                <a:tc>
                  <a:txBody>
                    <a:bodyPr/>
                    <a:lstStyle/>
                    <a:p>
                      <a:pPr indent="0" lvl="0" marL="0" marR="0" rtl="0" algn="l">
                        <a:spcBef>
                          <a:spcPts val="0"/>
                        </a:spcBef>
                        <a:spcAft>
                          <a:spcPts val="0"/>
                        </a:spcAft>
                        <a:buNone/>
                      </a:pPr>
                      <a:r>
                        <a:rPr lang="en-GB" sz="1600"/>
                        <a:t>3</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public boolean remove(Object element)</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is used to delete an element from this collection.</a:t>
                      </a:r>
                      <a:endParaRPr sz="1600">
                        <a:latin typeface="Times New Roman"/>
                        <a:ea typeface="Times New Roman"/>
                        <a:cs typeface="Times New Roman"/>
                        <a:sym typeface="Times New Roman"/>
                      </a:endParaRPr>
                    </a:p>
                  </a:txBody>
                  <a:tcPr marT="11475" marB="11475" marR="22950" marL="22950" anchor="ctr"/>
                </a:tc>
              </a:tr>
              <a:tr h="786725">
                <a:tc>
                  <a:txBody>
                    <a:bodyPr/>
                    <a:lstStyle/>
                    <a:p>
                      <a:pPr indent="0" lvl="0" marL="0" marR="0" rtl="0" algn="l">
                        <a:spcBef>
                          <a:spcPts val="0"/>
                        </a:spcBef>
                        <a:spcAft>
                          <a:spcPts val="0"/>
                        </a:spcAft>
                        <a:buNone/>
                      </a:pPr>
                      <a:r>
                        <a:rPr lang="en-GB" sz="1600"/>
                        <a:t>4</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public boolean removeAll(Collection c)</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is used to delete all the elements of specified collection from the invoking collection.</a:t>
                      </a:r>
                      <a:endParaRPr sz="1600">
                        <a:latin typeface="Times New Roman"/>
                        <a:ea typeface="Times New Roman"/>
                        <a:cs typeface="Times New Roman"/>
                        <a:sym typeface="Times New Roman"/>
                      </a:endParaRPr>
                    </a:p>
                  </a:txBody>
                  <a:tcPr marT="11475" marB="11475" marR="22950" marL="22950" anchor="ctr"/>
                </a:tc>
              </a:tr>
              <a:tr h="786725">
                <a:tc>
                  <a:txBody>
                    <a:bodyPr/>
                    <a:lstStyle/>
                    <a:p>
                      <a:pPr indent="0" lvl="0" marL="0" marR="0" rtl="0" algn="l">
                        <a:spcBef>
                          <a:spcPts val="0"/>
                        </a:spcBef>
                        <a:spcAft>
                          <a:spcPts val="0"/>
                        </a:spcAft>
                        <a:buNone/>
                      </a:pPr>
                      <a:r>
                        <a:rPr lang="en-GB" sz="1600"/>
                        <a:t>5</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public boolean retainAll(Collection c)</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is used to delete all the elements of invoking collection except the specified collection.</a:t>
                      </a:r>
                      <a:endParaRPr sz="1600">
                        <a:latin typeface="Times New Roman"/>
                        <a:ea typeface="Times New Roman"/>
                        <a:cs typeface="Times New Roman"/>
                        <a:sym typeface="Times New Roman"/>
                      </a:endParaRPr>
                    </a:p>
                  </a:txBody>
                  <a:tcPr marT="11475" marB="11475" marR="22950" marL="22950" anchor="ctr"/>
                </a:tc>
              </a:tr>
              <a:tr h="786725">
                <a:tc>
                  <a:txBody>
                    <a:bodyPr/>
                    <a:lstStyle/>
                    <a:p>
                      <a:pPr indent="0" lvl="0" marL="0" marR="0" rtl="0" algn="l">
                        <a:spcBef>
                          <a:spcPts val="0"/>
                        </a:spcBef>
                        <a:spcAft>
                          <a:spcPts val="0"/>
                        </a:spcAft>
                        <a:buNone/>
                      </a:pPr>
                      <a:r>
                        <a:rPr lang="en-GB" sz="1600"/>
                        <a:t>6</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public int size()</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return the total number of elements in the collection.</a:t>
                      </a:r>
                      <a:endParaRPr sz="1600">
                        <a:latin typeface="Times New Roman"/>
                        <a:ea typeface="Times New Roman"/>
                        <a:cs typeface="Times New Roman"/>
                        <a:sym typeface="Times New Roman"/>
                      </a:endParaRPr>
                    </a:p>
                  </a:txBody>
                  <a:tcPr marT="11475" marB="11475" marR="22950" marL="22950" anchor="ctr"/>
                </a:tc>
              </a:tr>
              <a:tr h="786725">
                <a:tc>
                  <a:txBody>
                    <a:bodyPr/>
                    <a:lstStyle/>
                    <a:p>
                      <a:pPr indent="0" lvl="0" marL="0" marR="0" rtl="0" algn="l">
                        <a:spcBef>
                          <a:spcPts val="0"/>
                        </a:spcBef>
                        <a:spcAft>
                          <a:spcPts val="0"/>
                        </a:spcAft>
                        <a:buNone/>
                      </a:pPr>
                      <a:r>
                        <a:rPr lang="en-GB" sz="1600"/>
                        <a:t>7</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public void clear()</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removes the total no of element from the collection.</a:t>
                      </a:r>
                      <a:endParaRPr sz="1600">
                        <a:latin typeface="Times New Roman"/>
                        <a:ea typeface="Times New Roman"/>
                        <a:cs typeface="Times New Roman"/>
                        <a:sym typeface="Times New Roman"/>
                      </a:endParaRPr>
                    </a:p>
                  </a:txBody>
                  <a:tcPr marT="11475" marB="11475" marR="22950" marL="22950" anchor="ctr"/>
                </a:tc>
              </a:tr>
            </a:tbl>
          </a:graphicData>
        </a:graphic>
      </p:graphicFrame>
      <p:sp>
        <p:nvSpPr>
          <p:cNvPr id="216" name="Google Shape;216;p38"/>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217" name="Google Shape;217;p3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83"/>
          <p:cNvSpPr txBox="1"/>
          <p:nvPr>
            <p:ph type="title"/>
          </p:nvPr>
        </p:nvSpPr>
        <p:spPr>
          <a:xfrm>
            <a:off x="2438400" y="274638"/>
            <a:ext cx="7772400" cy="6397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Java TreeMap class</a:t>
            </a:r>
            <a:endParaRPr/>
          </a:p>
        </p:txBody>
      </p:sp>
      <p:sp>
        <p:nvSpPr>
          <p:cNvPr id="664" name="Google Shape;664;p83"/>
          <p:cNvSpPr txBox="1"/>
          <p:nvPr>
            <p:ph idx="1" type="body"/>
          </p:nvPr>
        </p:nvSpPr>
        <p:spPr>
          <a:xfrm>
            <a:off x="2438400" y="1066800"/>
            <a:ext cx="7772400" cy="4953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040"/>
              <a:buChar char="⚫"/>
            </a:pPr>
            <a:r>
              <a:rPr lang="en-GB" sz="2400"/>
              <a:t>A TreeMap contains values based on the key. It implements the NavigableMap interface and extends AbstractMap class.</a:t>
            </a:r>
            <a:endParaRPr/>
          </a:p>
          <a:p>
            <a:pPr indent="-143510" lvl="0" marL="273050" rtl="0" algn="l">
              <a:spcBef>
                <a:spcPts val="575"/>
              </a:spcBef>
              <a:spcAft>
                <a:spcPts val="0"/>
              </a:spcAft>
              <a:buSzPts val="2040"/>
              <a:buNone/>
            </a:pPr>
            <a:r>
              <a:t/>
            </a:r>
            <a:endParaRPr sz="2400"/>
          </a:p>
          <a:p>
            <a:pPr indent="-273050" lvl="0" marL="273050" rtl="0" algn="l">
              <a:spcBef>
                <a:spcPts val="575"/>
              </a:spcBef>
              <a:spcAft>
                <a:spcPts val="0"/>
              </a:spcAft>
              <a:buSzPts val="2040"/>
              <a:buChar char="⚫"/>
            </a:pPr>
            <a:r>
              <a:rPr lang="en-GB" sz="2400"/>
              <a:t>It contains only unique elements.</a:t>
            </a:r>
            <a:endParaRPr/>
          </a:p>
          <a:p>
            <a:pPr indent="-143510" lvl="0" marL="273050" rtl="0" algn="l">
              <a:spcBef>
                <a:spcPts val="575"/>
              </a:spcBef>
              <a:spcAft>
                <a:spcPts val="0"/>
              </a:spcAft>
              <a:buSzPts val="2040"/>
              <a:buNone/>
            </a:pPr>
            <a:r>
              <a:t/>
            </a:r>
            <a:endParaRPr sz="2400"/>
          </a:p>
          <a:p>
            <a:pPr indent="-273050" lvl="0" marL="273050" rtl="0" algn="l">
              <a:spcBef>
                <a:spcPts val="575"/>
              </a:spcBef>
              <a:spcAft>
                <a:spcPts val="0"/>
              </a:spcAft>
              <a:buSzPts val="2040"/>
              <a:buChar char="⚫"/>
            </a:pPr>
            <a:r>
              <a:rPr lang="en-GB" sz="2400"/>
              <a:t>It cannot have null key but can have multiple null values.</a:t>
            </a:r>
            <a:endParaRPr/>
          </a:p>
          <a:p>
            <a:pPr indent="-143510" lvl="0" marL="273050" rtl="0" algn="l">
              <a:spcBef>
                <a:spcPts val="575"/>
              </a:spcBef>
              <a:spcAft>
                <a:spcPts val="0"/>
              </a:spcAft>
              <a:buSzPts val="2040"/>
              <a:buNone/>
            </a:pPr>
            <a:r>
              <a:t/>
            </a:r>
            <a:endParaRPr sz="2400"/>
          </a:p>
          <a:p>
            <a:pPr indent="-273050" lvl="0" marL="273050" rtl="0" algn="l">
              <a:spcBef>
                <a:spcPts val="575"/>
              </a:spcBef>
              <a:spcAft>
                <a:spcPts val="0"/>
              </a:spcAft>
              <a:buSzPts val="2040"/>
              <a:buChar char="⚫"/>
            </a:pPr>
            <a:r>
              <a:rPr lang="en-GB" sz="2400"/>
              <a:t>Elements will be sorted in ascending key order</a:t>
            </a:r>
            <a:endParaRPr/>
          </a:p>
        </p:txBody>
      </p:sp>
      <p:sp>
        <p:nvSpPr>
          <p:cNvPr id="665" name="Google Shape;665;p83"/>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666" name="Google Shape;666;p8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84"/>
          <p:cNvSpPr txBox="1"/>
          <p:nvPr>
            <p:ph type="title"/>
          </p:nvPr>
        </p:nvSpPr>
        <p:spPr>
          <a:xfrm>
            <a:off x="2438400" y="274638"/>
            <a:ext cx="7772400" cy="7921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Hierarchy of TreeMap class</a:t>
            </a:r>
            <a:endParaRPr/>
          </a:p>
        </p:txBody>
      </p:sp>
      <p:pic>
        <p:nvPicPr>
          <p:cNvPr descr="TreeMap class hierarchy" id="672" name="Google Shape;672;p84"/>
          <p:cNvPicPr preferRelativeResize="0"/>
          <p:nvPr/>
        </p:nvPicPr>
        <p:blipFill rotWithShape="1">
          <a:blip r:embed="rId3">
            <a:alphaModFix/>
          </a:blip>
          <a:srcRect b="0" l="0" r="0" t="0"/>
          <a:stretch/>
        </p:blipFill>
        <p:spPr>
          <a:xfrm>
            <a:off x="4724401" y="1828800"/>
            <a:ext cx="2066925" cy="3124200"/>
          </a:xfrm>
          <a:prstGeom prst="rect">
            <a:avLst/>
          </a:prstGeom>
          <a:noFill/>
          <a:ln>
            <a:noFill/>
          </a:ln>
        </p:spPr>
      </p:pic>
      <p:sp>
        <p:nvSpPr>
          <p:cNvPr id="673" name="Google Shape;673;p84"/>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674" name="Google Shape;674;p8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85"/>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Example of TreeMap</a:t>
            </a:r>
            <a:endParaRPr/>
          </a:p>
        </p:txBody>
      </p:sp>
      <p:sp>
        <p:nvSpPr>
          <p:cNvPr id="680" name="Google Shape;680;p85"/>
          <p:cNvSpPr txBox="1"/>
          <p:nvPr/>
        </p:nvSpPr>
        <p:spPr>
          <a:xfrm>
            <a:off x="1752600" y="1143000"/>
            <a:ext cx="5943600" cy="48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import java.util.*;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class TestCollection15{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TreeMap&lt;Integer,String&gt; hm=new TreeMap&lt;Integer,String&gt;();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hm.put(100,"Amit");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hm.put(102,"Ravi");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hm.put(101,"Vijay");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hm.put(103,"Rahul");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for(Map.Entry m:hm.entrySet()){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System.out.println(m.getKey()+" "+m.getValue());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 </a:t>
            </a:r>
            <a:endParaRPr/>
          </a:p>
        </p:txBody>
      </p:sp>
      <p:sp>
        <p:nvSpPr>
          <p:cNvPr id="681" name="Google Shape;681;p85"/>
          <p:cNvSpPr txBox="1"/>
          <p:nvPr/>
        </p:nvSpPr>
        <p:spPr>
          <a:xfrm>
            <a:off x="8001000" y="2514600"/>
            <a:ext cx="24384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Output:100 Amit</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101 Vijay</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102 Ravi</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103 Rahul</a:t>
            </a:r>
            <a:endParaRPr/>
          </a:p>
        </p:txBody>
      </p:sp>
      <p:sp>
        <p:nvSpPr>
          <p:cNvPr id="682" name="Google Shape;682;p85"/>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683" name="Google Shape;683;p8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86"/>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solidFill>
                  <a:schemeClr val="dk1"/>
                </a:solidFill>
              </a:rPr>
              <a:t>What is difference between HashMap and TreeMap?</a:t>
            </a:r>
            <a:endParaRPr/>
          </a:p>
        </p:txBody>
      </p:sp>
      <p:graphicFrame>
        <p:nvGraphicFramePr>
          <p:cNvPr id="689" name="Google Shape;689;p86"/>
          <p:cNvGraphicFramePr/>
          <p:nvPr/>
        </p:nvGraphicFramePr>
        <p:xfrm>
          <a:off x="3048000" y="2286001"/>
          <a:ext cx="3000000" cy="3000000"/>
        </p:xfrm>
        <a:graphic>
          <a:graphicData uri="http://schemas.openxmlformats.org/drawingml/2006/table">
            <a:tbl>
              <a:tblPr>
                <a:noFill/>
                <a:tableStyleId>{061F43CF-7F49-4DAF-BA31-DB62C5FBF003}</a:tableStyleId>
              </a:tblPr>
              <a:tblGrid>
                <a:gridCol w="3048000"/>
                <a:gridCol w="3048000"/>
              </a:tblGrid>
              <a:tr h="639775">
                <a:tc>
                  <a:txBody>
                    <a:bodyPr/>
                    <a:lstStyle/>
                    <a:p>
                      <a:pPr indent="0" lvl="0" marL="0" marR="0" rtl="0" algn="l">
                        <a:spcBef>
                          <a:spcPts val="0"/>
                        </a:spcBef>
                        <a:spcAft>
                          <a:spcPts val="0"/>
                        </a:spcAft>
                        <a:buNone/>
                      </a:pPr>
                      <a:r>
                        <a:rPr lang="en-GB" sz="1800"/>
                        <a:t>1) HashMap is can contain one null key.</a:t>
                      </a:r>
                      <a:endParaRPr/>
                    </a:p>
                  </a:txBody>
                  <a:tcPr marT="45625" marB="456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800"/>
                        <a:t>TreeMap can not contain any null key.</a:t>
                      </a:r>
                      <a:endParaRPr/>
                    </a:p>
                  </a:txBody>
                  <a:tcPr marT="45625" marB="456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39775">
                <a:tc>
                  <a:txBody>
                    <a:bodyPr/>
                    <a:lstStyle/>
                    <a:p>
                      <a:pPr indent="0" lvl="0" marL="0" marR="0" rtl="0" algn="l">
                        <a:spcBef>
                          <a:spcPts val="0"/>
                        </a:spcBef>
                        <a:spcAft>
                          <a:spcPts val="0"/>
                        </a:spcAft>
                        <a:buNone/>
                      </a:pPr>
                      <a:r>
                        <a:rPr lang="en-GB" sz="1800"/>
                        <a:t>2) HashMap maintains no order.</a:t>
                      </a:r>
                      <a:endParaRPr/>
                    </a:p>
                  </a:txBody>
                  <a:tcPr marT="45625" marB="456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800"/>
                        <a:t>TreeMap maintains ascending order.</a:t>
                      </a:r>
                      <a:endParaRPr/>
                    </a:p>
                  </a:txBody>
                  <a:tcPr marT="45625" marB="45625"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690" name="Google Shape;690;p86"/>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691" name="Google Shape;691;p8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5" name="Shape 695"/>
        <p:cNvGrpSpPr/>
        <p:nvPr/>
      </p:nvGrpSpPr>
      <p:grpSpPr>
        <a:xfrm>
          <a:off x="0" y="0"/>
          <a:ext cx="0" cy="0"/>
          <a:chOff x="0" y="0"/>
          <a:chExt cx="0" cy="0"/>
        </a:xfrm>
      </p:grpSpPr>
      <p:sp>
        <p:nvSpPr>
          <p:cNvPr id="696" name="Google Shape;696;p90"/>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Sorting List elements</a:t>
            </a:r>
            <a:endParaRPr/>
          </a:p>
        </p:txBody>
      </p:sp>
      <p:sp>
        <p:nvSpPr>
          <p:cNvPr id="697" name="Google Shape;697;p90"/>
          <p:cNvSpPr txBox="1"/>
          <p:nvPr>
            <p:ph idx="1" type="body"/>
          </p:nvPr>
        </p:nvSpPr>
        <p:spPr>
          <a:xfrm>
            <a:off x="2438400" y="1447800"/>
            <a:ext cx="7772400" cy="9906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b="1" lang="en-GB"/>
              <a:t>public void sort(List list):</a:t>
            </a:r>
            <a:r>
              <a:rPr lang="en-GB"/>
              <a:t> is used to sort the elements of List</a:t>
            </a:r>
            <a:endParaRPr/>
          </a:p>
        </p:txBody>
      </p:sp>
      <p:sp>
        <p:nvSpPr>
          <p:cNvPr id="698" name="Google Shape;698;p90"/>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699" name="Google Shape;699;p90"/>
          <p:cNvSpPr txBox="1"/>
          <p:nvPr/>
        </p:nvSpPr>
        <p:spPr>
          <a:xfrm>
            <a:off x="2209800" y="2362201"/>
            <a:ext cx="4038600" cy="45243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a:t>
            </a:r>
            <a:r>
              <a:rPr b="1" i="0" lang="en-GB" sz="1400" u="none" cap="none" strike="noStrike">
                <a:solidFill>
                  <a:srgbClr val="000000"/>
                </a:solidFill>
                <a:latin typeface="Arial"/>
                <a:ea typeface="Arial"/>
                <a:cs typeface="Arial"/>
                <a:sym typeface="Arial"/>
              </a:rPr>
              <a:t> Example of Sorting the elements of List that contains string objects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import java.util.*;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class TestSort1{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ArrayList&lt;String&gt; al=new ArrayList&lt;String&gt;();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al.add("Viru");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al.add("Saurav");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al.add("Mukesh");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al.add("Tahir");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Collections.sort(al);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Iterator itr=al.iterator();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while(itr.hasNext()){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System.out.println(itr.next());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p:txBody>
      </p:sp>
      <p:sp>
        <p:nvSpPr>
          <p:cNvPr id="700" name="Google Shape;700;p90"/>
          <p:cNvSpPr txBox="1"/>
          <p:nvPr/>
        </p:nvSpPr>
        <p:spPr>
          <a:xfrm>
            <a:off x="7162800" y="3124200"/>
            <a:ext cx="32766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Output:Mukesh</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Saurav</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Tahir</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Viru</a:t>
            </a:r>
            <a:endParaRPr/>
          </a:p>
        </p:txBody>
      </p:sp>
      <p:sp>
        <p:nvSpPr>
          <p:cNvPr id="701" name="Google Shape;701;p90"/>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96"/>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Comparable interface</a:t>
            </a:r>
            <a:endParaRPr/>
          </a:p>
        </p:txBody>
      </p:sp>
      <p:sp>
        <p:nvSpPr>
          <p:cNvPr id="707" name="Google Shape;707;p96"/>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Comparable interface is used to order the objects of user-defined class.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This interface is found in java.lang package and contains only one method named compareTo(Object).</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It provide only single sorting sequence i.e. you can sort the elements on based on single datamember only. For instance it may be either rollno,name,age or anything else.</a:t>
            </a:r>
            <a:endParaRPr/>
          </a:p>
        </p:txBody>
      </p:sp>
      <p:sp>
        <p:nvSpPr>
          <p:cNvPr id="708" name="Google Shape;708;p96"/>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709" name="Google Shape;709;p9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97"/>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Comparable interface</a:t>
            </a:r>
            <a:endParaRPr/>
          </a:p>
        </p:txBody>
      </p:sp>
      <p:sp>
        <p:nvSpPr>
          <p:cNvPr id="715" name="Google Shape;715;p97"/>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b="1" lang="en-GB"/>
              <a:t>Syntax:</a:t>
            </a:r>
            <a:endParaRPr/>
          </a:p>
          <a:p>
            <a:pPr indent="-273050" lvl="0" marL="273050" rtl="0" algn="l">
              <a:spcBef>
                <a:spcPts val="575"/>
              </a:spcBef>
              <a:spcAft>
                <a:spcPts val="0"/>
              </a:spcAft>
              <a:buSzPts val="2210"/>
              <a:buChar char="⚫"/>
            </a:pPr>
            <a:r>
              <a:rPr b="1" lang="en-GB"/>
              <a:t>public int compareTo(Object obj):</a:t>
            </a:r>
            <a:r>
              <a:rPr lang="en-GB"/>
              <a:t> is used to compare the current object with the specified object.</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Font typeface="Noto Sans Symbols"/>
              <a:buNone/>
            </a:pPr>
            <a:r>
              <a:rPr lang="en-GB"/>
              <a:t>We can sort the elements of:</a:t>
            </a:r>
            <a:endParaRPr/>
          </a:p>
          <a:p>
            <a:pPr indent="-228600" lvl="1" marL="547688" rtl="0" algn="l">
              <a:spcBef>
                <a:spcPts val="375"/>
              </a:spcBef>
              <a:spcAft>
                <a:spcPts val="0"/>
              </a:spcAft>
              <a:buSzPts val="2040"/>
              <a:buChar char="⚫"/>
            </a:pPr>
            <a:r>
              <a:rPr lang="en-GB"/>
              <a:t>String objects</a:t>
            </a:r>
            <a:endParaRPr/>
          </a:p>
          <a:p>
            <a:pPr indent="-228600" lvl="1" marL="547688" rtl="0" algn="l">
              <a:spcBef>
                <a:spcPts val="375"/>
              </a:spcBef>
              <a:spcAft>
                <a:spcPts val="0"/>
              </a:spcAft>
              <a:buSzPts val="2040"/>
              <a:buChar char="⚫"/>
            </a:pPr>
            <a:r>
              <a:rPr lang="en-GB"/>
              <a:t>Wrapper class objects</a:t>
            </a:r>
            <a:endParaRPr/>
          </a:p>
          <a:p>
            <a:pPr indent="-228600" lvl="1" marL="547688" rtl="0" algn="l">
              <a:spcBef>
                <a:spcPts val="375"/>
              </a:spcBef>
              <a:spcAft>
                <a:spcPts val="0"/>
              </a:spcAft>
              <a:buSzPts val="2040"/>
              <a:buChar char="⚫"/>
            </a:pPr>
            <a:r>
              <a:rPr lang="en-GB"/>
              <a:t>User-defined class objects</a:t>
            </a:r>
            <a:endParaRPr/>
          </a:p>
        </p:txBody>
      </p:sp>
      <p:sp>
        <p:nvSpPr>
          <p:cNvPr id="716" name="Google Shape;716;p97"/>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717" name="Google Shape;717;p9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98"/>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Comparable interface</a:t>
            </a:r>
            <a:endParaRPr/>
          </a:p>
        </p:txBody>
      </p:sp>
      <p:sp>
        <p:nvSpPr>
          <p:cNvPr id="723" name="Google Shape;723;p98"/>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b="1" lang="en-GB"/>
              <a:t>Collections</a:t>
            </a:r>
            <a:r>
              <a:rPr lang="en-GB"/>
              <a:t> class provides static methods for sorting the elements of collection.If collection elements are of Set type, we can use TreeSet. But We cannot sort the elements of List.Collections class provides methods for sorting the elements of List type elements.</a:t>
            </a:r>
            <a:endParaRPr/>
          </a:p>
          <a:p>
            <a:pPr indent="-273050" lvl="0" marL="273050" rtl="0" algn="l">
              <a:spcBef>
                <a:spcPts val="575"/>
              </a:spcBef>
              <a:spcAft>
                <a:spcPts val="0"/>
              </a:spcAft>
              <a:buSzPts val="2210"/>
              <a:buFont typeface="Noto Sans Symbols"/>
              <a:buNone/>
            </a:pPr>
            <a:r>
              <a:rPr b="1" lang="en-GB" u="sng"/>
              <a:t>Method of Collections class for sorting:</a:t>
            </a:r>
            <a:endParaRPr/>
          </a:p>
          <a:p>
            <a:pPr indent="-273050" lvl="0" marL="273050" rtl="0" algn="l">
              <a:spcBef>
                <a:spcPts val="575"/>
              </a:spcBef>
              <a:spcAft>
                <a:spcPts val="0"/>
              </a:spcAft>
              <a:buSzPts val="2210"/>
              <a:buChar char="⚫"/>
            </a:pPr>
            <a:r>
              <a:rPr b="1" lang="en-GB"/>
              <a:t>public void sort(List list):</a:t>
            </a:r>
            <a:r>
              <a:rPr lang="en-GB"/>
              <a:t> is used to sort the elements of List.List elements must be of Comparable type. </a:t>
            </a:r>
            <a:endParaRPr/>
          </a:p>
        </p:txBody>
      </p:sp>
      <p:sp>
        <p:nvSpPr>
          <p:cNvPr id="724" name="Google Shape;724;p98"/>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725" name="Google Shape;725;p9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2"/>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solidFill>
                  <a:schemeClr val="dk1"/>
                </a:solidFill>
              </a:rPr>
              <a:t>Sorting List elements that contains user-defined objects</a:t>
            </a:r>
            <a:endParaRPr>
              <a:solidFill>
                <a:schemeClr val="dk1"/>
              </a:solidFill>
            </a:endParaRPr>
          </a:p>
        </p:txBody>
      </p:sp>
      <p:sp>
        <p:nvSpPr>
          <p:cNvPr id="732" name="Google Shape;732;p92"/>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733" name="Google Shape;733;p92"/>
          <p:cNvSpPr txBox="1"/>
          <p:nvPr/>
        </p:nvSpPr>
        <p:spPr>
          <a:xfrm>
            <a:off x="1676400" y="1447800"/>
            <a:ext cx="4191000" cy="4186800"/>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FF0000"/>
                </a:solidFill>
                <a:latin typeface="Libre Baskerville"/>
                <a:ea typeface="Libre Baskerville"/>
                <a:cs typeface="Libre Baskerville"/>
                <a:sym typeface="Libre Baskerville"/>
              </a:rPr>
              <a:t>//Save as Student.java</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class Student implements Comparable{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int rollno;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String name;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int age;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Student(int rollno,String name,int age){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this.rollno=rollno;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this.name=name;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this.age=age;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public int compareTo(Object obj){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Student st=(Student)obj;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if(age==st.age)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return 0;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else if(age&gt;st.age)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return 1;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else  km</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return -1;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p:txBody>
      </p:sp>
      <p:sp>
        <p:nvSpPr>
          <p:cNvPr id="734" name="Google Shape;734;p92"/>
          <p:cNvSpPr txBox="1"/>
          <p:nvPr/>
        </p:nvSpPr>
        <p:spPr>
          <a:xfrm>
            <a:off x="5943600" y="1447801"/>
            <a:ext cx="4191000" cy="4678363"/>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FF0000"/>
                </a:solidFill>
                <a:latin typeface="Libre Baskerville"/>
                <a:ea typeface="Libre Baskerville"/>
                <a:cs typeface="Libre Baskerville"/>
                <a:sym typeface="Libre Baskerville"/>
              </a:rPr>
              <a:t>// Save as Simple.java</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import java.util.*;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import java.io.*;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class TestSort3{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public static void main(String args[]){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ArrayList al=new ArrayList();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al.add(new Student(101,"Vijay",23));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al.add(new Student(106,"Ajay",27));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al.add(new Student(105,"Jai",21));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Collections.sort(al);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Iterator itr=al.iterator();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while(itr.hasNext()){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Student st=(Student)itr.next();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System.out.println(st.rollno+""+st.name+""+st.age);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a:t>
            </a:r>
            <a:endParaRPr/>
          </a:p>
        </p:txBody>
      </p:sp>
      <p:sp>
        <p:nvSpPr>
          <p:cNvPr id="735" name="Google Shape;735;p92"/>
          <p:cNvSpPr txBox="1"/>
          <p:nvPr/>
        </p:nvSpPr>
        <p:spPr>
          <a:xfrm>
            <a:off x="5943600" y="5943600"/>
            <a:ext cx="3124200" cy="738188"/>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400" u="none" cap="none" strike="noStrike">
                <a:solidFill>
                  <a:srgbClr val="000000"/>
                </a:solidFill>
                <a:latin typeface="Libre Baskerville"/>
                <a:ea typeface="Libre Baskerville"/>
                <a:cs typeface="Libre Baskerville"/>
                <a:sym typeface="Libre Baskerville"/>
              </a:rPr>
              <a:t>Output</a:t>
            </a:r>
            <a:r>
              <a:rPr b="0" i="0" lang="en-GB" sz="1400" u="none" cap="none" strike="noStrike">
                <a:solidFill>
                  <a:srgbClr val="000000"/>
                </a:solidFill>
                <a:latin typeface="Libre Baskerville"/>
                <a:ea typeface="Libre Baskerville"/>
                <a:cs typeface="Libre Baskerville"/>
                <a:sym typeface="Libre Baskerville"/>
              </a:rPr>
              <a:t>:105 Jai 21</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101 Vijay 23</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106 Ajay 27</a:t>
            </a:r>
            <a:endParaRPr/>
          </a:p>
        </p:txBody>
      </p:sp>
      <p:sp>
        <p:nvSpPr>
          <p:cNvPr id="736" name="Google Shape;736;p9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94"/>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Comparator interface</a:t>
            </a:r>
            <a:endParaRPr/>
          </a:p>
        </p:txBody>
      </p:sp>
      <p:sp>
        <p:nvSpPr>
          <p:cNvPr id="742" name="Google Shape;742;p94"/>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b="1" lang="en-GB"/>
              <a:t>Comparator interface</a:t>
            </a:r>
            <a:r>
              <a:rPr lang="en-GB"/>
              <a:t> is used to order the objects of user-defined class.</a:t>
            </a:r>
            <a:endParaRPr/>
          </a:p>
          <a:p>
            <a:pPr indent="-273050" lvl="0" marL="273050" rtl="0" algn="l">
              <a:spcBef>
                <a:spcPts val="575"/>
              </a:spcBef>
              <a:spcAft>
                <a:spcPts val="0"/>
              </a:spcAft>
              <a:buSzPts val="2210"/>
              <a:buChar char="⚫"/>
            </a:pPr>
            <a:r>
              <a:rPr lang="en-GB"/>
              <a:t>This interface is found in java.util package and contains 2 methods compare(Object obj1,Object obj2) and equals(Object element).</a:t>
            </a:r>
            <a:endParaRPr/>
          </a:p>
          <a:p>
            <a:pPr indent="-273050" lvl="0" marL="273050" rtl="0" algn="l">
              <a:spcBef>
                <a:spcPts val="575"/>
              </a:spcBef>
              <a:spcAft>
                <a:spcPts val="0"/>
              </a:spcAft>
              <a:buSzPts val="2210"/>
              <a:buChar char="⚫"/>
            </a:pPr>
            <a:r>
              <a:rPr lang="en-GB"/>
              <a:t>It provides multiple sorting sequence i.e. you can sort the elements based on any data member. For instance it may be on rollno, name, age or anything else. </a:t>
            </a:r>
            <a:endParaRPr/>
          </a:p>
          <a:p>
            <a:pPr indent="-132715" lvl="0" marL="273050" rtl="0" algn="l">
              <a:spcBef>
                <a:spcPts val="575"/>
              </a:spcBef>
              <a:spcAft>
                <a:spcPts val="0"/>
              </a:spcAft>
              <a:buSzPts val="2210"/>
              <a:buNone/>
            </a:pPr>
            <a:r>
              <a:t/>
            </a:r>
            <a:endParaRPr/>
          </a:p>
        </p:txBody>
      </p:sp>
      <p:sp>
        <p:nvSpPr>
          <p:cNvPr id="743" name="Google Shape;743;p94"/>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744" name="Google Shape;744;p9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type="title"/>
          </p:nvPr>
        </p:nvSpPr>
        <p:spPr>
          <a:xfrm>
            <a:off x="2438400" y="274638"/>
            <a:ext cx="7772400" cy="9445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Methods of Collection interface</a:t>
            </a:r>
            <a:endParaRPr/>
          </a:p>
        </p:txBody>
      </p:sp>
      <p:graphicFrame>
        <p:nvGraphicFramePr>
          <p:cNvPr id="223" name="Google Shape;223;p39"/>
          <p:cNvGraphicFramePr/>
          <p:nvPr/>
        </p:nvGraphicFramePr>
        <p:xfrm>
          <a:off x="2133600" y="1447800"/>
          <a:ext cx="3000000" cy="3000000"/>
        </p:xfrm>
        <a:graphic>
          <a:graphicData uri="http://schemas.openxmlformats.org/drawingml/2006/table">
            <a:tbl>
              <a:tblPr>
                <a:noFill/>
                <a:tableStyleId>{061F43CF-7F49-4DAF-BA31-DB62C5FBF003}</a:tableStyleId>
              </a:tblPr>
              <a:tblGrid>
                <a:gridCol w="554525"/>
                <a:gridCol w="3564800"/>
                <a:gridCol w="3881675"/>
              </a:tblGrid>
              <a:tr h="538550">
                <a:tc>
                  <a:txBody>
                    <a:bodyPr/>
                    <a:lstStyle/>
                    <a:p>
                      <a:pPr indent="0" lvl="0" marL="0" marR="0" rtl="0" algn="ctr">
                        <a:spcBef>
                          <a:spcPts val="0"/>
                        </a:spcBef>
                        <a:spcAft>
                          <a:spcPts val="0"/>
                        </a:spcAft>
                        <a:buNone/>
                      </a:pPr>
                      <a:r>
                        <a:rPr b="1" lang="en-GB" sz="1600"/>
                        <a:t>No.</a:t>
                      </a:r>
                      <a:endParaRPr b="1" sz="1600">
                        <a:latin typeface="Times New Roman"/>
                        <a:ea typeface="Times New Roman"/>
                        <a:cs typeface="Times New Roman"/>
                        <a:sym typeface="Times New Roman"/>
                      </a:endParaRPr>
                    </a:p>
                  </a:txBody>
                  <a:tcPr marT="11475" marB="11475" marR="22950" marL="22950" anchor="ctr"/>
                </a:tc>
                <a:tc>
                  <a:txBody>
                    <a:bodyPr/>
                    <a:lstStyle/>
                    <a:p>
                      <a:pPr indent="0" lvl="0" marL="0" marR="0" rtl="0" algn="ctr">
                        <a:spcBef>
                          <a:spcPts val="0"/>
                        </a:spcBef>
                        <a:spcAft>
                          <a:spcPts val="0"/>
                        </a:spcAft>
                        <a:buNone/>
                      </a:pPr>
                      <a:r>
                        <a:rPr b="1" lang="en-GB" sz="1600"/>
                        <a:t>Method</a:t>
                      </a:r>
                      <a:endParaRPr b="1" sz="1600">
                        <a:latin typeface="Times New Roman"/>
                        <a:ea typeface="Times New Roman"/>
                        <a:cs typeface="Times New Roman"/>
                        <a:sym typeface="Times New Roman"/>
                      </a:endParaRPr>
                    </a:p>
                  </a:txBody>
                  <a:tcPr marT="11475" marB="11475" marR="22950" marL="22950" anchor="ctr"/>
                </a:tc>
                <a:tc>
                  <a:txBody>
                    <a:bodyPr/>
                    <a:lstStyle/>
                    <a:p>
                      <a:pPr indent="0" lvl="0" marL="0" marR="0" rtl="0" algn="ctr">
                        <a:spcBef>
                          <a:spcPts val="0"/>
                        </a:spcBef>
                        <a:spcAft>
                          <a:spcPts val="0"/>
                        </a:spcAft>
                        <a:buNone/>
                      </a:pPr>
                      <a:r>
                        <a:rPr b="1" lang="en-GB" sz="1600"/>
                        <a:t>Description</a:t>
                      </a:r>
                      <a:endParaRPr b="1" sz="1600">
                        <a:latin typeface="Times New Roman"/>
                        <a:ea typeface="Times New Roman"/>
                        <a:cs typeface="Times New Roman"/>
                        <a:sym typeface="Times New Roman"/>
                      </a:endParaRPr>
                    </a:p>
                  </a:txBody>
                  <a:tcPr marT="11475" marB="11475" marR="22950" marL="22950" anchor="ctr"/>
                </a:tc>
              </a:tr>
              <a:tr h="538550">
                <a:tc>
                  <a:txBody>
                    <a:bodyPr/>
                    <a:lstStyle/>
                    <a:p>
                      <a:pPr indent="0" lvl="0" marL="0" marR="0" rtl="0" algn="l">
                        <a:spcBef>
                          <a:spcPts val="0"/>
                        </a:spcBef>
                        <a:spcAft>
                          <a:spcPts val="0"/>
                        </a:spcAft>
                        <a:buNone/>
                      </a:pPr>
                      <a:r>
                        <a:rPr lang="en-GB" sz="1600"/>
                        <a:t>8</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public boolean contains(object element)</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is used to search an element.</a:t>
                      </a:r>
                      <a:endParaRPr sz="1600">
                        <a:latin typeface="Times New Roman"/>
                        <a:ea typeface="Times New Roman"/>
                        <a:cs typeface="Times New Roman"/>
                        <a:sym typeface="Times New Roman"/>
                      </a:endParaRPr>
                    </a:p>
                  </a:txBody>
                  <a:tcPr marT="11475" marB="11475" marR="22950" marL="22950" anchor="ctr"/>
                </a:tc>
              </a:tr>
              <a:tr h="1030750">
                <a:tc>
                  <a:txBody>
                    <a:bodyPr/>
                    <a:lstStyle/>
                    <a:p>
                      <a:pPr indent="0" lvl="0" marL="0" marR="0" rtl="0" algn="l">
                        <a:spcBef>
                          <a:spcPts val="0"/>
                        </a:spcBef>
                        <a:spcAft>
                          <a:spcPts val="0"/>
                        </a:spcAft>
                        <a:buNone/>
                      </a:pPr>
                      <a:r>
                        <a:rPr lang="en-GB" sz="1600"/>
                        <a:t>9</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public boolean containsAll(Collection c)</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is used to search the specified collection in this collection.</a:t>
                      </a:r>
                      <a:endParaRPr sz="1600">
                        <a:latin typeface="Times New Roman"/>
                        <a:ea typeface="Times New Roman"/>
                        <a:cs typeface="Times New Roman"/>
                        <a:sym typeface="Times New Roman"/>
                      </a:endParaRPr>
                    </a:p>
                  </a:txBody>
                  <a:tcPr marT="11475" marB="11475" marR="22950" marL="22950" anchor="ctr"/>
                </a:tc>
              </a:tr>
              <a:tr h="538550">
                <a:tc>
                  <a:txBody>
                    <a:bodyPr/>
                    <a:lstStyle/>
                    <a:p>
                      <a:pPr indent="0" lvl="0" marL="0" marR="0" rtl="0" algn="l">
                        <a:spcBef>
                          <a:spcPts val="0"/>
                        </a:spcBef>
                        <a:spcAft>
                          <a:spcPts val="0"/>
                        </a:spcAft>
                        <a:buNone/>
                      </a:pPr>
                      <a:r>
                        <a:rPr lang="en-GB" sz="1600"/>
                        <a:t>10</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public Iterator iterator()</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returns an iterator.</a:t>
                      </a:r>
                      <a:endParaRPr sz="1600">
                        <a:latin typeface="Times New Roman"/>
                        <a:ea typeface="Times New Roman"/>
                        <a:cs typeface="Times New Roman"/>
                        <a:sym typeface="Times New Roman"/>
                      </a:endParaRPr>
                    </a:p>
                  </a:txBody>
                  <a:tcPr marT="11475" marB="11475" marR="22950" marL="22950" anchor="ctr"/>
                </a:tc>
              </a:tr>
              <a:tr h="538550">
                <a:tc>
                  <a:txBody>
                    <a:bodyPr/>
                    <a:lstStyle/>
                    <a:p>
                      <a:pPr indent="0" lvl="0" marL="0" marR="0" rtl="0" algn="l">
                        <a:spcBef>
                          <a:spcPts val="0"/>
                        </a:spcBef>
                        <a:spcAft>
                          <a:spcPts val="0"/>
                        </a:spcAft>
                        <a:buNone/>
                      </a:pPr>
                      <a:r>
                        <a:rPr lang="en-GB" sz="1600"/>
                        <a:t>11</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public Object[] toArray()</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converts collection into array.</a:t>
                      </a:r>
                      <a:endParaRPr sz="1600">
                        <a:latin typeface="Times New Roman"/>
                        <a:ea typeface="Times New Roman"/>
                        <a:cs typeface="Times New Roman"/>
                        <a:sym typeface="Times New Roman"/>
                      </a:endParaRPr>
                    </a:p>
                  </a:txBody>
                  <a:tcPr marT="11475" marB="11475" marR="22950" marL="22950" anchor="ctr"/>
                </a:tc>
              </a:tr>
              <a:tr h="538550">
                <a:tc>
                  <a:txBody>
                    <a:bodyPr/>
                    <a:lstStyle/>
                    <a:p>
                      <a:pPr indent="0" lvl="0" marL="0" marR="0" rtl="0" algn="l">
                        <a:spcBef>
                          <a:spcPts val="0"/>
                        </a:spcBef>
                        <a:spcAft>
                          <a:spcPts val="0"/>
                        </a:spcAft>
                        <a:buNone/>
                      </a:pPr>
                      <a:r>
                        <a:rPr lang="en-GB" sz="1600"/>
                        <a:t>12</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public boolean isEmpty()</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checks if collection is empty.</a:t>
                      </a:r>
                      <a:endParaRPr sz="1600">
                        <a:latin typeface="Times New Roman"/>
                        <a:ea typeface="Times New Roman"/>
                        <a:cs typeface="Times New Roman"/>
                        <a:sym typeface="Times New Roman"/>
                      </a:endParaRPr>
                    </a:p>
                  </a:txBody>
                  <a:tcPr marT="11475" marB="11475" marR="22950" marL="22950" anchor="ctr"/>
                </a:tc>
              </a:tr>
              <a:tr h="538550">
                <a:tc>
                  <a:txBody>
                    <a:bodyPr/>
                    <a:lstStyle/>
                    <a:p>
                      <a:pPr indent="0" lvl="0" marL="0" marR="0" rtl="0" algn="l">
                        <a:spcBef>
                          <a:spcPts val="0"/>
                        </a:spcBef>
                        <a:spcAft>
                          <a:spcPts val="0"/>
                        </a:spcAft>
                        <a:buNone/>
                      </a:pPr>
                      <a:r>
                        <a:rPr lang="en-GB" sz="1600"/>
                        <a:t>13</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public boolean equals(Object element)</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matches two collection.</a:t>
                      </a:r>
                      <a:endParaRPr sz="1600">
                        <a:latin typeface="Times New Roman"/>
                        <a:ea typeface="Times New Roman"/>
                        <a:cs typeface="Times New Roman"/>
                        <a:sym typeface="Times New Roman"/>
                      </a:endParaRPr>
                    </a:p>
                  </a:txBody>
                  <a:tcPr marT="11475" marB="11475" marR="22950" marL="22950" anchor="ctr"/>
                </a:tc>
              </a:tr>
              <a:tr h="538550">
                <a:tc>
                  <a:txBody>
                    <a:bodyPr/>
                    <a:lstStyle/>
                    <a:p>
                      <a:pPr indent="0" lvl="0" marL="0" marR="0" rtl="0" algn="l">
                        <a:spcBef>
                          <a:spcPts val="0"/>
                        </a:spcBef>
                        <a:spcAft>
                          <a:spcPts val="0"/>
                        </a:spcAft>
                        <a:buNone/>
                      </a:pPr>
                      <a:r>
                        <a:rPr lang="en-GB" sz="1600"/>
                        <a:t>14</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public int hashCode()</a:t>
                      </a:r>
                      <a:endParaRPr sz="1600">
                        <a:latin typeface="Times New Roman"/>
                        <a:ea typeface="Times New Roman"/>
                        <a:cs typeface="Times New Roman"/>
                        <a:sym typeface="Times New Roman"/>
                      </a:endParaRPr>
                    </a:p>
                  </a:txBody>
                  <a:tcPr marT="11475" marB="11475" marR="22950" marL="22950" anchor="ctr"/>
                </a:tc>
                <a:tc>
                  <a:txBody>
                    <a:bodyPr/>
                    <a:lstStyle/>
                    <a:p>
                      <a:pPr indent="0" lvl="0" marL="0" marR="0" rtl="0" algn="l">
                        <a:spcBef>
                          <a:spcPts val="0"/>
                        </a:spcBef>
                        <a:spcAft>
                          <a:spcPts val="0"/>
                        </a:spcAft>
                        <a:buNone/>
                      </a:pPr>
                      <a:r>
                        <a:rPr lang="en-GB" sz="1600"/>
                        <a:t>returns the hashcode number for collection.</a:t>
                      </a:r>
                      <a:endParaRPr sz="1600">
                        <a:latin typeface="Times New Roman"/>
                        <a:ea typeface="Times New Roman"/>
                        <a:cs typeface="Times New Roman"/>
                        <a:sym typeface="Times New Roman"/>
                      </a:endParaRPr>
                    </a:p>
                  </a:txBody>
                  <a:tcPr marT="11475" marB="11475" marR="22950" marL="22950" anchor="ctr"/>
                </a:tc>
              </a:tr>
            </a:tbl>
          </a:graphicData>
        </a:graphic>
      </p:graphicFrame>
      <p:sp>
        <p:nvSpPr>
          <p:cNvPr id="224" name="Google Shape;224;p39"/>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225" name="Google Shape;225;p39"/>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93"/>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t>Method of Collections class for sorting List elements</a:t>
            </a:r>
            <a:endParaRPr/>
          </a:p>
        </p:txBody>
      </p:sp>
      <p:sp>
        <p:nvSpPr>
          <p:cNvPr id="750" name="Google Shape;750;p93"/>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132715" lvl="0" marL="273050" rtl="0" algn="l">
              <a:spcBef>
                <a:spcPts val="0"/>
              </a:spcBef>
              <a:spcAft>
                <a:spcPts val="0"/>
              </a:spcAft>
              <a:buSzPts val="2210"/>
              <a:buNone/>
            </a:pPr>
            <a:r>
              <a:t/>
            </a:r>
            <a:endParaRPr b="1"/>
          </a:p>
          <a:p>
            <a:pPr indent="-273050" lvl="0" marL="273050" rtl="0" algn="l">
              <a:spcBef>
                <a:spcPts val="575"/>
              </a:spcBef>
              <a:spcAft>
                <a:spcPts val="0"/>
              </a:spcAft>
              <a:buSzPts val="2210"/>
              <a:buChar char="⚫"/>
            </a:pPr>
            <a:r>
              <a:rPr b="1" lang="en-GB"/>
              <a:t>public void sort(List list,Comparator c):</a:t>
            </a:r>
            <a:r>
              <a:rPr lang="en-GB"/>
              <a:t> is used to sort the elements of List by the given comparator.</a:t>
            </a:r>
            <a:endParaRPr/>
          </a:p>
        </p:txBody>
      </p:sp>
      <p:sp>
        <p:nvSpPr>
          <p:cNvPr id="751" name="Google Shape;751;p93"/>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752" name="Google Shape;752;p9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6" name="Shape 756"/>
        <p:cNvGrpSpPr/>
        <p:nvPr/>
      </p:nvGrpSpPr>
      <p:grpSpPr>
        <a:xfrm>
          <a:off x="0" y="0"/>
          <a:ext cx="0" cy="0"/>
          <a:chOff x="0" y="0"/>
          <a:chExt cx="0" cy="0"/>
        </a:xfrm>
      </p:grpSpPr>
      <p:sp>
        <p:nvSpPr>
          <p:cNvPr id="757" name="Google Shape;757;p95"/>
          <p:cNvSpPr txBox="1"/>
          <p:nvPr>
            <p:ph type="title"/>
          </p:nvPr>
        </p:nvSpPr>
        <p:spPr>
          <a:xfrm>
            <a:off x="2438400" y="152400"/>
            <a:ext cx="7772400" cy="762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2400">
                <a:solidFill>
                  <a:schemeClr val="dk1"/>
                </a:solidFill>
              </a:rPr>
              <a:t>Example of Sorting List that contains user-defined objects</a:t>
            </a:r>
            <a:endParaRPr/>
          </a:p>
        </p:txBody>
      </p:sp>
      <p:sp>
        <p:nvSpPr>
          <p:cNvPr id="758" name="Google Shape;758;p95"/>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759" name="Google Shape;759;p95"/>
          <p:cNvSpPr txBox="1"/>
          <p:nvPr/>
        </p:nvSpPr>
        <p:spPr>
          <a:xfrm>
            <a:off x="1828800" y="1066801"/>
            <a:ext cx="3657600" cy="2462213"/>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a:t>
            </a:r>
            <a:r>
              <a:rPr b="1" i="0" lang="en-GB" sz="1400" u="none" cap="none" strike="noStrike">
                <a:solidFill>
                  <a:srgbClr val="000000"/>
                </a:solidFill>
                <a:latin typeface="Libre Baskerville"/>
                <a:ea typeface="Libre Baskerville"/>
                <a:cs typeface="Libre Baskerville"/>
                <a:sym typeface="Libre Baskerville"/>
              </a:rPr>
              <a:t>Student.java</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class Student{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int rollno;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String name;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int age;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Student(int rollno,String name,int age){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this.rollno=rollno;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this.name=name;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this.age=age;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a:t>
            </a:r>
            <a:endParaRPr/>
          </a:p>
        </p:txBody>
      </p:sp>
      <p:sp>
        <p:nvSpPr>
          <p:cNvPr id="760" name="Google Shape;760;p95"/>
          <p:cNvSpPr txBox="1"/>
          <p:nvPr/>
        </p:nvSpPr>
        <p:spPr>
          <a:xfrm>
            <a:off x="6096000" y="1282701"/>
            <a:ext cx="4572000" cy="2246400"/>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a:t>
            </a:r>
            <a:r>
              <a:rPr b="1" i="0" lang="en-GB" sz="1400" u="none" cap="none" strike="noStrike">
                <a:solidFill>
                  <a:srgbClr val="000000"/>
                </a:solidFill>
                <a:latin typeface="Libre Baskerville"/>
                <a:ea typeface="Libre Baskerville"/>
                <a:cs typeface="Libre Baskerville"/>
                <a:sym typeface="Libre Baskerville"/>
              </a:rPr>
              <a:t>AgeComparator.java</a:t>
            </a:r>
            <a:r>
              <a:rPr b="0" i="0" lang="en-GB" sz="14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import java.util.*;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class AgeComparator implements Comparator{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public int Compare(Object o1,Object o2){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Student s1=(Student)o1;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Student s2=(Student)o2;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if(s1.age==s2.age)      return 0;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else if(s1.age&gt;s2.age)     return 1;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else     return -1;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     } </a:t>
            </a:r>
            <a:endParaRPr/>
          </a:p>
        </p:txBody>
      </p:sp>
      <p:sp>
        <p:nvSpPr>
          <p:cNvPr id="761" name="Google Shape;761;p95"/>
          <p:cNvSpPr txBox="1"/>
          <p:nvPr/>
        </p:nvSpPr>
        <p:spPr>
          <a:xfrm>
            <a:off x="3657600" y="3994150"/>
            <a:ext cx="3657600" cy="2369880"/>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Libre Baskerville"/>
                <a:ea typeface="Libre Baskerville"/>
                <a:cs typeface="Libre Baskerville"/>
                <a:sym typeface="Libre Baskerville"/>
              </a:rPr>
              <a:t>//</a:t>
            </a:r>
            <a:r>
              <a:rPr b="1" i="0" lang="en-GB" sz="1800" u="none" cap="none" strike="noStrike">
                <a:solidFill>
                  <a:srgbClr val="000000"/>
                </a:solidFill>
                <a:latin typeface="Libre Baskerville"/>
                <a:ea typeface="Libre Baskerville"/>
                <a:cs typeface="Libre Baskerville"/>
                <a:sym typeface="Libre Baskerville"/>
              </a:rPr>
              <a:t>NameComparator.java</a:t>
            </a:r>
            <a:endParaRPr b="0" i="0" sz="1800" u="none" cap="none" strike="noStrik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rPr b="0" i="0" lang="en-GB" sz="1800" u="none" cap="none" strike="noStrike">
                <a:solidFill>
                  <a:srgbClr val="000000"/>
                </a:solidFill>
                <a:latin typeface="Libre Baskerville"/>
                <a:ea typeface="Libre Baskerville"/>
                <a:cs typeface="Libre Baskerville"/>
                <a:sym typeface="Libre Baskerville"/>
              </a:rPr>
              <a:t> </a:t>
            </a:r>
            <a:r>
              <a:rPr b="0" i="0" lang="en-GB" sz="1400" u="none" cap="none" strike="noStrike">
                <a:solidFill>
                  <a:srgbClr val="000000"/>
                </a:solidFill>
                <a:latin typeface="Libre Baskerville"/>
                <a:ea typeface="Libre Baskerville"/>
                <a:cs typeface="Libre Baskerville"/>
                <a:sym typeface="Libre Baskerville"/>
              </a:rPr>
              <a:t>import java.util.*;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class NameComparator implements Comparator{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public int Compare(Object o1,Object o2){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Student s1=(Student)o1;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Student s2=(Student)o2;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return s1.name.compareTo(s2.name);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Libre Baskerville"/>
                <a:ea typeface="Libre Baskerville"/>
                <a:cs typeface="Libre Baskerville"/>
                <a:sym typeface="Libre Baskerville"/>
              </a:rPr>
              <a:t>    } </a:t>
            </a:r>
            <a:endParaRPr/>
          </a:p>
        </p:txBody>
      </p:sp>
      <p:sp>
        <p:nvSpPr>
          <p:cNvPr id="762" name="Google Shape;762;p9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99"/>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GB" sz="3600">
                <a:solidFill>
                  <a:schemeClr val="dk1"/>
                </a:solidFill>
              </a:rPr>
              <a:t>Continue….</a:t>
            </a:r>
            <a:endParaRPr/>
          </a:p>
        </p:txBody>
      </p:sp>
      <p:sp>
        <p:nvSpPr>
          <p:cNvPr id="768" name="Google Shape;768;p99"/>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769" name="Google Shape;769;p99"/>
          <p:cNvSpPr txBox="1"/>
          <p:nvPr/>
        </p:nvSpPr>
        <p:spPr>
          <a:xfrm>
            <a:off x="7772400" y="4359276"/>
            <a:ext cx="2895600" cy="23082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Output:Sorting by Name...</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106 Ajay 27</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105 Jai 21</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101 Vijay 23</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Sorting by age...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105 Jai 21</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101 Vijay 23</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106 Ajay 27</a:t>
            </a:r>
            <a:endParaRPr/>
          </a:p>
        </p:txBody>
      </p:sp>
      <p:sp>
        <p:nvSpPr>
          <p:cNvPr id="770" name="Google Shape;770;p99"/>
          <p:cNvSpPr txBox="1"/>
          <p:nvPr/>
        </p:nvSpPr>
        <p:spPr>
          <a:xfrm>
            <a:off x="2146300" y="1235075"/>
            <a:ext cx="4857750" cy="4939814"/>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import java.util.*;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import java.io.*;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class Simple{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public static void main(String args[]){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ArrayList al=new ArrayList();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al.add(new Student(101,"Vijay",23));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al.add(new Student(106,"Ajay",27));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al.add(new Student(105,"Jai",21));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System.out.println("Sorting by Name...");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Collections.sort(al,new NameComparator());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Iterator itr=al.iterator();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while(itr.hasNext()){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Student st=(Student)itr.next();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System.out.println(st.rollno+" "+st.name+" "+st.age);   }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System.out.println("sorting by age...");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Collections.sort(al,new AgeComparator());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Iterator itr2=al.iterator();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while(itr2.hasNext()){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Student st=(Student)itr2.next();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System.out.println(st.rollno+" "+st.name+" "+st.age);  </a:t>
            </a:r>
            <a:endParaRPr/>
          </a:p>
          <a:p>
            <a:pPr indent="0" lvl="0" marL="0" marR="0" rtl="0" algn="l">
              <a:lnSpc>
                <a:spcPct val="100000"/>
              </a:lnSpc>
              <a:spcBef>
                <a:spcPts val="0"/>
              </a:spcBef>
              <a:spcAft>
                <a:spcPts val="0"/>
              </a:spcAft>
              <a:buNone/>
            </a:pPr>
            <a:r>
              <a:rPr b="0" i="0" lang="en-GB" sz="1500" u="none" cap="none" strike="noStrike">
                <a:solidFill>
                  <a:srgbClr val="000000"/>
                </a:solidFill>
                <a:latin typeface="Libre Baskerville"/>
                <a:ea typeface="Libre Baskerville"/>
                <a:cs typeface="Libre Baskerville"/>
                <a:sym typeface="Libre Baskerville"/>
              </a:rPr>
              <a:t>    }  }  } </a:t>
            </a:r>
            <a:endParaRPr/>
          </a:p>
        </p:txBody>
      </p:sp>
      <p:sp>
        <p:nvSpPr>
          <p:cNvPr id="771" name="Google Shape;771;p99"/>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147"/>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777" name="Google Shape;777;p147"/>
          <p:cNvSpPr txBox="1"/>
          <p:nvPr/>
        </p:nvSpPr>
        <p:spPr>
          <a:xfrm>
            <a:off x="2209800" y="152400"/>
            <a:ext cx="7924800" cy="6370638"/>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import java.util.Comparator;</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public class Student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private String studentname;</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private int rollno;</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private int studentage;</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Student(int rollno, String studentname, int studentage)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this.rollno = rollno;</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this.studentname = studentname;</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this.studentage = studentage;</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//Getter and setter methods same as the above examples</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/*Comparator for sorting the list by Student Name*/</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public static Comparator&lt;Student&gt; StuNameComparator = new Comparator&lt;Student&gt;()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public int compare(Student s1, Student s2)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String StudentName1 = s1.getStudentname().toUpperCase();</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String StudentName2 = s2.getStudentname().toUpperCase();</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return StudentName1.compareTo(StudentName2); //ascending order</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//return StudentName2.compareTo(StudentName1); //descending order</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/*Comparator for sorting the list by roll no*/</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public static Comparator&lt;Student&gt; StuRollno = new Comparator&lt;Student&gt;()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public int compare(Student s1, Student s2)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int rollno1 = s1.getRollno();</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int rollno2 = s2.getRollno();</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return rollno1-rollno2; /*For ascending order*/</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//rollno2-rollno1; /*For descending order*/</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@Override</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public String toString()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return "[ rollno=" + rollno + ", name=" + studentname + ", age=" + studentage +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a:t>
            </a:r>
            <a:endParaRPr/>
          </a:p>
        </p:txBody>
      </p:sp>
      <p:sp>
        <p:nvSpPr>
          <p:cNvPr id="778" name="Google Shape;778;p14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48"/>
          <p:cNvSpPr txBox="1"/>
          <p:nvPr>
            <p:ph type="title"/>
          </p:nvPr>
        </p:nvSpPr>
        <p:spPr>
          <a:xfrm>
            <a:off x="2209800" y="320674"/>
            <a:ext cx="7772400" cy="4572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2000">
                <a:solidFill>
                  <a:schemeClr val="dk1"/>
                </a:solidFill>
              </a:rPr>
              <a:t>Sorting ArrayList&lt;Object&gt; multiple properties with Comparator</a:t>
            </a:r>
            <a:endParaRPr/>
          </a:p>
        </p:txBody>
      </p:sp>
      <p:sp>
        <p:nvSpPr>
          <p:cNvPr id="784" name="Google Shape;784;p148"/>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785" name="Google Shape;785;p148"/>
          <p:cNvSpPr txBox="1"/>
          <p:nvPr/>
        </p:nvSpPr>
        <p:spPr>
          <a:xfrm>
            <a:off x="2667000" y="1371601"/>
            <a:ext cx="7315200" cy="4708525"/>
          </a:xfrm>
          <a:prstGeom prst="rect">
            <a:avLst/>
          </a:prstGeom>
          <a:solidFill>
            <a:schemeClr val="lt1"/>
          </a:solidFill>
          <a:ln cap="flat" cmpd="sng" w="12700">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import java.util.*;</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public class Details  {</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public static void main(String args[]){</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ArrayList&lt;Student&gt; arraylist = new ArrayList&lt;Student&gt;();</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arraylist.add(new Student(101, "Zues", 26));</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arraylist.add(new Student(505, "Abey", 24));</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arraylist.add(new Student(809, "Vignesh", 32));</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/*Sorting based on Student Name*/</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System.out.println("Student Name Sorting:");</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Collections.sort(arraylist, Student.StuNameComparator);</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for(Student str: arraylist){</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System.out.println(str);</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 Sorting on Rollno property*/</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System.out.println("RollNum Sorting:");</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Collections.sort(arraylist, Student.StuRollno);</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for(Student str: arraylist){</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System.out.println(str);</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Libre Baskerville"/>
                <a:ea typeface="Libre Baskerville"/>
                <a:cs typeface="Libre Baskerville"/>
                <a:sym typeface="Libre Baskerville"/>
              </a:rPr>
              <a:t>}</a:t>
            </a:r>
            <a:endParaRPr/>
          </a:p>
        </p:txBody>
      </p:sp>
      <p:sp>
        <p:nvSpPr>
          <p:cNvPr id="786" name="Google Shape;786;p14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149"/>
          <p:cNvSpPr txBox="1"/>
          <p:nvPr>
            <p:ph type="title"/>
          </p:nvPr>
        </p:nvSpPr>
        <p:spPr>
          <a:xfrm>
            <a:off x="2438400" y="274638"/>
            <a:ext cx="7772400" cy="7921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The Vector Class</a:t>
            </a:r>
            <a:endParaRPr/>
          </a:p>
        </p:txBody>
      </p:sp>
      <p:sp>
        <p:nvSpPr>
          <p:cNvPr id="792" name="Google Shape;792;p149"/>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Vector implements a dynamic array. It is similar to ArrayList, but with two differences:</a:t>
            </a:r>
            <a:endParaRPr/>
          </a:p>
          <a:p>
            <a:pPr indent="-228600" lvl="2" marL="822325" rtl="0" algn="l">
              <a:spcBef>
                <a:spcPts val="375"/>
              </a:spcBef>
              <a:spcAft>
                <a:spcPts val="0"/>
              </a:spcAft>
              <a:buSzPts val="1700"/>
              <a:buChar char="⚫"/>
            </a:pPr>
            <a:r>
              <a:rPr lang="en-GB"/>
              <a:t>Vector is synchronized.</a:t>
            </a:r>
            <a:endParaRPr/>
          </a:p>
          <a:p>
            <a:pPr indent="-228600" lvl="2" marL="822325" rtl="0" algn="l">
              <a:spcBef>
                <a:spcPts val="375"/>
              </a:spcBef>
              <a:spcAft>
                <a:spcPts val="0"/>
              </a:spcAft>
              <a:buSzPts val="1700"/>
              <a:buChar char="⚫"/>
            </a:pPr>
            <a:r>
              <a:rPr lang="en-GB"/>
              <a:t>Vector contains many legacy methods that are not part of the collections framework.</a:t>
            </a:r>
            <a:endParaRPr/>
          </a:p>
          <a:p>
            <a:pPr indent="-132715" lvl="0" marL="273050" rtl="0" algn="l">
              <a:spcBef>
                <a:spcPts val="575"/>
              </a:spcBef>
              <a:spcAft>
                <a:spcPts val="0"/>
              </a:spcAft>
              <a:buSzPts val="2210"/>
              <a:buNone/>
            </a:pPr>
            <a:r>
              <a:t/>
            </a:r>
            <a:endParaRPr/>
          </a:p>
        </p:txBody>
      </p:sp>
      <p:sp>
        <p:nvSpPr>
          <p:cNvPr id="793" name="Google Shape;793;p149"/>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794" name="Google Shape;794;p149"/>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150"/>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GB"/>
              <a:t>Some Methods of Vector class</a:t>
            </a:r>
            <a:endParaRPr/>
          </a:p>
        </p:txBody>
      </p:sp>
      <p:sp>
        <p:nvSpPr>
          <p:cNvPr id="800" name="Google Shape;800;p150"/>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700"/>
              <a:buChar char="⚫"/>
            </a:pPr>
            <a:r>
              <a:rPr lang="en-GB" sz="2000"/>
              <a:t>void add(int index, Object element)</a:t>
            </a:r>
            <a:endParaRPr/>
          </a:p>
          <a:p>
            <a:pPr indent="-273050" lvl="0" marL="273050" rtl="0" algn="l">
              <a:spcBef>
                <a:spcPts val="575"/>
              </a:spcBef>
              <a:spcAft>
                <a:spcPts val="0"/>
              </a:spcAft>
              <a:buSzPts val="1700"/>
              <a:buChar char="⚫"/>
            </a:pPr>
            <a:r>
              <a:rPr lang="en-GB" sz="2000"/>
              <a:t>boolean addAll(Collection c)</a:t>
            </a:r>
            <a:endParaRPr/>
          </a:p>
          <a:p>
            <a:pPr indent="-273050" lvl="0" marL="273050" rtl="0" algn="l">
              <a:spcBef>
                <a:spcPts val="575"/>
              </a:spcBef>
              <a:spcAft>
                <a:spcPts val="0"/>
              </a:spcAft>
              <a:buSzPts val="1700"/>
              <a:buChar char="⚫"/>
            </a:pPr>
            <a:r>
              <a:rPr lang="en-GB" sz="2000"/>
              <a:t>boolean addAll(int index, Collection c)</a:t>
            </a:r>
            <a:endParaRPr/>
          </a:p>
          <a:p>
            <a:pPr indent="-273050" lvl="0" marL="273050" rtl="0" algn="l">
              <a:spcBef>
                <a:spcPts val="575"/>
              </a:spcBef>
              <a:spcAft>
                <a:spcPts val="0"/>
              </a:spcAft>
              <a:buSzPts val="1700"/>
              <a:buChar char="⚫"/>
            </a:pPr>
            <a:r>
              <a:rPr lang="en-GB" sz="2000"/>
              <a:t>void addElement(Object obj)</a:t>
            </a:r>
            <a:endParaRPr/>
          </a:p>
          <a:p>
            <a:pPr indent="-273050" lvl="0" marL="273050" rtl="0" algn="l">
              <a:spcBef>
                <a:spcPts val="575"/>
              </a:spcBef>
              <a:spcAft>
                <a:spcPts val="0"/>
              </a:spcAft>
              <a:buSzPts val="1700"/>
              <a:buChar char="⚫"/>
            </a:pPr>
            <a:r>
              <a:rPr lang="en-GB" sz="2000"/>
              <a:t>int capacity()</a:t>
            </a:r>
            <a:endParaRPr/>
          </a:p>
          <a:p>
            <a:pPr indent="-273050" lvl="0" marL="273050" rtl="0" algn="l">
              <a:spcBef>
                <a:spcPts val="575"/>
              </a:spcBef>
              <a:spcAft>
                <a:spcPts val="0"/>
              </a:spcAft>
              <a:buSzPts val="1700"/>
              <a:buChar char="⚫"/>
            </a:pPr>
            <a:r>
              <a:rPr lang="en-GB" sz="2000"/>
              <a:t>void clear()</a:t>
            </a:r>
            <a:endParaRPr/>
          </a:p>
          <a:p>
            <a:pPr indent="-273050" lvl="0" marL="273050" rtl="0" algn="l">
              <a:spcBef>
                <a:spcPts val="575"/>
              </a:spcBef>
              <a:spcAft>
                <a:spcPts val="0"/>
              </a:spcAft>
              <a:buSzPts val="1700"/>
              <a:buChar char="⚫"/>
            </a:pPr>
            <a:r>
              <a:rPr lang="en-GB" sz="2000"/>
              <a:t>Object clone()</a:t>
            </a:r>
            <a:endParaRPr/>
          </a:p>
          <a:p>
            <a:pPr indent="-273050" lvl="0" marL="273050" rtl="0" algn="l">
              <a:spcBef>
                <a:spcPts val="575"/>
              </a:spcBef>
              <a:spcAft>
                <a:spcPts val="0"/>
              </a:spcAft>
              <a:buSzPts val="1700"/>
              <a:buChar char="⚫"/>
            </a:pPr>
            <a:r>
              <a:rPr lang="en-GB" sz="2000"/>
              <a:t>boolean contains(Object elem)</a:t>
            </a:r>
            <a:endParaRPr/>
          </a:p>
          <a:p>
            <a:pPr indent="-273050" lvl="0" marL="273050" rtl="0" algn="l">
              <a:spcBef>
                <a:spcPts val="575"/>
              </a:spcBef>
              <a:spcAft>
                <a:spcPts val="0"/>
              </a:spcAft>
              <a:buSzPts val="1700"/>
              <a:buChar char="⚫"/>
            </a:pPr>
            <a:r>
              <a:rPr lang="en-GB" sz="2000"/>
              <a:t>boolean containsAll(Collection c)</a:t>
            </a:r>
            <a:endParaRPr/>
          </a:p>
          <a:p>
            <a:pPr indent="-273050" lvl="0" marL="273050" rtl="0" algn="l">
              <a:spcBef>
                <a:spcPts val="575"/>
              </a:spcBef>
              <a:spcAft>
                <a:spcPts val="0"/>
              </a:spcAft>
              <a:buSzPts val="1700"/>
              <a:buChar char="⚫"/>
            </a:pPr>
            <a:r>
              <a:rPr lang="en-GB" sz="2000"/>
              <a:t>void copyInto(Object[] anArray)</a:t>
            </a:r>
            <a:endParaRPr/>
          </a:p>
          <a:p>
            <a:pPr indent="-273050" lvl="0" marL="273050" rtl="0" algn="l">
              <a:spcBef>
                <a:spcPts val="575"/>
              </a:spcBef>
              <a:spcAft>
                <a:spcPts val="0"/>
              </a:spcAft>
              <a:buSzPts val="1700"/>
              <a:buChar char="⚫"/>
            </a:pPr>
            <a:r>
              <a:rPr lang="en-GB" sz="2000"/>
              <a:t>Object elementAt(int index)</a:t>
            </a:r>
            <a:endParaRPr/>
          </a:p>
        </p:txBody>
      </p:sp>
      <p:sp>
        <p:nvSpPr>
          <p:cNvPr id="801" name="Google Shape;801;p150"/>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802" name="Google Shape;802;p150"/>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51"/>
          <p:cNvSpPr txBox="1"/>
          <p:nvPr>
            <p:ph type="title"/>
          </p:nvPr>
        </p:nvSpPr>
        <p:spPr>
          <a:xfrm>
            <a:off x="2438400" y="274638"/>
            <a:ext cx="7772400" cy="5635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t>Example of Vector </a:t>
            </a:r>
            <a:endParaRPr/>
          </a:p>
        </p:txBody>
      </p:sp>
      <p:sp>
        <p:nvSpPr>
          <p:cNvPr id="808" name="Google Shape;808;p151"/>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809" name="Google Shape;809;p151"/>
          <p:cNvSpPr txBox="1"/>
          <p:nvPr/>
        </p:nvSpPr>
        <p:spPr>
          <a:xfrm>
            <a:off x="2819400" y="838200"/>
            <a:ext cx="6172200" cy="544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import java.util.*;</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public class VectorExample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public static void main(String args[])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 Vector of initial capacity(size) of 2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Vector&lt;String&gt; vec = new Vector&lt;String&gt;(2);</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Adding elements to a vector*/</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vec.addElement("Apple");</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vec.addElement("Orange");</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vec.addElement("Mango");</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vec.addElement("Fig");</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 check size and capacityIncrement*/</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System.out.println("Size is: "+vec.size());</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System.out.println("Default capacity increment is: "+vec.capacity());</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vec.addElement("fruit1");</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vec.addElement("fruit2");</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vec.addElement("fruit3");</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/*size and capacityIncrement after two insertions*/</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System.out.println("Size after addition: "+vec.size());</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System.out.println("Capacity after increment is: "+vec.capacity());</a:t>
            </a:r>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/*Display Vector elements*/</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Iterator itr=vec.iterator();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while(vec.hasNext()){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System.out.print(vec.next() + "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a:t>
            </a:r>
            <a:endParaRPr/>
          </a:p>
        </p:txBody>
      </p:sp>
      <p:sp>
        <p:nvSpPr>
          <p:cNvPr id="810" name="Google Shape;810;p15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52"/>
          <p:cNvSpPr txBox="1"/>
          <p:nvPr>
            <p:ph type="title"/>
          </p:nvPr>
        </p:nvSpPr>
        <p:spPr>
          <a:xfrm>
            <a:off x="2438400" y="274638"/>
            <a:ext cx="7772400" cy="792162"/>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GB" sz="3200">
                <a:solidFill>
                  <a:schemeClr val="dk1"/>
                </a:solidFill>
              </a:rPr>
              <a:t>similarities between ArrayList and Vector</a:t>
            </a:r>
            <a:endParaRPr/>
          </a:p>
        </p:txBody>
      </p:sp>
      <p:sp>
        <p:nvSpPr>
          <p:cNvPr id="816" name="Google Shape;816;p152"/>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Both Vector and ArrayList use growable array data structure.</a:t>
            </a:r>
            <a:endParaRPr/>
          </a:p>
          <a:p>
            <a:pPr indent="-273050" lvl="0" marL="273050" rtl="0" algn="l">
              <a:spcBef>
                <a:spcPts val="575"/>
              </a:spcBef>
              <a:spcAft>
                <a:spcPts val="0"/>
              </a:spcAft>
              <a:buSzPts val="2210"/>
              <a:buChar char="⚫"/>
            </a:pPr>
            <a:r>
              <a:rPr lang="en-GB"/>
              <a:t>They both are ordered collection classes as they maintain the elements insertion order.</a:t>
            </a:r>
            <a:endParaRPr/>
          </a:p>
          <a:p>
            <a:pPr indent="-273050" lvl="0" marL="273050" rtl="0" algn="l">
              <a:spcBef>
                <a:spcPts val="575"/>
              </a:spcBef>
              <a:spcAft>
                <a:spcPts val="0"/>
              </a:spcAft>
              <a:buSzPts val="2210"/>
              <a:buChar char="⚫"/>
            </a:pPr>
            <a:r>
              <a:rPr lang="en-GB"/>
              <a:t>Vector &amp; ArrayList both allows duplicate and null values.</a:t>
            </a:r>
            <a:endParaRPr/>
          </a:p>
          <a:p>
            <a:pPr indent="-273050" lvl="0" marL="273050" rtl="0" algn="l">
              <a:spcBef>
                <a:spcPts val="575"/>
              </a:spcBef>
              <a:spcAft>
                <a:spcPts val="0"/>
              </a:spcAft>
              <a:buSzPts val="2210"/>
              <a:buChar char="⚫"/>
            </a:pPr>
            <a:r>
              <a:rPr lang="en-GB"/>
              <a:t>They both grows and shrinks automatically when overflow and deletion happens.</a:t>
            </a:r>
            <a:endParaRPr/>
          </a:p>
          <a:p>
            <a:pPr indent="-132715" lvl="0" marL="273050" rtl="0" algn="l">
              <a:spcBef>
                <a:spcPts val="575"/>
              </a:spcBef>
              <a:spcAft>
                <a:spcPts val="0"/>
              </a:spcAft>
              <a:buSzPts val="2210"/>
              <a:buNone/>
            </a:pPr>
            <a:r>
              <a:t/>
            </a:r>
            <a:endParaRPr/>
          </a:p>
        </p:txBody>
      </p:sp>
      <p:sp>
        <p:nvSpPr>
          <p:cNvPr id="817" name="Google Shape;817;p152"/>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818" name="Google Shape;818;p15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2" name="Shape 822"/>
        <p:cNvGrpSpPr/>
        <p:nvPr/>
      </p:nvGrpSpPr>
      <p:grpSpPr>
        <a:xfrm>
          <a:off x="0" y="0"/>
          <a:ext cx="0" cy="0"/>
          <a:chOff x="0" y="0"/>
          <a:chExt cx="0" cy="0"/>
        </a:xfrm>
      </p:grpSpPr>
      <p:sp>
        <p:nvSpPr>
          <p:cNvPr id="823" name="Google Shape;823;p153"/>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solidFill>
                  <a:schemeClr val="dk1"/>
                </a:solidFill>
              </a:rPr>
              <a:t>Difference between ArrayList and Vector</a:t>
            </a:r>
            <a:endParaRPr/>
          </a:p>
        </p:txBody>
      </p:sp>
      <p:sp>
        <p:nvSpPr>
          <p:cNvPr id="824" name="Google Shape;824;p153"/>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graphicFrame>
        <p:nvGraphicFramePr>
          <p:cNvPr id="825" name="Google Shape;825;p153"/>
          <p:cNvGraphicFramePr/>
          <p:nvPr/>
        </p:nvGraphicFramePr>
        <p:xfrm>
          <a:off x="1828800" y="1295401"/>
          <a:ext cx="3000000" cy="3000000"/>
        </p:xfrm>
        <a:graphic>
          <a:graphicData uri="http://schemas.openxmlformats.org/drawingml/2006/table">
            <a:tbl>
              <a:tblPr>
                <a:noFill/>
                <a:tableStyleId>{061F43CF-7F49-4DAF-BA31-DB62C5FBF003}</a:tableStyleId>
              </a:tblPr>
              <a:tblGrid>
                <a:gridCol w="4305300"/>
                <a:gridCol w="4305300"/>
              </a:tblGrid>
              <a:tr h="269875">
                <a:tc>
                  <a:txBody>
                    <a:bodyPr/>
                    <a:lstStyle/>
                    <a:p>
                      <a:pPr indent="0" lvl="0" marL="0" marR="0" rtl="0" algn="ctr">
                        <a:spcBef>
                          <a:spcPts val="0"/>
                        </a:spcBef>
                        <a:spcAft>
                          <a:spcPts val="0"/>
                        </a:spcAft>
                        <a:buNone/>
                      </a:pPr>
                      <a:r>
                        <a:rPr b="1" lang="en-GB" sz="1400"/>
                        <a:t>ArrayList</a:t>
                      </a:r>
                      <a:endParaRPr/>
                    </a:p>
                  </a:txBody>
                  <a:tcPr marT="28225" marB="28225" marR="56450" marL="56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GB" sz="1400"/>
                        <a:t>Vector</a:t>
                      </a:r>
                      <a:endParaRPr/>
                    </a:p>
                  </a:txBody>
                  <a:tcPr marT="28225" marB="28225" marR="56450" marL="56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95200">
                <a:tc>
                  <a:txBody>
                    <a:bodyPr/>
                    <a:lstStyle/>
                    <a:p>
                      <a:pPr indent="0" lvl="0" marL="0" marR="0" rtl="0" algn="l">
                        <a:spcBef>
                          <a:spcPts val="0"/>
                        </a:spcBef>
                        <a:spcAft>
                          <a:spcPts val="0"/>
                        </a:spcAft>
                        <a:buNone/>
                      </a:pPr>
                      <a:r>
                        <a:rPr lang="en-GB" sz="1400"/>
                        <a:t>1) ArrayList is </a:t>
                      </a:r>
                      <a:r>
                        <a:rPr b="1" lang="en-GB" sz="1400"/>
                        <a:t>not synchronized</a:t>
                      </a:r>
                      <a:r>
                        <a:rPr lang="en-GB" sz="1400"/>
                        <a:t>.</a:t>
                      </a:r>
                      <a:endParaRPr/>
                    </a:p>
                  </a:txBody>
                  <a:tcPr marT="28225" marB="28225" marR="56450" marL="56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Vector is </a:t>
                      </a:r>
                      <a:r>
                        <a:rPr b="1" lang="en-GB" sz="1400"/>
                        <a:t>synchronized</a:t>
                      </a:r>
                      <a:r>
                        <a:rPr lang="en-GB" sz="1400"/>
                        <a:t>.</a:t>
                      </a:r>
                      <a:endParaRPr/>
                    </a:p>
                  </a:txBody>
                  <a:tcPr marT="28225" marB="28225" marR="56450" marL="56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03325">
                <a:tc>
                  <a:txBody>
                    <a:bodyPr/>
                    <a:lstStyle/>
                    <a:p>
                      <a:pPr indent="0" lvl="0" marL="0" marR="0" rtl="0" algn="l">
                        <a:spcBef>
                          <a:spcPts val="0"/>
                        </a:spcBef>
                        <a:spcAft>
                          <a:spcPts val="0"/>
                        </a:spcAft>
                        <a:buNone/>
                      </a:pPr>
                      <a:r>
                        <a:rPr lang="en-GB" sz="1400"/>
                        <a:t>2) ArrayList </a:t>
                      </a:r>
                      <a:r>
                        <a:rPr b="1" lang="en-GB" sz="1400"/>
                        <a:t>increments 50%</a:t>
                      </a:r>
                      <a:r>
                        <a:rPr lang="en-GB" sz="1400"/>
                        <a:t> of current array size if number of element exceeds from its capacity.</a:t>
                      </a:r>
                      <a:endParaRPr/>
                    </a:p>
                  </a:txBody>
                  <a:tcPr marT="28225" marB="28225" marR="56450" marL="56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Vector </a:t>
                      </a:r>
                      <a:r>
                        <a:rPr b="1" lang="en-GB" sz="1400"/>
                        <a:t>increments 100%</a:t>
                      </a:r>
                      <a:r>
                        <a:rPr lang="en-GB" sz="1400"/>
                        <a:t> means doubles the array size if total number of element exceeds than its capacity.</a:t>
                      </a:r>
                      <a:endParaRPr/>
                    </a:p>
                  </a:txBody>
                  <a:tcPr marT="28225" marB="28225" marR="56450" marL="56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564575">
                <a:tc>
                  <a:txBody>
                    <a:bodyPr/>
                    <a:lstStyle/>
                    <a:p>
                      <a:pPr indent="0" lvl="0" marL="0" marR="0" rtl="0" algn="l">
                        <a:spcBef>
                          <a:spcPts val="0"/>
                        </a:spcBef>
                        <a:spcAft>
                          <a:spcPts val="0"/>
                        </a:spcAft>
                        <a:buNone/>
                      </a:pPr>
                      <a:r>
                        <a:rPr lang="en-GB" sz="1400"/>
                        <a:t>3) ArrayList is </a:t>
                      </a:r>
                      <a:r>
                        <a:rPr b="1" lang="en-GB" sz="1400"/>
                        <a:t>not a legacy</a:t>
                      </a:r>
                      <a:r>
                        <a:rPr lang="en-GB" sz="1400"/>
                        <a:t> class</a:t>
                      </a:r>
                      <a:endParaRPr/>
                    </a:p>
                  </a:txBody>
                  <a:tcPr marT="28225" marB="28225" marR="56450" marL="56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Vector is a </a:t>
                      </a:r>
                      <a:r>
                        <a:rPr b="1" lang="en-GB" sz="1400"/>
                        <a:t>legacy</a:t>
                      </a:r>
                      <a:r>
                        <a:rPr lang="en-GB" sz="1400"/>
                        <a:t> class.</a:t>
                      </a:r>
                      <a:endParaRPr/>
                    </a:p>
                  </a:txBody>
                  <a:tcPr marT="28225" marB="28225" marR="56450" marL="56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242075">
                <a:tc>
                  <a:txBody>
                    <a:bodyPr/>
                    <a:lstStyle/>
                    <a:p>
                      <a:pPr indent="0" lvl="0" marL="0" marR="0" rtl="0" algn="l">
                        <a:spcBef>
                          <a:spcPts val="0"/>
                        </a:spcBef>
                        <a:spcAft>
                          <a:spcPts val="0"/>
                        </a:spcAft>
                        <a:buNone/>
                      </a:pPr>
                      <a:r>
                        <a:rPr lang="en-GB" sz="1400"/>
                        <a:t>4) ArrayList is </a:t>
                      </a:r>
                      <a:r>
                        <a:rPr b="1" lang="en-GB" sz="1400"/>
                        <a:t>fast</a:t>
                      </a:r>
                      <a:r>
                        <a:rPr lang="en-GB" sz="1400"/>
                        <a:t> because it is non-synchronized.</a:t>
                      </a:r>
                      <a:endParaRPr/>
                    </a:p>
                  </a:txBody>
                  <a:tcPr marT="28225" marB="28225" marR="56450" marL="56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GB" sz="1400"/>
                        <a:t>Vector is </a:t>
                      </a:r>
                      <a:r>
                        <a:rPr b="1" lang="en-GB" sz="1400"/>
                        <a:t>slow</a:t>
                      </a:r>
                      <a:r>
                        <a:rPr lang="en-GB" sz="1400"/>
                        <a:t> because it is synchronized i.e. in multithreading environment, it will hold the other threads in runnable or non-runnable state until current thread releases the lock of object.</a:t>
                      </a:r>
                      <a:endParaRPr/>
                    </a:p>
                  </a:txBody>
                  <a:tcPr marT="28225" marB="28225" marR="56450" marL="56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826" name="Google Shape;826;p15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0"/>
          <p:cNvSpPr txBox="1"/>
          <p:nvPr>
            <p:ph type="title"/>
          </p:nvPr>
        </p:nvSpPr>
        <p:spPr>
          <a:xfrm>
            <a:off x="2438400" y="274638"/>
            <a:ext cx="7772400" cy="9445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Methods of Iterator interface</a:t>
            </a:r>
            <a:endParaRPr/>
          </a:p>
        </p:txBody>
      </p:sp>
      <p:sp>
        <p:nvSpPr>
          <p:cNvPr id="231" name="Google Shape;231;p40"/>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lang="en-GB"/>
              <a:t>There are only three methods in the Iterator interface. They are: </a:t>
            </a:r>
            <a:endParaRPr/>
          </a:p>
          <a:p>
            <a:pPr indent="-228600" lvl="1" marL="547688" rtl="0" algn="l">
              <a:spcBef>
                <a:spcPts val="375"/>
              </a:spcBef>
              <a:spcAft>
                <a:spcPts val="0"/>
              </a:spcAft>
              <a:buSzPts val="2040"/>
              <a:buChar char="⚫"/>
            </a:pPr>
            <a:r>
              <a:rPr b="1" lang="en-GB"/>
              <a:t>public boolean hasNext()</a:t>
            </a:r>
            <a:r>
              <a:rPr lang="en-GB"/>
              <a:t> it returns true if iterator has more elements.</a:t>
            </a:r>
            <a:endParaRPr/>
          </a:p>
          <a:p>
            <a:pPr indent="-228600" lvl="1" marL="547688" rtl="0" algn="l">
              <a:spcBef>
                <a:spcPts val="375"/>
              </a:spcBef>
              <a:spcAft>
                <a:spcPts val="0"/>
              </a:spcAft>
              <a:buSzPts val="2040"/>
              <a:buChar char="⚫"/>
            </a:pPr>
            <a:r>
              <a:rPr b="1" lang="en-GB"/>
              <a:t>public object next()</a:t>
            </a:r>
            <a:r>
              <a:rPr lang="en-GB"/>
              <a:t> it returns the element and moves the cursor pointer to the next element.</a:t>
            </a:r>
            <a:endParaRPr/>
          </a:p>
          <a:p>
            <a:pPr indent="-228600" lvl="1" marL="547688" rtl="0" algn="l">
              <a:spcBef>
                <a:spcPts val="375"/>
              </a:spcBef>
              <a:spcAft>
                <a:spcPts val="0"/>
              </a:spcAft>
              <a:buSzPts val="2040"/>
              <a:buChar char="⚫"/>
            </a:pPr>
            <a:r>
              <a:rPr b="1" lang="en-GB"/>
              <a:t>public void remove()</a:t>
            </a:r>
            <a:r>
              <a:rPr lang="en-GB"/>
              <a:t> it removes the last elements returned by the iterator. It is rarely used.</a:t>
            </a:r>
            <a:endParaRPr/>
          </a:p>
          <a:p>
            <a:pPr indent="-132715" lvl="0" marL="273050" rtl="0" algn="l">
              <a:spcBef>
                <a:spcPts val="575"/>
              </a:spcBef>
              <a:spcAft>
                <a:spcPts val="0"/>
              </a:spcAft>
              <a:buSzPts val="2210"/>
              <a:buNone/>
            </a:pPr>
            <a:r>
              <a:t/>
            </a:r>
            <a:endParaRPr/>
          </a:p>
        </p:txBody>
      </p:sp>
      <p:sp>
        <p:nvSpPr>
          <p:cNvPr id="232" name="Google Shape;232;p40"/>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233" name="Google Shape;233;p40"/>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54"/>
          <p:cNvSpPr txBox="1"/>
          <p:nvPr>
            <p:ph type="title"/>
          </p:nvPr>
        </p:nvSpPr>
        <p:spPr>
          <a:xfrm>
            <a:off x="1828800" y="274638"/>
            <a:ext cx="8686800" cy="7921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t>When to use ArrayList and when to use vector?</a:t>
            </a:r>
            <a:endParaRPr/>
          </a:p>
        </p:txBody>
      </p:sp>
      <p:sp>
        <p:nvSpPr>
          <p:cNvPr id="832" name="Google Shape;832;p154"/>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Synchronized operations consumes more time compared to non-synchronized ones so if there is no need for thread safe operation, ArrayList is a better choice as performance will be improved because of the concurrent processes.</a:t>
            </a:r>
            <a:endParaRPr/>
          </a:p>
        </p:txBody>
      </p:sp>
      <p:sp>
        <p:nvSpPr>
          <p:cNvPr id="833" name="Google Shape;833;p154"/>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834" name="Google Shape;834;p15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55"/>
          <p:cNvSpPr txBox="1"/>
          <p:nvPr>
            <p:ph type="title"/>
          </p:nvPr>
        </p:nvSpPr>
        <p:spPr>
          <a:xfrm>
            <a:off x="2438400" y="274638"/>
            <a:ext cx="7772400" cy="6397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solidFill>
                  <a:schemeClr val="dk1"/>
                </a:solidFill>
              </a:rPr>
              <a:t>Summary</a:t>
            </a:r>
            <a:endParaRPr/>
          </a:p>
        </p:txBody>
      </p:sp>
      <p:sp>
        <p:nvSpPr>
          <p:cNvPr id="840" name="Google Shape;840;p155"/>
          <p:cNvSpPr txBox="1"/>
          <p:nvPr>
            <p:ph idx="1" type="body"/>
          </p:nvPr>
        </p:nvSpPr>
        <p:spPr>
          <a:xfrm>
            <a:off x="2514600" y="1143000"/>
            <a:ext cx="77724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530"/>
              <a:buChar char="⚫"/>
            </a:pPr>
            <a:r>
              <a:rPr lang="en-GB" sz="1800"/>
              <a:t>Java ArrayList class can contain duplicate elements.</a:t>
            </a:r>
            <a:endParaRPr/>
          </a:p>
          <a:p>
            <a:pPr indent="-273050" lvl="0" marL="273050" rtl="0" algn="l">
              <a:spcBef>
                <a:spcPts val="575"/>
              </a:spcBef>
              <a:spcAft>
                <a:spcPts val="0"/>
              </a:spcAft>
              <a:buSzPts val="1530"/>
              <a:buChar char="⚫"/>
            </a:pPr>
            <a:r>
              <a:rPr lang="en-GB" sz="1800"/>
              <a:t>Java ArrayList class maintains insertion order.</a:t>
            </a:r>
            <a:endParaRPr/>
          </a:p>
          <a:p>
            <a:pPr indent="-273050" lvl="0" marL="273050" rtl="0" algn="l">
              <a:spcBef>
                <a:spcPts val="575"/>
              </a:spcBef>
              <a:spcAft>
                <a:spcPts val="0"/>
              </a:spcAft>
              <a:buSzPts val="1530"/>
              <a:buChar char="⚫"/>
            </a:pPr>
            <a:r>
              <a:rPr lang="en-GB" sz="1800"/>
              <a:t>Java ArrayList class is non synchronized.</a:t>
            </a:r>
            <a:endParaRPr/>
          </a:p>
          <a:p>
            <a:pPr indent="-273050" lvl="0" marL="273050" rtl="0" algn="l">
              <a:spcBef>
                <a:spcPts val="575"/>
              </a:spcBef>
              <a:spcAft>
                <a:spcPts val="0"/>
              </a:spcAft>
              <a:buSzPts val="1530"/>
              <a:buChar char="⚫"/>
            </a:pPr>
            <a:r>
              <a:rPr lang="en-GB" sz="1800"/>
              <a:t>-----------------------------------------------------------</a:t>
            </a:r>
            <a:endParaRPr/>
          </a:p>
          <a:p>
            <a:pPr indent="-273050" lvl="0" marL="273050" rtl="0" algn="l">
              <a:spcBef>
                <a:spcPts val="575"/>
              </a:spcBef>
              <a:spcAft>
                <a:spcPts val="0"/>
              </a:spcAft>
              <a:buSzPts val="1530"/>
              <a:buChar char="⚫"/>
            </a:pPr>
            <a:r>
              <a:rPr lang="en-GB" sz="1800"/>
              <a:t>LinkedList class can contain duplicate elements.</a:t>
            </a:r>
            <a:endParaRPr/>
          </a:p>
          <a:p>
            <a:pPr indent="-273050" lvl="0" marL="273050" rtl="0" algn="l">
              <a:spcBef>
                <a:spcPts val="575"/>
              </a:spcBef>
              <a:spcAft>
                <a:spcPts val="0"/>
              </a:spcAft>
              <a:buSzPts val="1530"/>
              <a:buChar char="⚫"/>
            </a:pPr>
            <a:r>
              <a:rPr lang="en-GB" sz="1800"/>
              <a:t>LinkedList class maintains insertion order.</a:t>
            </a:r>
            <a:endParaRPr/>
          </a:p>
          <a:p>
            <a:pPr indent="-273050" lvl="0" marL="273050" rtl="0" algn="l">
              <a:spcBef>
                <a:spcPts val="575"/>
              </a:spcBef>
              <a:spcAft>
                <a:spcPts val="0"/>
              </a:spcAft>
              <a:buSzPts val="1530"/>
              <a:buChar char="⚫"/>
            </a:pPr>
            <a:r>
              <a:rPr lang="en-GB" sz="1800"/>
              <a:t>LinkedList class is non synchronized.</a:t>
            </a:r>
            <a:endParaRPr/>
          </a:p>
          <a:p>
            <a:pPr indent="-273050" lvl="0" marL="273050" rtl="0" algn="l">
              <a:spcBef>
                <a:spcPts val="575"/>
              </a:spcBef>
              <a:spcAft>
                <a:spcPts val="0"/>
              </a:spcAft>
              <a:buSzPts val="1700"/>
              <a:buChar char="⚫"/>
            </a:pPr>
            <a:r>
              <a:rPr lang="en-GB" sz="2000"/>
              <a:t>-------------------------------------------</a:t>
            </a:r>
            <a:endParaRPr/>
          </a:p>
          <a:p>
            <a:pPr indent="-273050" lvl="0" marL="273050" rtl="0" algn="l">
              <a:spcBef>
                <a:spcPts val="575"/>
              </a:spcBef>
              <a:spcAft>
                <a:spcPts val="0"/>
              </a:spcAft>
              <a:buSzPts val="1700"/>
              <a:buChar char="⚫"/>
            </a:pPr>
            <a:r>
              <a:rPr lang="en-GB" sz="2000"/>
              <a:t>HashSet  maintain no order</a:t>
            </a:r>
            <a:endParaRPr/>
          </a:p>
          <a:p>
            <a:pPr indent="-273050" lvl="0" marL="273050" rtl="0" algn="l">
              <a:spcBef>
                <a:spcPts val="575"/>
              </a:spcBef>
              <a:spcAft>
                <a:spcPts val="0"/>
              </a:spcAft>
              <a:buSzPts val="1700"/>
              <a:buChar char="⚫"/>
            </a:pPr>
            <a:r>
              <a:rPr lang="en-GB" sz="2000"/>
              <a:t>HashSet Contains unique elements only.</a:t>
            </a:r>
            <a:endParaRPr/>
          </a:p>
          <a:p>
            <a:pPr indent="-273050" lvl="0" marL="273050" rtl="0" algn="l">
              <a:spcBef>
                <a:spcPts val="575"/>
              </a:spcBef>
              <a:spcAft>
                <a:spcPts val="0"/>
              </a:spcAft>
              <a:buSzPts val="1700"/>
              <a:buChar char="⚫"/>
            </a:pPr>
            <a:r>
              <a:rPr lang="en-GB" sz="2000"/>
              <a:t>HashSet is not synchronized</a:t>
            </a:r>
            <a:endParaRPr/>
          </a:p>
          <a:p>
            <a:pPr indent="-273050" lvl="0" marL="273050" rtl="0" algn="l">
              <a:spcBef>
                <a:spcPts val="575"/>
              </a:spcBef>
              <a:spcAft>
                <a:spcPts val="0"/>
              </a:spcAft>
              <a:buSzPts val="1700"/>
              <a:buChar char="⚫"/>
            </a:pPr>
            <a:r>
              <a:rPr lang="en-GB" sz="2000"/>
              <a:t>HashSet contains only values not key</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p:txBody>
      </p:sp>
      <p:sp>
        <p:nvSpPr>
          <p:cNvPr id="841" name="Google Shape;841;p155"/>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842" name="Google Shape;842;p15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56"/>
          <p:cNvSpPr txBox="1"/>
          <p:nvPr>
            <p:ph type="title"/>
          </p:nvPr>
        </p:nvSpPr>
        <p:spPr>
          <a:xfrm>
            <a:off x="2438400" y="274638"/>
            <a:ext cx="7772400" cy="6397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solidFill>
                  <a:schemeClr val="dk1"/>
                </a:solidFill>
              </a:rPr>
              <a:t>Summary</a:t>
            </a:r>
            <a:endParaRPr sz="3200"/>
          </a:p>
        </p:txBody>
      </p:sp>
      <p:sp>
        <p:nvSpPr>
          <p:cNvPr id="848" name="Google Shape;848;p156"/>
          <p:cNvSpPr txBox="1"/>
          <p:nvPr>
            <p:ph idx="1" type="body"/>
          </p:nvPr>
        </p:nvSpPr>
        <p:spPr>
          <a:xfrm>
            <a:off x="2362200" y="1066800"/>
            <a:ext cx="7772400" cy="51054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700"/>
              <a:buChar char="⚫"/>
            </a:pPr>
            <a:r>
              <a:rPr lang="en-GB" sz="2000"/>
              <a:t>LinkedHashSet maintains the insertion order</a:t>
            </a:r>
            <a:endParaRPr/>
          </a:p>
          <a:p>
            <a:pPr indent="-273050" lvl="0" marL="273050" rtl="0" algn="l">
              <a:spcBef>
                <a:spcPts val="575"/>
              </a:spcBef>
              <a:spcAft>
                <a:spcPts val="0"/>
              </a:spcAft>
              <a:buSzPts val="1700"/>
              <a:buChar char="⚫"/>
            </a:pPr>
            <a:r>
              <a:rPr lang="en-GB" sz="2000"/>
              <a:t>LinkedHashSet Contains unique elements </a:t>
            </a:r>
            <a:endParaRPr/>
          </a:p>
          <a:p>
            <a:pPr indent="-273050" lvl="0" marL="273050" rtl="0" algn="l">
              <a:spcBef>
                <a:spcPts val="575"/>
              </a:spcBef>
              <a:spcAft>
                <a:spcPts val="0"/>
              </a:spcAft>
              <a:buSzPts val="1700"/>
              <a:buChar char="⚫"/>
            </a:pPr>
            <a:r>
              <a:rPr lang="en-GB" sz="2000"/>
              <a:t>------------------------------------------------------</a:t>
            </a:r>
            <a:endParaRPr/>
          </a:p>
          <a:p>
            <a:pPr indent="-273050" lvl="0" marL="273050" rtl="0" algn="l">
              <a:spcBef>
                <a:spcPts val="575"/>
              </a:spcBef>
              <a:spcAft>
                <a:spcPts val="0"/>
              </a:spcAft>
              <a:buSzPts val="1700"/>
              <a:buChar char="⚫"/>
            </a:pPr>
            <a:r>
              <a:rPr lang="en-GB" sz="2000"/>
              <a:t>TreeSet  Contains unique elements </a:t>
            </a:r>
            <a:endParaRPr/>
          </a:p>
          <a:p>
            <a:pPr indent="-273050" lvl="0" marL="273050" rtl="0" algn="l">
              <a:spcBef>
                <a:spcPts val="575"/>
              </a:spcBef>
              <a:spcAft>
                <a:spcPts val="0"/>
              </a:spcAft>
              <a:buSzPts val="1700"/>
              <a:buChar char="⚫"/>
            </a:pPr>
            <a:r>
              <a:rPr lang="en-GB" sz="2000"/>
              <a:t>TreeSet sorts the elements in ascending order</a:t>
            </a:r>
            <a:endParaRPr/>
          </a:p>
          <a:p>
            <a:pPr indent="-273050" lvl="0" marL="273050" rtl="0" algn="l">
              <a:spcBef>
                <a:spcPts val="575"/>
              </a:spcBef>
              <a:spcAft>
                <a:spcPts val="0"/>
              </a:spcAft>
              <a:buSzPts val="1700"/>
              <a:buChar char="⚫"/>
            </a:pPr>
            <a:r>
              <a:rPr lang="en-GB" sz="2000"/>
              <a:t>--------------------------------------------------------</a:t>
            </a:r>
            <a:endParaRPr/>
          </a:p>
          <a:p>
            <a:pPr indent="-273050" lvl="0" marL="273050" rtl="0" algn="l">
              <a:spcBef>
                <a:spcPts val="575"/>
              </a:spcBef>
              <a:spcAft>
                <a:spcPts val="0"/>
              </a:spcAft>
              <a:buSzPts val="1700"/>
              <a:buChar char="⚫"/>
            </a:pPr>
            <a:r>
              <a:rPr lang="en-GB" sz="2000"/>
              <a:t>priority queue are ordered according to their natural ordering</a:t>
            </a:r>
            <a:endParaRPr/>
          </a:p>
          <a:p>
            <a:pPr indent="-273050" lvl="0" marL="273050" rtl="0" algn="l">
              <a:spcBef>
                <a:spcPts val="575"/>
              </a:spcBef>
              <a:spcAft>
                <a:spcPts val="0"/>
              </a:spcAft>
              <a:buSzPts val="1700"/>
              <a:buChar char="⚫"/>
            </a:pPr>
            <a:r>
              <a:rPr lang="en-GB" sz="2000"/>
              <a:t>------------------------------------------------------------</a:t>
            </a:r>
            <a:endParaRPr/>
          </a:p>
          <a:p>
            <a:pPr indent="-273050" lvl="0" marL="273050" rtl="0" algn="l">
              <a:spcBef>
                <a:spcPts val="575"/>
              </a:spcBef>
              <a:spcAft>
                <a:spcPts val="0"/>
              </a:spcAft>
              <a:buSzPts val="1700"/>
              <a:buChar char="⚫"/>
            </a:pPr>
            <a:r>
              <a:rPr lang="en-GB" sz="2000"/>
              <a:t>HashMap contains values based on the key</a:t>
            </a:r>
            <a:endParaRPr/>
          </a:p>
          <a:p>
            <a:pPr indent="-273050" lvl="0" marL="273050" rtl="0" algn="l">
              <a:spcBef>
                <a:spcPts val="575"/>
              </a:spcBef>
              <a:spcAft>
                <a:spcPts val="0"/>
              </a:spcAft>
              <a:buSzPts val="1700"/>
              <a:buChar char="⚫"/>
            </a:pPr>
            <a:r>
              <a:rPr lang="en-GB" sz="2000"/>
              <a:t>It contains only unique elements</a:t>
            </a:r>
            <a:endParaRPr/>
          </a:p>
          <a:p>
            <a:pPr indent="-273050" lvl="0" marL="273050" rtl="0" algn="l">
              <a:spcBef>
                <a:spcPts val="575"/>
              </a:spcBef>
              <a:spcAft>
                <a:spcPts val="0"/>
              </a:spcAft>
              <a:buSzPts val="1700"/>
              <a:buChar char="⚫"/>
            </a:pPr>
            <a:r>
              <a:rPr lang="en-GB" sz="2000"/>
              <a:t>It maintains no order.</a:t>
            </a:r>
            <a:endParaRPr/>
          </a:p>
          <a:p>
            <a:pPr indent="-273050" lvl="0" marL="273050" rtl="0" algn="l">
              <a:spcBef>
                <a:spcPts val="575"/>
              </a:spcBef>
              <a:spcAft>
                <a:spcPts val="0"/>
              </a:spcAft>
              <a:buSzPts val="1700"/>
              <a:buChar char="⚫"/>
            </a:pPr>
            <a:r>
              <a:rPr lang="en-GB" sz="2000"/>
              <a:t>HashMap contains entry(key and value).</a:t>
            </a:r>
            <a:endParaRPr/>
          </a:p>
          <a:p>
            <a:pPr indent="-273050" lvl="0" marL="273050" rtl="0" algn="l">
              <a:spcBef>
                <a:spcPts val="575"/>
              </a:spcBef>
              <a:spcAft>
                <a:spcPts val="0"/>
              </a:spcAft>
              <a:buSzPts val="1700"/>
              <a:buChar char="⚫"/>
            </a:pPr>
            <a:r>
              <a:rPr lang="en-GB" sz="2000"/>
              <a:t>not synchronized</a:t>
            </a:r>
            <a:endParaRPr/>
          </a:p>
        </p:txBody>
      </p:sp>
      <p:sp>
        <p:nvSpPr>
          <p:cNvPr id="849" name="Google Shape;849;p156"/>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850" name="Google Shape;850;p15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57"/>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solidFill>
                  <a:schemeClr val="dk1"/>
                </a:solidFill>
              </a:rPr>
              <a:t>Summary</a:t>
            </a:r>
            <a:endParaRPr sz="3200"/>
          </a:p>
        </p:txBody>
      </p:sp>
      <p:sp>
        <p:nvSpPr>
          <p:cNvPr id="856" name="Google Shape;856;p157"/>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530"/>
              <a:buChar char="⚫"/>
            </a:pPr>
            <a:r>
              <a:rPr lang="en-GB" sz="1800"/>
              <a:t> LinkedHashMap  contains only unique elements</a:t>
            </a:r>
            <a:endParaRPr/>
          </a:p>
          <a:p>
            <a:pPr indent="-273050" lvl="0" marL="273050" rtl="0" algn="l">
              <a:spcBef>
                <a:spcPts val="575"/>
              </a:spcBef>
              <a:spcAft>
                <a:spcPts val="0"/>
              </a:spcAft>
              <a:buSzPts val="1530"/>
              <a:buChar char="⚫"/>
            </a:pPr>
            <a:r>
              <a:rPr lang="en-GB" sz="1800"/>
              <a:t> LinkedHashMap contains values based on the key</a:t>
            </a:r>
            <a:endParaRPr/>
          </a:p>
          <a:p>
            <a:pPr indent="-273050" lvl="0" marL="273050" rtl="0" algn="l">
              <a:spcBef>
                <a:spcPts val="575"/>
              </a:spcBef>
              <a:spcAft>
                <a:spcPts val="0"/>
              </a:spcAft>
              <a:buSzPts val="1530"/>
              <a:buChar char="⚫"/>
            </a:pPr>
            <a:r>
              <a:rPr lang="en-GB" sz="1800"/>
              <a:t> It contains only unique elements.</a:t>
            </a:r>
            <a:endParaRPr/>
          </a:p>
          <a:p>
            <a:pPr indent="-273050" lvl="0" marL="273050" rtl="0" algn="l">
              <a:spcBef>
                <a:spcPts val="575"/>
              </a:spcBef>
              <a:spcAft>
                <a:spcPts val="0"/>
              </a:spcAft>
              <a:buSzPts val="1530"/>
              <a:buChar char="⚫"/>
            </a:pPr>
            <a:r>
              <a:rPr lang="en-GB" sz="1800"/>
              <a:t> It maintains insertion order</a:t>
            </a:r>
            <a:endParaRPr/>
          </a:p>
          <a:p>
            <a:pPr indent="-273050" lvl="0" marL="273050" rtl="0" algn="l">
              <a:spcBef>
                <a:spcPts val="575"/>
              </a:spcBef>
              <a:spcAft>
                <a:spcPts val="0"/>
              </a:spcAft>
              <a:buSzPts val="1530"/>
              <a:buChar char="⚫"/>
            </a:pPr>
            <a:r>
              <a:rPr lang="en-GB" sz="1800"/>
              <a:t>-------------------------------------------------------------------------- </a:t>
            </a:r>
            <a:endParaRPr/>
          </a:p>
          <a:p>
            <a:pPr indent="-273050" lvl="0" marL="273050" rtl="0" algn="l">
              <a:spcBef>
                <a:spcPts val="575"/>
              </a:spcBef>
              <a:spcAft>
                <a:spcPts val="0"/>
              </a:spcAft>
              <a:buSzPts val="1530"/>
              <a:buChar char="⚫"/>
            </a:pPr>
            <a:r>
              <a:rPr lang="en-GB" sz="1800"/>
              <a:t>TreeMap contains only unique elements</a:t>
            </a:r>
            <a:endParaRPr/>
          </a:p>
          <a:p>
            <a:pPr indent="-273050" lvl="0" marL="273050" rtl="0" algn="l">
              <a:spcBef>
                <a:spcPts val="575"/>
              </a:spcBef>
              <a:spcAft>
                <a:spcPts val="0"/>
              </a:spcAft>
              <a:buSzPts val="1530"/>
              <a:buChar char="⚫"/>
            </a:pPr>
            <a:r>
              <a:rPr lang="en-GB" sz="1800"/>
              <a:t>Elements will be sorted in ascending key order</a:t>
            </a:r>
            <a:endParaRPr/>
          </a:p>
          <a:p>
            <a:pPr indent="-273050" lvl="0" marL="273050" rtl="0" algn="l">
              <a:spcBef>
                <a:spcPts val="575"/>
              </a:spcBef>
              <a:spcAft>
                <a:spcPts val="0"/>
              </a:spcAft>
              <a:buSzPts val="1530"/>
              <a:buChar char="⚫"/>
            </a:pPr>
            <a:r>
              <a:rPr lang="en-GB" sz="1800"/>
              <a:t>TreeMap contains values based on the key</a:t>
            </a:r>
            <a:endParaRPr/>
          </a:p>
          <a:p>
            <a:pPr indent="-273050" lvl="0" marL="273050" rtl="0" algn="l">
              <a:spcBef>
                <a:spcPts val="575"/>
              </a:spcBef>
              <a:spcAft>
                <a:spcPts val="0"/>
              </a:spcAft>
              <a:buSzPts val="1530"/>
              <a:buChar char="⚫"/>
            </a:pPr>
            <a:r>
              <a:rPr lang="en-GB" sz="1800"/>
              <a:t>----------------------------------------------------------------------------- </a:t>
            </a:r>
            <a:endParaRPr/>
          </a:p>
          <a:p>
            <a:pPr indent="-273050" lvl="0" marL="273050" rtl="0" algn="l">
              <a:spcBef>
                <a:spcPts val="575"/>
              </a:spcBef>
              <a:spcAft>
                <a:spcPts val="0"/>
              </a:spcAft>
              <a:buSzPts val="1530"/>
              <a:buChar char="⚫"/>
            </a:pPr>
            <a:r>
              <a:rPr lang="en-GB" sz="1800"/>
              <a:t> Hashtable is an array of list. Each list is known as a bucket.The position of bucket is identified by calling the hashcode() method.</a:t>
            </a:r>
            <a:endParaRPr/>
          </a:p>
          <a:p>
            <a:pPr indent="-273050" lvl="0" marL="273050" rtl="0" algn="l">
              <a:spcBef>
                <a:spcPts val="575"/>
              </a:spcBef>
              <a:spcAft>
                <a:spcPts val="0"/>
              </a:spcAft>
              <a:buSzPts val="1530"/>
              <a:buChar char="⚫"/>
            </a:pPr>
            <a:r>
              <a:rPr lang="en-GB" sz="1800"/>
              <a:t> It contains only unique elements.</a:t>
            </a:r>
            <a:endParaRPr/>
          </a:p>
          <a:p>
            <a:pPr indent="-273050" lvl="0" marL="273050" rtl="0" algn="l">
              <a:spcBef>
                <a:spcPts val="575"/>
              </a:spcBef>
              <a:spcAft>
                <a:spcPts val="0"/>
              </a:spcAft>
              <a:buSzPts val="1530"/>
              <a:buChar char="⚫"/>
            </a:pPr>
            <a:r>
              <a:rPr lang="en-GB" sz="1800"/>
              <a:t>It is synchronized.</a:t>
            </a:r>
            <a:endParaRPr/>
          </a:p>
        </p:txBody>
      </p:sp>
      <p:sp>
        <p:nvSpPr>
          <p:cNvPr id="857" name="Google Shape;857;p157"/>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858" name="Google Shape;858;p15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34"/>
          <p:cNvSpPr txBox="1"/>
          <p:nvPr>
            <p:ph type="title"/>
          </p:nvPr>
        </p:nvSpPr>
        <p:spPr>
          <a:xfrm>
            <a:off x="2209800" y="2857500"/>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b="1" lang="en-GB">
                <a:solidFill>
                  <a:schemeClr val="accent1"/>
                </a:solidFill>
              </a:rPr>
              <a:t>Generics</a:t>
            </a:r>
            <a:endParaRPr>
              <a:solidFill>
                <a:schemeClr val="accent1"/>
              </a:solidFill>
            </a:endParaRPr>
          </a:p>
        </p:txBody>
      </p:sp>
      <p:sp>
        <p:nvSpPr>
          <p:cNvPr id="864" name="Google Shape;864;p34"/>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865" name="Google Shape;865;p3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09"/>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Generics in Java</a:t>
            </a:r>
            <a:endParaRPr/>
          </a:p>
        </p:txBody>
      </p:sp>
      <p:sp>
        <p:nvSpPr>
          <p:cNvPr id="871" name="Google Shape;871;p109"/>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The </a:t>
            </a:r>
            <a:r>
              <a:rPr b="1" lang="en-GB"/>
              <a:t>Java Generics</a:t>
            </a:r>
            <a:r>
              <a:rPr lang="en-GB"/>
              <a:t> programming is introduced in J2SE 5 to deal with type-safe objects.</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Before generics, we can store any type of objects in collection i.e. non-generic</a:t>
            </a:r>
            <a:endParaRPr/>
          </a:p>
          <a:p>
            <a:pPr indent="-132715" lvl="0" marL="273050" rtl="0" algn="l">
              <a:spcBef>
                <a:spcPts val="575"/>
              </a:spcBef>
              <a:spcAft>
                <a:spcPts val="0"/>
              </a:spcAft>
              <a:buSzPts val="2210"/>
              <a:buNone/>
            </a:pPr>
            <a:r>
              <a:t/>
            </a:r>
            <a:endParaRPr/>
          </a:p>
        </p:txBody>
      </p:sp>
      <p:sp>
        <p:nvSpPr>
          <p:cNvPr id="872" name="Google Shape;872;p109"/>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873" name="Google Shape;873;p109"/>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22"/>
          <p:cNvSpPr txBox="1"/>
          <p:nvPr>
            <p:ph type="title"/>
          </p:nvPr>
        </p:nvSpPr>
        <p:spPr>
          <a:xfrm>
            <a:off x="2438400" y="274638"/>
            <a:ext cx="7772400" cy="7921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Non-generic Vs Generic Collection</a:t>
            </a:r>
            <a:endParaRPr/>
          </a:p>
        </p:txBody>
      </p:sp>
      <p:sp>
        <p:nvSpPr>
          <p:cNvPr id="879" name="Google Shape;879;p122"/>
          <p:cNvSpPr txBox="1"/>
          <p:nvPr>
            <p:ph idx="1" type="body"/>
          </p:nvPr>
        </p:nvSpPr>
        <p:spPr>
          <a:xfrm>
            <a:off x="2438400" y="1066800"/>
            <a:ext cx="7772400" cy="56388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040"/>
              <a:buChar char="⚫"/>
            </a:pPr>
            <a:r>
              <a:rPr lang="en-GB" sz="2400"/>
              <a:t>Java new generic collection allows you to have only one type of object in collection. Now it is type safe so typecasting is not required at run time.</a:t>
            </a:r>
            <a:endParaRPr/>
          </a:p>
          <a:p>
            <a:pPr indent="-273050" lvl="0" marL="273050" rtl="0" algn="l">
              <a:spcBef>
                <a:spcPts val="575"/>
              </a:spcBef>
              <a:spcAft>
                <a:spcPts val="0"/>
              </a:spcAft>
              <a:buSzPts val="2210"/>
              <a:buChar char="⚫"/>
            </a:pPr>
            <a:r>
              <a:rPr lang="en-GB"/>
              <a:t>Let's see the old non-generic example of creating java collection.</a:t>
            </a:r>
            <a:endParaRPr/>
          </a:p>
          <a:p>
            <a:pPr indent="-228600" lvl="2" marL="822325" rtl="0" algn="l">
              <a:spcBef>
                <a:spcPts val="375"/>
              </a:spcBef>
              <a:spcAft>
                <a:spcPts val="0"/>
              </a:spcAft>
              <a:buSzPts val="1360"/>
              <a:buChar char="⚫"/>
            </a:pPr>
            <a:r>
              <a:rPr lang="en-GB" sz="1600"/>
              <a:t>ArrayList al=new ArrayList();//creating old non-generic arraylist  </a:t>
            </a:r>
            <a:endParaRPr/>
          </a:p>
          <a:p>
            <a:pPr indent="-273050" lvl="0" marL="273050" rtl="0" algn="l">
              <a:spcBef>
                <a:spcPts val="575"/>
              </a:spcBef>
              <a:spcAft>
                <a:spcPts val="0"/>
              </a:spcAft>
              <a:buSzPts val="2210"/>
              <a:buChar char="⚫"/>
            </a:pPr>
            <a:r>
              <a:rPr lang="en-GB"/>
              <a:t>Let's see the new generic example of creating java collection.</a:t>
            </a:r>
            <a:endParaRPr/>
          </a:p>
          <a:p>
            <a:pPr indent="-228599" lvl="1" marL="547688" rtl="0" algn="l">
              <a:spcBef>
                <a:spcPts val="375"/>
              </a:spcBef>
              <a:spcAft>
                <a:spcPts val="0"/>
              </a:spcAft>
              <a:buSzPts val="1360"/>
              <a:buChar char="⚫"/>
            </a:pPr>
            <a:r>
              <a:rPr lang="en-GB" sz="1600"/>
              <a:t>ArrayList&lt;String&gt; al=new ArrayList&lt;String&gt;();//creating new generic arraylist</a:t>
            </a:r>
            <a:r>
              <a:rPr lang="en-GB"/>
              <a:t>  </a:t>
            </a:r>
            <a:endParaRPr/>
          </a:p>
          <a:p>
            <a:pPr indent="-273050" lvl="0" marL="273050" rtl="0" algn="l">
              <a:spcBef>
                <a:spcPts val="575"/>
              </a:spcBef>
              <a:spcAft>
                <a:spcPts val="0"/>
              </a:spcAft>
              <a:buSzPts val="2040"/>
              <a:buChar char="⚫"/>
            </a:pPr>
            <a:r>
              <a:rPr lang="en-GB" sz="2400"/>
              <a:t>In generic collection, we specify the type in angular braces. Now ArrayList is forced to have only specified type of objects in it. If you try to add another type of object, it gives </a:t>
            </a:r>
            <a:r>
              <a:rPr i="1" lang="en-GB" sz="2400"/>
              <a:t>compile time error</a:t>
            </a:r>
            <a:r>
              <a:rPr lang="en-GB" sz="2400"/>
              <a:t>.</a:t>
            </a:r>
            <a:endParaRPr/>
          </a:p>
          <a:p>
            <a:pPr indent="-132715" lvl="0" marL="273050" rtl="0" algn="l">
              <a:spcBef>
                <a:spcPts val="575"/>
              </a:spcBef>
              <a:spcAft>
                <a:spcPts val="0"/>
              </a:spcAft>
              <a:buSzPts val="2210"/>
              <a:buNone/>
            </a:pPr>
            <a:r>
              <a:t/>
            </a:r>
            <a:endParaRPr/>
          </a:p>
        </p:txBody>
      </p:sp>
      <p:sp>
        <p:nvSpPr>
          <p:cNvPr id="880" name="Google Shape;880;p122"/>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881" name="Google Shape;881;p12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10"/>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Autofit/>
          </a:bodyPr>
          <a:lstStyle/>
          <a:p>
            <a:pPr indent="0" lvl="0" marL="0" rtl="0" algn="l">
              <a:spcBef>
                <a:spcPts val="0"/>
              </a:spcBef>
              <a:spcAft>
                <a:spcPts val="0"/>
              </a:spcAft>
              <a:buNone/>
            </a:pPr>
            <a:r>
              <a:rPr lang="en-GB" sz="3600">
                <a:solidFill>
                  <a:schemeClr val="dk1"/>
                </a:solidFill>
              </a:rPr>
              <a:t>Advantage of Java Generics</a:t>
            </a:r>
            <a:endParaRPr/>
          </a:p>
        </p:txBody>
      </p:sp>
      <p:sp>
        <p:nvSpPr>
          <p:cNvPr id="887" name="Google Shape;887;p110"/>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132715" lvl="0" marL="273050" rtl="0" algn="l">
              <a:spcBef>
                <a:spcPts val="0"/>
              </a:spcBef>
              <a:spcAft>
                <a:spcPts val="0"/>
              </a:spcAft>
              <a:buSzPts val="2210"/>
              <a:buNone/>
            </a:pPr>
            <a:r>
              <a:t/>
            </a:r>
            <a:endParaRPr/>
          </a:p>
          <a:p>
            <a:pPr indent="-273050" lvl="0" marL="273050" rtl="0" algn="l">
              <a:spcBef>
                <a:spcPts val="575"/>
              </a:spcBef>
              <a:spcAft>
                <a:spcPts val="0"/>
              </a:spcAft>
              <a:buSzPts val="2210"/>
              <a:buChar char="⚫"/>
            </a:pPr>
            <a:r>
              <a:rPr lang="en-GB"/>
              <a:t>There are mainly 3 advantages of generics. They are as follows:</a:t>
            </a:r>
            <a:endParaRPr/>
          </a:p>
          <a:p>
            <a:pPr indent="-132715" lvl="0" marL="273050" rtl="0" algn="l">
              <a:spcBef>
                <a:spcPts val="575"/>
              </a:spcBef>
              <a:spcAft>
                <a:spcPts val="0"/>
              </a:spcAft>
              <a:buSzPts val="2210"/>
              <a:buNone/>
            </a:pPr>
            <a:r>
              <a:t/>
            </a:r>
            <a:endParaRPr b="1"/>
          </a:p>
          <a:p>
            <a:pPr indent="-228600" lvl="1" marL="547688" rtl="0" algn="l">
              <a:spcBef>
                <a:spcPts val="375"/>
              </a:spcBef>
              <a:spcAft>
                <a:spcPts val="0"/>
              </a:spcAft>
              <a:buSzPts val="2040"/>
              <a:buChar char="⚫"/>
            </a:pPr>
            <a:r>
              <a:rPr b="1" lang="en-GB"/>
              <a:t>1) Type-safety :</a:t>
            </a:r>
            <a:r>
              <a:rPr lang="en-GB"/>
              <a:t> We can hold only a single type of objects in generics. It doesn’t allow to store other objects.</a:t>
            </a:r>
            <a:endParaRPr/>
          </a:p>
          <a:p>
            <a:pPr indent="-273050" lvl="0" marL="273050" rtl="0" algn="l">
              <a:spcBef>
                <a:spcPts val="575"/>
              </a:spcBef>
              <a:spcAft>
                <a:spcPts val="0"/>
              </a:spcAft>
              <a:buSzPts val="2210"/>
              <a:buFont typeface="Noto Sans Symbols"/>
              <a:buNone/>
            </a:pPr>
            <a:r>
              <a:t/>
            </a:r>
            <a:endParaRPr/>
          </a:p>
          <a:p>
            <a:pPr indent="-132715" lvl="0" marL="273050" rtl="0" algn="l">
              <a:spcBef>
                <a:spcPts val="575"/>
              </a:spcBef>
              <a:spcAft>
                <a:spcPts val="0"/>
              </a:spcAft>
              <a:buSzPts val="2210"/>
              <a:buNone/>
            </a:pPr>
            <a:r>
              <a:t/>
            </a:r>
            <a:endParaRPr/>
          </a:p>
          <a:p>
            <a:pPr indent="-132715" lvl="0" marL="273050" rtl="0" algn="l">
              <a:spcBef>
                <a:spcPts val="575"/>
              </a:spcBef>
              <a:spcAft>
                <a:spcPts val="0"/>
              </a:spcAft>
              <a:buSzPts val="2210"/>
              <a:buNone/>
            </a:pPr>
            <a:r>
              <a:t/>
            </a:r>
            <a:endParaRPr/>
          </a:p>
        </p:txBody>
      </p:sp>
      <p:sp>
        <p:nvSpPr>
          <p:cNvPr id="888" name="Google Shape;888;p110"/>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889" name="Google Shape;889;p110"/>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3" name="Shape 893"/>
        <p:cNvGrpSpPr/>
        <p:nvPr/>
      </p:nvGrpSpPr>
      <p:grpSpPr>
        <a:xfrm>
          <a:off x="0" y="0"/>
          <a:ext cx="0" cy="0"/>
          <a:chOff x="0" y="0"/>
          <a:chExt cx="0" cy="0"/>
        </a:xfrm>
      </p:grpSpPr>
      <p:sp>
        <p:nvSpPr>
          <p:cNvPr id="894" name="Google Shape;894;p111"/>
          <p:cNvSpPr txBox="1"/>
          <p:nvPr>
            <p:ph type="title"/>
          </p:nvPr>
        </p:nvSpPr>
        <p:spPr>
          <a:xfrm>
            <a:off x="2438400" y="274638"/>
            <a:ext cx="7772400" cy="9445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solidFill>
                  <a:schemeClr val="dk1"/>
                </a:solidFill>
              </a:rPr>
              <a:t>Advantage of Java Generics (Cont..)</a:t>
            </a:r>
            <a:endParaRPr/>
          </a:p>
        </p:txBody>
      </p:sp>
      <p:sp>
        <p:nvSpPr>
          <p:cNvPr id="895" name="Google Shape;895;p111"/>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b="1" lang="en-GB"/>
              <a:t>2) Type casting is not required:</a:t>
            </a:r>
            <a:r>
              <a:rPr lang="en-GB"/>
              <a:t> There is no need to typecast the object.</a:t>
            </a:r>
            <a:endParaRPr/>
          </a:p>
          <a:p>
            <a:pPr indent="-273050" lvl="0" marL="273050" rtl="0" algn="l">
              <a:spcBef>
                <a:spcPts val="575"/>
              </a:spcBef>
              <a:spcAft>
                <a:spcPts val="0"/>
              </a:spcAft>
              <a:buSzPts val="2210"/>
              <a:buChar char="⚫"/>
            </a:pPr>
            <a:r>
              <a:rPr lang="en-GB"/>
              <a:t>Before Generics, we need to type cast.</a:t>
            </a:r>
            <a:endParaRPr/>
          </a:p>
          <a:p>
            <a:pPr indent="-273050" lvl="0" marL="273050" rtl="0" algn="l">
              <a:spcBef>
                <a:spcPts val="575"/>
              </a:spcBef>
              <a:spcAft>
                <a:spcPts val="0"/>
              </a:spcAft>
              <a:buSzPts val="2210"/>
              <a:buChar char="⚫"/>
            </a:pPr>
            <a:r>
              <a:rPr lang="en-GB"/>
              <a:t>List list = new ArrayList();  </a:t>
            </a:r>
            <a:endParaRPr/>
          </a:p>
          <a:p>
            <a:pPr indent="-273050" lvl="0" marL="273050" rtl="0" algn="l">
              <a:spcBef>
                <a:spcPts val="575"/>
              </a:spcBef>
              <a:spcAft>
                <a:spcPts val="0"/>
              </a:spcAft>
              <a:buSzPts val="2210"/>
              <a:buChar char="⚫"/>
            </a:pPr>
            <a:r>
              <a:rPr lang="en-GB"/>
              <a:t>list.add("hello");  </a:t>
            </a:r>
            <a:endParaRPr/>
          </a:p>
          <a:p>
            <a:pPr indent="-273050" lvl="0" marL="273050" rtl="0" algn="l">
              <a:spcBef>
                <a:spcPts val="575"/>
              </a:spcBef>
              <a:spcAft>
                <a:spcPts val="0"/>
              </a:spcAft>
              <a:buSzPts val="2210"/>
              <a:buChar char="⚫"/>
            </a:pPr>
            <a:r>
              <a:rPr lang="en-GB"/>
              <a:t>String s = (String) list.get(0);//typecasting  </a:t>
            </a:r>
            <a:endParaRPr/>
          </a:p>
          <a:p>
            <a:pPr indent="-273050" lvl="0" marL="273050" rtl="0" algn="l">
              <a:spcBef>
                <a:spcPts val="575"/>
              </a:spcBef>
              <a:spcAft>
                <a:spcPts val="0"/>
              </a:spcAft>
              <a:buSzPts val="2210"/>
              <a:buChar char="⚫"/>
            </a:pPr>
            <a:r>
              <a:rPr lang="en-GB"/>
              <a:t>After Generics, we don't need to typecast the object.</a:t>
            </a:r>
            <a:endParaRPr/>
          </a:p>
          <a:p>
            <a:pPr indent="-273050" lvl="0" marL="273050" rtl="0" algn="l">
              <a:spcBef>
                <a:spcPts val="575"/>
              </a:spcBef>
              <a:spcAft>
                <a:spcPts val="0"/>
              </a:spcAft>
              <a:buSzPts val="2210"/>
              <a:buChar char="⚫"/>
            </a:pPr>
            <a:r>
              <a:rPr lang="en-GB"/>
              <a:t>List&lt;String&gt; list = new ArrayList&lt;String&gt;();  </a:t>
            </a:r>
            <a:endParaRPr/>
          </a:p>
          <a:p>
            <a:pPr indent="-273050" lvl="0" marL="273050" rtl="0" algn="l">
              <a:spcBef>
                <a:spcPts val="575"/>
              </a:spcBef>
              <a:spcAft>
                <a:spcPts val="0"/>
              </a:spcAft>
              <a:buSzPts val="2210"/>
              <a:buChar char="⚫"/>
            </a:pPr>
            <a:r>
              <a:rPr lang="en-GB"/>
              <a:t>list.add("hello");  </a:t>
            </a:r>
            <a:endParaRPr/>
          </a:p>
          <a:p>
            <a:pPr indent="-273050" lvl="0" marL="273050" rtl="0" algn="l">
              <a:spcBef>
                <a:spcPts val="575"/>
              </a:spcBef>
              <a:spcAft>
                <a:spcPts val="0"/>
              </a:spcAft>
              <a:buSzPts val="2210"/>
              <a:buChar char="⚫"/>
            </a:pPr>
            <a:r>
              <a:rPr lang="en-GB"/>
              <a:t>String s = list.get(0); </a:t>
            </a:r>
            <a:endParaRPr/>
          </a:p>
        </p:txBody>
      </p:sp>
      <p:sp>
        <p:nvSpPr>
          <p:cNvPr id="896" name="Google Shape;896;p111"/>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897" name="Google Shape;897;p11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12"/>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solidFill>
                  <a:schemeClr val="dk1"/>
                </a:solidFill>
              </a:rPr>
              <a:t>Advantage of Java Generics (Cont..)</a:t>
            </a:r>
            <a:endParaRPr/>
          </a:p>
        </p:txBody>
      </p:sp>
      <p:sp>
        <p:nvSpPr>
          <p:cNvPr id="903" name="Google Shape;903;p112"/>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b="1" lang="en-GB"/>
              <a:t>3) Compile-Time Checking:</a:t>
            </a:r>
            <a:r>
              <a:rPr lang="en-GB"/>
              <a:t> It is checked at compile time so problem will not occur at runtime. The good programming strategy says it is far better to handle the problem at compile time than runtime.</a:t>
            </a:r>
            <a:endParaRPr/>
          </a:p>
          <a:p>
            <a:pPr indent="-273050" lvl="0" marL="273050" rtl="0" algn="l">
              <a:spcBef>
                <a:spcPts val="575"/>
              </a:spcBef>
              <a:spcAft>
                <a:spcPts val="0"/>
              </a:spcAft>
              <a:buSzPts val="2210"/>
              <a:buChar char="⚫"/>
            </a:pPr>
            <a:r>
              <a:rPr lang="en-GB"/>
              <a:t>List&lt;String&gt; list = new ArrayList&lt;String&gt;();  </a:t>
            </a:r>
            <a:endParaRPr/>
          </a:p>
          <a:p>
            <a:pPr indent="-273050" lvl="0" marL="273050" rtl="0" algn="l">
              <a:spcBef>
                <a:spcPts val="575"/>
              </a:spcBef>
              <a:spcAft>
                <a:spcPts val="0"/>
              </a:spcAft>
              <a:buSzPts val="2210"/>
              <a:buChar char="⚫"/>
            </a:pPr>
            <a:r>
              <a:rPr lang="en-GB"/>
              <a:t>list.add("hello");  </a:t>
            </a:r>
            <a:endParaRPr/>
          </a:p>
          <a:p>
            <a:pPr indent="-273050" lvl="0" marL="273050" rtl="0" algn="l">
              <a:spcBef>
                <a:spcPts val="575"/>
              </a:spcBef>
              <a:spcAft>
                <a:spcPts val="0"/>
              </a:spcAft>
              <a:buSzPts val="2210"/>
              <a:buChar char="⚫"/>
            </a:pPr>
            <a:r>
              <a:rPr lang="en-GB"/>
              <a:t>list.add(32);//Compile Time Error  </a:t>
            </a:r>
            <a:endParaRPr/>
          </a:p>
        </p:txBody>
      </p:sp>
      <p:sp>
        <p:nvSpPr>
          <p:cNvPr id="904" name="Google Shape;904;p112"/>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905" name="Google Shape;905;p112"/>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50"/>
          <p:cNvSpPr txBox="1"/>
          <p:nvPr>
            <p:ph type="title"/>
          </p:nvPr>
        </p:nvSpPr>
        <p:spPr>
          <a:xfrm>
            <a:off x="2209800" y="2857500"/>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b="1" lang="en-GB">
                <a:solidFill>
                  <a:schemeClr val="accent1"/>
                </a:solidFill>
              </a:rPr>
              <a:t>Java ArrayList class</a:t>
            </a:r>
            <a:endParaRPr/>
          </a:p>
        </p:txBody>
      </p:sp>
      <p:sp>
        <p:nvSpPr>
          <p:cNvPr id="239" name="Google Shape;239;p50"/>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rtl="0" algn="ctr">
              <a:lnSpc>
                <a:spcPct val="100000"/>
              </a:lnSpc>
              <a:spcBef>
                <a:spcPts val="0"/>
              </a:spcBef>
              <a:spcAft>
                <a:spcPts val="0"/>
              </a:spcAft>
              <a:buNone/>
            </a:pPr>
            <a:fld id="{00000000-1234-1234-1234-123412341234}" type="slidenum">
              <a:rPr lang="en-GB"/>
              <a:t>‹#›</a:t>
            </a:fld>
            <a:endParaRPr/>
          </a:p>
        </p:txBody>
      </p:sp>
      <p:sp>
        <p:nvSpPr>
          <p:cNvPr id="240" name="Google Shape;240;p50"/>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p113"/>
          <p:cNvSpPr txBox="1"/>
          <p:nvPr>
            <p:ph type="title"/>
          </p:nvPr>
        </p:nvSpPr>
        <p:spPr>
          <a:xfrm>
            <a:off x="2438400" y="274638"/>
            <a:ext cx="7772400" cy="10207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Generics</a:t>
            </a:r>
            <a:endParaRPr/>
          </a:p>
        </p:txBody>
      </p:sp>
      <p:sp>
        <p:nvSpPr>
          <p:cNvPr id="911" name="Google Shape;911;p113"/>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t/>
            </a:r>
            <a:endParaRPr b="1"/>
          </a:p>
          <a:p>
            <a:pPr indent="-273050" lvl="0" marL="273050" rtl="0" algn="l">
              <a:spcBef>
                <a:spcPts val="575"/>
              </a:spcBef>
              <a:spcAft>
                <a:spcPts val="0"/>
              </a:spcAft>
              <a:buSzPts val="2210"/>
              <a:buFont typeface="Noto Sans Symbols"/>
              <a:buNone/>
            </a:pPr>
            <a:r>
              <a:rPr b="1" lang="en-GB"/>
              <a:t>Syntax</a:t>
            </a:r>
            <a:r>
              <a:rPr lang="en-GB"/>
              <a:t> to use generic collection</a:t>
            </a:r>
            <a:endParaRPr/>
          </a:p>
          <a:p>
            <a:pPr indent="-228600" lvl="2" marL="822325" rtl="0" algn="l">
              <a:spcBef>
                <a:spcPts val="375"/>
              </a:spcBef>
              <a:spcAft>
                <a:spcPts val="0"/>
              </a:spcAft>
              <a:buSzPts val="1700"/>
              <a:buChar char="⚫"/>
            </a:pPr>
            <a:r>
              <a:rPr lang="en-GB"/>
              <a:t>ClassOrInterface&lt;Type&gt;  </a:t>
            </a:r>
            <a:endParaRPr/>
          </a:p>
          <a:p>
            <a:pPr indent="-273050" lvl="0" marL="273050" rtl="0" algn="l">
              <a:spcBef>
                <a:spcPts val="575"/>
              </a:spcBef>
              <a:spcAft>
                <a:spcPts val="0"/>
              </a:spcAft>
              <a:buSzPts val="2210"/>
              <a:buFont typeface="Noto Sans Symbols"/>
              <a:buNone/>
            </a:pPr>
            <a:r>
              <a:rPr b="1" lang="en-GB"/>
              <a:t>Example</a:t>
            </a:r>
            <a:r>
              <a:rPr lang="en-GB"/>
              <a:t> to use Generics in java</a:t>
            </a:r>
            <a:endParaRPr/>
          </a:p>
          <a:p>
            <a:pPr indent="-228600" lvl="2" marL="822325" rtl="0" algn="l">
              <a:spcBef>
                <a:spcPts val="375"/>
              </a:spcBef>
              <a:spcAft>
                <a:spcPts val="0"/>
              </a:spcAft>
              <a:buSzPts val="1700"/>
              <a:buChar char="⚫"/>
            </a:pPr>
            <a:r>
              <a:rPr lang="en-GB"/>
              <a:t>ArrayList&lt;String&gt;  </a:t>
            </a:r>
            <a:endParaRPr/>
          </a:p>
          <a:p>
            <a:pPr indent="-132715" lvl="0" marL="273050" rtl="0" algn="l">
              <a:spcBef>
                <a:spcPts val="575"/>
              </a:spcBef>
              <a:spcAft>
                <a:spcPts val="0"/>
              </a:spcAft>
              <a:buSzPts val="2210"/>
              <a:buNone/>
            </a:pPr>
            <a:r>
              <a:t/>
            </a:r>
            <a:endParaRPr/>
          </a:p>
        </p:txBody>
      </p:sp>
      <p:sp>
        <p:nvSpPr>
          <p:cNvPr id="912" name="Google Shape;912;p113"/>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913" name="Google Shape;913;p113"/>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7" name="Shape 917"/>
        <p:cNvGrpSpPr/>
        <p:nvPr/>
      </p:nvGrpSpPr>
      <p:grpSpPr>
        <a:xfrm>
          <a:off x="0" y="0"/>
          <a:ext cx="0" cy="0"/>
          <a:chOff x="0" y="0"/>
          <a:chExt cx="0" cy="0"/>
        </a:xfrm>
      </p:grpSpPr>
      <p:sp>
        <p:nvSpPr>
          <p:cNvPr id="918" name="Google Shape;918;p114"/>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200">
                <a:solidFill>
                  <a:schemeClr val="dk1"/>
                </a:solidFill>
              </a:rPr>
              <a:t>Example of Generics using ArrayList</a:t>
            </a:r>
            <a:endParaRPr/>
          </a:p>
        </p:txBody>
      </p:sp>
      <p:sp>
        <p:nvSpPr>
          <p:cNvPr id="919" name="Google Shape;919;p114"/>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920" name="Google Shape;920;p114"/>
          <p:cNvSpPr txBox="1"/>
          <p:nvPr/>
        </p:nvSpPr>
        <p:spPr>
          <a:xfrm>
            <a:off x="2667000" y="2133601"/>
            <a:ext cx="5257800" cy="42783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import java.util.*;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class TestGenerics1{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ArrayList&lt;String&gt; list=new ArrayList&lt;String&gt;();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list.add("rahul");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list.add("jai");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//list.add(32);//compile time error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String s=list.get(1);//type casting is not required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System.out.println("element is: "+s);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Iterator&lt;String&gt; itr=list.iterator();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while(itr.hasNext()){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System.out.println(itr.next());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600" u="none" cap="none" strike="noStrike">
                <a:solidFill>
                  <a:srgbClr val="000000"/>
                </a:solidFill>
                <a:latin typeface="Arial"/>
                <a:ea typeface="Arial"/>
                <a:cs typeface="Arial"/>
                <a:sym typeface="Arial"/>
              </a:rPr>
              <a:t>    }</a:t>
            </a:r>
            <a:endParaRPr/>
          </a:p>
        </p:txBody>
      </p:sp>
      <p:sp>
        <p:nvSpPr>
          <p:cNvPr id="921" name="Google Shape;921;p114"/>
          <p:cNvSpPr txBox="1"/>
          <p:nvPr/>
        </p:nvSpPr>
        <p:spPr>
          <a:xfrm>
            <a:off x="8153400" y="3048001"/>
            <a:ext cx="23622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Output:element is: jai</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rahul</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jai</a:t>
            </a:r>
            <a:endParaRPr/>
          </a:p>
        </p:txBody>
      </p:sp>
      <p:sp>
        <p:nvSpPr>
          <p:cNvPr id="922" name="Google Shape;922;p114"/>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15"/>
          <p:cNvSpPr txBox="1"/>
          <p:nvPr>
            <p:ph type="title"/>
          </p:nvPr>
        </p:nvSpPr>
        <p:spPr>
          <a:xfrm>
            <a:off x="2438400" y="274638"/>
            <a:ext cx="7772400" cy="7921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Example of Generics using Map</a:t>
            </a:r>
            <a:endParaRPr/>
          </a:p>
        </p:txBody>
      </p:sp>
      <p:sp>
        <p:nvSpPr>
          <p:cNvPr id="928" name="Google Shape;928;p115"/>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929" name="Google Shape;929;p115"/>
          <p:cNvSpPr txBox="1"/>
          <p:nvPr/>
        </p:nvSpPr>
        <p:spPr>
          <a:xfrm>
            <a:off x="2590800" y="1447800"/>
            <a:ext cx="5029200" cy="41862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import java.util.*;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class TestGenerics2{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Map&lt;Integer,String&gt; map=new HashMap&lt;Integer,String&gt;();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map.put(1,"vijay");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map.put(4,"umesh");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map.put(2,"ankit");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//Now use Map.Entry for Set and Iterator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Set&lt;Map.Entry&lt;Integer,String&gt;&gt; set=map.entrySet();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Iterator&lt;Map.Entry&lt;Integer,String&gt;&gt; itr=set.iterator();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while(itr.hasNext()){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Map.Entry e=itr.next();//no need to typecast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System.out.println(e.getKey()+" "+e.getValue());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p:txBody>
      </p:sp>
      <p:sp>
        <p:nvSpPr>
          <p:cNvPr id="930" name="Google Shape;930;p115"/>
          <p:cNvSpPr txBox="1"/>
          <p:nvPr/>
        </p:nvSpPr>
        <p:spPr>
          <a:xfrm>
            <a:off x="8534400" y="2438401"/>
            <a:ext cx="19812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Output:1 vijay</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2 ankit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4 umesh</a:t>
            </a:r>
            <a:endParaRPr/>
          </a:p>
        </p:txBody>
      </p:sp>
      <p:sp>
        <p:nvSpPr>
          <p:cNvPr id="931" name="Google Shape;931;p115"/>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16"/>
          <p:cNvSpPr txBox="1"/>
          <p:nvPr>
            <p:ph type="title"/>
          </p:nvPr>
        </p:nvSpPr>
        <p:spPr>
          <a:xfrm>
            <a:off x="2438400" y="274638"/>
            <a:ext cx="7772400" cy="9445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Generic class</a:t>
            </a:r>
            <a:endParaRPr/>
          </a:p>
        </p:txBody>
      </p:sp>
      <p:sp>
        <p:nvSpPr>
          <p:cNvPr id="937" name="Google Shape;937;p116"/>
          <p:cNvSpPr txBox="1"/>
          <p:nvPr>
            <p:ph idx="1" type="body"/>
          </p:nvPr>
        </p:nvSpPr>
        <p:spPr>
          <a:xfrm>
            <a:off x="2438400" y="1447800"/>
            <a:ext cx="7772400" cy="13716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700"/>
              <a:buChar char="⚫"/>
            </a:pPr>
            <a:r>
              <a:rPr lang="en-GB" sz="2000"/>
              <a:t>A class that can refer to any type is known as generic class. Here, we are using </a:t>
            </a:r>
            <a:r>
              <a:rPr b="1" lang="en-GB" sz="2000"/>
              <a:t>T</a:t>
            </a:r>
            <a:r>
              <a:rPr lang="en-GB" sz="2000"/>
              <a:t> type parameter to create the generic class of specific type.</a:t>
            </a:r>
            <a:endParaRPr/>
          </a:p>
          <a:p>
            <a:pPr indent="-165100" lvl="0" marL="273050" rtl="0" algn="l">
              <a:spcBef>
                <a:spcPts val="575"/>
              </a:spcBef>
              <a:spcAft>
                <a:spcPts val="0"/>
              </a:spcAft>
              <a:buSzPts val="1700"/>
              <a:buNone/>
            </a:pPr>
            <a:r>
              <a:t/>
            </a:r>
            <a:endParaRPr sz="2000"/>
          </a:p>
          <a:p>
            <a:pPr indent="-273050" lvl="0" marL="273050" rtl="0" algn="l">
              <a:spcBef>
                <a:spcPts val="575"/>
              </a:spcBef>
              <a:spcAft>
                <a:spcPts val="0"/>
              </a:spcAft>
              <a:buSzPts val="1700"/>
              <a:buChar char="⚫"/>
            </a:pPr>
            <a:r>
              <a:rPr lang="en-GB" sz="2000"/>
              <a:t>Example:</a:t>
            </a:r>
            <a:endParaRPr/>
          </a:p>
        </p:txBody>
      </p:sp>
      <p:sp>
        <p:nvSpPr>
          <p:cNvPr id="938" name="Google Shape;938;p116"/>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939" name="Google Shape;939;p116"/>
          <p:cNvSpPr txBox="1"/>
          <p:nvPr/>
        </p:nvSpPr>
        <p:spPr>
          <a:xfrm>
            <a:off x="4495800" y="3048000"/>
            <a:ext cx="5715000" cy="16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Creating generic class:</a:t>
            </a:r>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class MyGen&lt;T&gt;{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T obj;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void add(T obj){this.obj=obj;}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T get(){return obj;}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p:txBody>
      </p:sp>
      <p:sp>
        <p:nvSpPr>
          <p:cNvPr id="940" name="Google Shape;940;p116"/>
          <p:cNvSpPr txBox="1"/>
          <p:nvPr/>
        </p:nvSpPr>
        <p:spPr>
          <a:xfrm>
            <a:off x="2362200" y="5029201"/>
            <a:ext cx="8153400"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The T type indicates that it can refer to any type (like String, Integer, Employee etc.). The type you specify for the class, will be used to store and retrieve the data.</a:t>
            </a:r>
            <a:endParaRPr/>
          </a:p>
        </p:txBody>
      </p:sp>
      <p:sp>
        <p:nvSpPr>
          <p:cNvPr id="941" name="Google Shape;941;p116"/>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117"/>
          <p:cNvSpPr txBox="1"/>
          <p:nvPr>
            <p:ph type="title"/>
          </p:nvPr>
        </p:nvSpPr>
        <p:spPr>
          <a:xfrm>
            <a:off x="1219200" y="274638"/>
            <a:ext cx="103632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Generic class</a:t>
            </a:r>
            <a:endParaRPr/>
          </a:p>
        </p:txBody>
      </p:sp>
      <p:sp>
        <p:nvSpPr>
          <p:cNvPr id="947" name="Google Shape;947;p117"/>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948" name="Google Shape;948;p117"/>
          <p:cNvSpPr txBox="1"/>
          <p:nvPr/>
        </p:nvSpPr>
        <p:spPr>
          <a:xfrm>
            <a:off x="2438400" y="2133601"/>
            <a:ext cx="8077200" cy="42465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Using the generic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Let’s see the code to use the generic class.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class TestGenerics3{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MyGen&lt;Integer&gt; m=new MyGen&lt;Integer&gt;();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m.add(2);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//m.add("vivek");//Compile time error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System.out.println(m.get());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Output: 2</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949" name="Google Shape;949;p117"/>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18"/>
          <p:cNvSpPr txBox="1"/>
          <p:nvPr>
            <p:ph type="title"/>
          </p:nvPr>
        </p:nvSpPr>
        <p:spPr>
          <a:xfrm>
            <a:off x="2438400" y="274638"/>
            <a:ext cx="7772400" cy="8683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Type Parameters in Generic</a:t>
            </a:r>
            <a:endParaRPr/>
          </a:p>
        </p:txBody>
      </p:sp>
      <p:sp>
        <p:nvSpPr>
          <p:cNvPr id="955" name="Google Shape;955;p118"/>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Font typeface="Noto Sans Symbols"/>
              <a:buNone/>
            </a:pPr>
            <a:r>
              <a:rPr lang="en-GB"/>
              <a:t>The type parameters naming conventions are important to learn generics thoroughly. The commonly type parameters are as follows:</a:t>
            </a:r>
            <a:endParaRPr/>
          </a:p>
          <a:p>
            <a:pPr indent="-228600" lvl="2" marL="822325" rtl="0" algn="l">
              <a:spcBef>
                <a:spcPts val="375"/>
              </a:spcBef>
              <a:spcAft>
                <a:spcPts val="0"/>
              </a:spcAft>
              <a:buSzPts val="1700"/>
              <a:buChar char="⚫"/>
            </a:pPr>
            <a:r>
              <a:rPr lang="en-GB"/>
              <a:t>T - Type</a:t>
            </a:r>
            <a:endParaRPr/>
          </a:p>
          <a:p>
            <a:pPr indent="-228600" lvl="2" marL="822325" rtl="0" algn="l">
              <a:spcBef>
                <a:spcPts val="375"/>
              </a:spcBef>
              <a:spcAft>
                <a:spcPts val="0"/>
              </a:spcAft>
              <a:buSzPts val="1700"/>
              <a:buChar char="⚫"/>
            </a:pPr>
            <a:r>
              <a:rPr lang="en-GB"/>
              <a:t>E - Element </a:t>
            </a:r>
            <a:endParaRPr/>
          </a:p>
          <a:p>
            <a:pPr indent="-228600" lvl="2" marL="822325" rtl="0" algn="l">
              <a:spcBef>
                <a:spcPts val="375"/>
              </a:spcBef>
              <a:spcAft>
                <a:spcPts val="0"/>
              </a:spcAft>
              <a:buSzPts val="1700"/>
              <a:buChar char="⚫"/>
            </a:pPr>
            <a:r>
              <a:rPr lang="en-GB"/>
              <a:t>K - Key</a:t>
            </a:r>
            <a:endParaRPr/>
          </a:p>
          <a:p>
            <a:pPr indent="-228600" lvl="2" marL="822325" rtl="0" algn="l">
              <a:spcBef>
                <a:spcPts val="375"/>
              </a:spcBef>
              <a:spcAft>
                <a:spcPts val="0"/>
              </a:spcAft>
              <a:buSzPts val="1700"/>
              <a:buChar char="⚫"/>
            </a:pPr>
            <a:r>
              <a:rPr lang="en-GB"/>
              <a:t>N - Number</a:t>
            </a:r>
            <a:endParaRPr/>
          </a:p>
          <a:p>
            <a:pPr indent="-228600" lvl="2" marL="822325" rtl="0" algn="l">
              <a:spcBef>
                <a:spcPts val="375"/>
              </a:spcBef>
              <a:spcAft>
                <a:spcPts val="0"/>
              </a:spcAft>
              <a:buSzPts val="1700"/>
              <a:buChar char="⚫"/>
            </a:pPr>
            <a:r>
              <a:rPr lang="en-GB"/>
              <a:t>V - Value</a:t>
            </a:r>
            <a:endParaRPr/>
          </a:p>
          <a:p>
            <a:pPr indent="-132715" lvl="0" marL="273050" rtl="0" algn="l">
              <a:spcBef>
                <a:spcPts val="575"/>
              </a:spcBef>
              <a:spcAft>
                <a:spcPts val="0"/>
              </a:spcAft>
              <a:buSzPts val="2210"/>
              <a:buNone/>
            </a:pPr>
            <a:r>
              <a:t/>
            </a:r>
            <a:endParaRPr/>
          </a:p>
        </p:txBody>
      </p:sp>
      <p:sp>
        <p:nvSpPr>
          <p:cNvPr id="956" name="Google Shape;956;p118"/>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957" name="Google Shape;957;p11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19"/>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Generic Method</a:t>
            </a:r>
            <a:endParaRPr/>
          </a:p>
        </p:txBody>
      </p:sp>
      <p:sp>
        <p:nvSpPr>
          <p:cNvPr id="963" name="Google Shape;963;p119"/>
          <p:cNvSpPr txBox="1"/>
          <p:nvPr>
            <p:ph idx="1" type="body"/>
          </p:nvPr>
        </p:nvSpPr>
        <p:spPr>
          <a:xfrm>
            <a:off x="2438400" y="1447800"/>
            <a:ext cx="7772400" cy="14478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1700"/>
              <a:buChar char="⚫"/>
            </a:pPr>
            <a:r>
              <a:rPr lang="en-GB" sz="2000"/>
              <a:t>Like generic class, we can create generic method that can accept any type of argument.</a:t>
            </a:r>
            <a:endParaRPr/>
          </a:p>
          <a:p>
            <a:pPr indent="-273050" lvl="0" marL="273050" rtl="0" algn="l">
              <a:spcBef>
                <a:spcPts val="575"/>
              </a:spcBef>
              <a:spcAft>
                <a:spcPts val="0"/>
              </a:spcAft>
              <a:buSzPts val="1700"/>
              <a:buChar char="⚫"/>
            </a:pPr>
            <a:r>
              <a:rPr lang="en-GB" sz="2000"/>
              <a:t>Example of generic method to print array elements. We are using here </a:t>
            </a:r>
            <a:r>
              <a:rPr b="1" lang="en-GB" sz="2000"/>
              <a:t>E</a:t>
            </a:r>
            <a:r>
              <a:rPr lang="en-GB" sz="2000"/>
              <a:t> to denote the element.</a:t>
            </a:r>
            <a:endParaRPr/>
          </a:p>
        </p:txBody>
      </p:sp>
      <p:sp>
        <p:nvSpPr>
          <p:cNvPr id="964" name="Google Shape;964;p119"/>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965" name="Google Shape;965;p119"/>
          <p:cNvSpPr txBox="1"/>
          <p:nvPr/>
        </p:nvSpPr>
        <p:spPr>
          <a:xfrm>
            <a:off x="2133600" y="2971801"/>
            <a:ext cx="5562600" cy="35401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public class TestGenerics4{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public static &lt; E &gt; void printArray(E[] elements)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for ( E element : elements){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System.out.println(element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public static void main( String args[] )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Integer[] intArray = { 10, 20, 30, 40, 50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Character[] charArray = { 'J', 'A', 'V', 'A', 'T','P','O','I','N','T'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 "Printing Integer Array"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printArray( intArray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System.out.println( "Printing Character Array"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printArray( charArray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400" u="none" cap="none" strike="noStrike">
                <a:solidFill>
                  <a:srgbClr val="000000"/>
                </a:solidFill>
                <a:latin typeface="Arial"/>
                <a:ea typeface="Arial"/>
                <a:cs typeface="Arial"/>
                <a:sym typeface="Arial"/>
              </a:rPr>
              <a:t>} </a:t>
            </a:r>
            <a:endParaRPr/>
          </a:p>
        </p:txBody>
      </p:sp>
      <p:sp>
        <p:nvSpPr>
          <p:cNvPr id="966" name="Google Shape;966;p119"/>
          <p:cNvSpPr txBox="1"/>
          <p:nvPr/>
        </p:nvSpPr>
        <p:spPr>
          <a:xfrm>
            <a:off x="7772400" y="3124200"/>
            <a:ext cx="2514600" cy="341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GB" sz="1200" u="sng" cap="none" strike="noStrike">
                <a:solidFill>
                  <a:srgbClr val="000000"/>
                </a:solidFill>
                <a:latin typeface="Arial"/>
                <a:ea typeface="Arial"/>
                <a:cs typeface="Arial"/>
                <a:sym typeface="Arial"/>
              </a:rPr>
              <a:t>Output</a:t>
            </a:r>
            <a:r>
              <a:rPr b="0" i="0" lang="en-GB" sz="12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Printing Integer Array</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10</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20</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30</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40</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50</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Printing Character Array</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J</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A</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V</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A</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T</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P</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O</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I</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N</a:t>
            </a:r>
            <a:endParaRPr/>
          </a:p>
          <a:p>
            <a:pPr indent="0" lvl="0" marL="0" marR="0" rtl="0" algn="l">
              <a:lnSpc>
                <a:spcPct val="100000"/>
              </a:lnSpc>
              <a:spcBef>
                <a:spcPts val="0"/>
              </a:spcBef>
              <a:spcAft>
                <a:spcPts val="0"/>
              </a:spcAft>
              <a:buNone/>
            </a:pPr>
            <a:r>
              <a:rPr b="0" i="0" lang="en-GB" sz="1200" u="none" cap="none" strike="noStrike">
                <a:solidFill>
                  <a:srgbClr val="000000"/>
                </a:solidFill>
                <a:latin typeface="Arial"/>
                <a:ea typeface="Arial"/>
                <a:cs typeface="Arial"/>
                <a:sym typeface="Arial"/>
              </a:rPr>
              <a:t>        T</a:t>
            </a:r>
            <a:endParaRPr/>
          </a:p>
        </p:txBody>
      </p:sp>
      <p:sp>
        <p:nvSpPr>
          <p:cNvPr id="967" name="Google Shape;967;p119"/>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20"/>
          <p:cNvSpPr txBox="1"/>
          <p:nvPr>
            <p:ph type="title"/>
          </p:nvPr>
        </p:nvSpPr>
        <p:spPr>
          <a:xfrm>
            <a:off x="2438400" y="274638"/>
            <a:ext cx="7772400" cy="7159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a:solidFill>
                  <a:schemeClr val="dk1"/>
                </a:solidFill>
              </a:rPr>
              <a:t>Wildcard in Java Generics</a:t>
            </a:r>
            <a:endParaRPr/>
          </a:p>
        </p:txBody>
      </p:sp>
      <p:sp>
        <p:nvSpPr>
          <p:cNvPr id="973" name="Google Shape;973;p120"/>
          <p:cNvSpPr txBox="1"/>
          <p:nvPr>
            <p:ph idx="1" type="body"/>
          </p:nvPr>
        </p:nvSpPr>
        <p:spPr>
          <a:xfrm>
            <a:off x="1219200" y="1447800"/>
            <a:ext cx="10363200" cy="4572000"/>
          </a:xfrm>
          <a:prstGeom prst="rect">
            <a:avLst/>
          </a:prstGeom>
          <a:noFill/>
          <a:ln>
            <a:noFill/>
          </a:ln>
        </p:spPr>
        <p:txBody>
          <a:bodyPr anchorCtr="0" anchor="t" bIns="45700" lIns="91425" spcFirstLastPara="1" rIns="91425" wrap="square" tIns="45700">
            <a:noAutofit/>
          </a:bodyPr>
          <a:lstStyle/>
          <a:p>
            <a:pPr indent="-273050" lvl="0" marL="273050" rtl="0" algn="l">
              <a:spcBef>
                <a:spcPts val="0"/>
              </a:spcBef>
              <a:spcAft>
                <a:spcPts val="0"/>
              </a:spcAft>
              <a:buSzPts val="2210"/>
              <a:buChar char="⚫"/>
            </a:pPr>
            <a:r>
              <a:rPr lang="en-GB"/>
              <a:t>The ? (question mark) symbol represents wildcard element. It means any type. If we write &lt;? extends Number&gt;, it means any child class of Number e.g. Integer, Float, double etc. Now we can call the method of Number class through any child class object.</a:t>
            </a:r>
            <a:endParaRPr/>
          </a:p>
          <a:p>
            <a:pPr indent="-132715" lvl="0" marL="273050" rtl="0" algn="l">
              <a:spcBef>
                <a:spcPts val="575"/>
              </a:spcBef>
              <a:spcAft>
                <a:spcPts val="0"/>
              </a:spcAft>
              <a:buSzPts val="2210"/>
              <a:buNone/>
            </a:pPr>
            <a:r>
              <a:t/>
            </a:r>
            <a:endParaRPr/>
          </a:p>
          <a:p>
            <a:pPr indent="-273050" lvl="0" marL="273050" rtl="0" algn="l">
              <a:spcBef>
                <a:spcPts val="575"/>
              </a:spcBef>
              <a:spcAft>
                <a:spcPts val="0"/>
              </a:spcAft>
              <a:buSzPts val="2210"/>
              <a:buChar char="⚫"/>
            </a:pPr>
            <a:r>
              <a:rPr lang="en-GB"/>
              <a:t>Example:.................</a:t>
            </a:r>
            <a:endParaRPr/>
          </a:p>
        </p:txBody>
      </p:sp>
      <p:sp>
        <p:nvSpPr>
          <p:cNvPr id="974" name="Google Shape;974;p120"/>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975" name="Google Shape;975;p120"/>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21"/>
          <p:cNvSpPr txBox="1"/>
          <p:nvPr>
            <p:ph type="title"/>
          </p:nvPr>
        </p:nvSpPr>
        <p:spPr>
          <a:xfrm>
            <a:off x="2438400" y="274638"/>
            <a:ext cx="7772400" cy="639762"/>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lang="en-GB" sz="3600">
                <a:solidFill>
                  <a:schemeClr val="dk1"/>
                </a:solidFill>
              </a:rPr>
              <a:t>Wildcard in Java Generics</a:t>
            </a:r>
            <a:endParaRPr/>
          </a:p>
        </p:txBody>
      </p:sp>
      <p:sp>
        <p:nvSpPr>
          <p:cNvPr id="981" name="Google Shape;981;p121"/>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982" name="Google Shape;982;p121"/>
          <p:cNvSpPr txBox="1"/>
          <p:nvPr/>
        </p:nvSpPr>
        <p:spPr>
          <a:xfrm>
            <a:off x="2286000" y="990601"/>
            <a:ext cx="5334000" cy="56943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import java.util.*;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abstract class Shape{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abstract void draw();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class Rectangle extends Shape{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void draw(){System.out.println("drawing rectangle");}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class Circle extends Shape{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void draw(){System.out.println("drawing circle");}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class GenericTest{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//creating a method that accepts only child class of Shape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public static void drawShapes(List&lt;? extends Shape&gt; lists){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for(Shape s:lists){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s.draw();//calling method of Shape class by child class instance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public static void main(String args[]){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List&lt;Rectangle&gt; list1=new ArrayList&lt;Rectangle&gt;();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list1.add(new Rectangle());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List&lt;Circle&gt; list2=new ArrayList&lt;Circle&gt;();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list2.add(new Circle());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list2.add(new Circle());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drawShapes(list1);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drawShapes(list2);  </a:t>
            </a:r>
            <a:endParaRPr/>
          </a:p>
          <a:p>
            <a:pPr indent="0" lvl="0" marL="0" marR="0" rtl="0" algn="l">
              <a:lnSpc>
                <a:spcPct val="100000"/>
              </a:lnSpc>
              <a:spcBef>
                <a:spcPts val="0"/>
              </a:spcBef>
              <a:spcAft>
                <a:spcPts val="0"/>
              </a:spcAft>
              <a:buNone/>
            </a:pPr>
            <a:r>
              <a:rPr b="0" i="0" lang="en-GB" sz="1300" u="none" cap="none" strike="noStrike">
                <a:solidFill>
                  <a:srgbClr val="000000"/>
                </a:solidFill>
                <a:latin typeface="Arial"/>
                <a:ea typeface="Arial"/>
                <a:cs typeface="Arial"/>
                <a:sym typeface="Arial"/>
              </a:rPr>
              <a:t>    }} </a:t>
            </a:r>
            <a:endParaRPr/>
          </a:p>
        </p:txBody>
      </p:sp>
      <p:sp>
        <p:nvSpPr>
          <p:cNvPr id="983" name="Google Shape;983;p121"/>
          <p:cNvSpPr txBox="1"/>
          <p:nvPr/>
        </p:nvSpPr>
        <p:spPr>
          <a:xfrm>
            <a:off x="8153400" y="2133600"/>
            <a:ext cx="2057400" cy="12001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GB" sz="1800" u="sng" cap="none" strike="noStrike">
                <a:solidFill>
                  <a:srgbClr val="000000"/>
                </a:solidFill>
                <a:latin typeface="Arial"/>
                <a:ea typeface="Arial"/>
                <a:cs typeface="Arial"/>
                <a:sym typeface="Arial"/>
              </a:rPr>
              <a:t>OUTPUT:</a:t>
            </a:r>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drawing rectangle drawing circle drawing circle</a:t>
            </a:r>
            <a:endParaRPr/>
          </a:p>
        </p:txBody>
      </p:sp>
      <p:sp>
        <p:nvSpPr>
          <p:cNvPr id="984" name="Google Shape;984;p121"/>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158"/>
          <p:cNvSpPr txBox="1"/>
          <p:nvPr>
            <p:ph type="title"/>
          </p:nvPr>
        </p:nvSpPr>
        <p:spPr>
          <a:xfrm>
            <a:off x="2209800" y="2857500"/>
            <a:ext cx="7772400" cy="1143000"/>
          </a:xfrm>
          <a:prstGeom prst="rect">
            <a:avLst/>
          </a:prstGeom>
          <a:noFill/>
          <a:ln>
            <a:noFill/>
          </a:ln>
        </p:spPr>
        <p:txBody>
          <a:bodyPr anchorCtr="0" anchor="b" bIns="91425" lIns="91425" spcFirstLastPara="1" rIns="91425" wrap="square" tIns="45700">
            <a:noAutofit/>
          </a:bodyPr>
          <a:lstStyle/>
          <a:p>
            <a:pPr indent="0" lvl="0" marL="0" rtl="0" algn="ctr">
              <a:spcBef>
                <a:spcPts val="0"/>
              </a:spcBef>
              <a:spcAft>
                <a:spcPts val="0"/>
              </a:spcAft>
              <a:buNone/>
            </a:pPr>
            <a:r>
              <a:rPr b="1" lang="en-GB">
                <a:solidFill>
                  <a:schemeClr val="accent1"/>
                </a:solidFill>
              </a:rPr>
              <a:t>File Handling in Java</a:t>
            </a:r>
            <a:endParaRPr>
              <a:solidFill>
                <a:schemeClr val="accent1"/>
              </a:solidFill>
            </a:endParaRPr>
          </a:p>
        </p:txBody>
      </p:sp>
      <p:sp>
        <p:nvSpPr>
          <p:cNvPr id="990" name="Google Shape;990;p158"/>
          <p:cNvSpPr/>
          <p:nvPr>
            <p:ph idx="12" type="sldNum"/>
          </p:nvPr>
        </p:nvSpPr>
        <p:spPr>
          <a:xfrm>
            <a:off x="194733" y="6210300"/>
            <a:ext cx="609600" cy="457200"/>
          </a:xfrm>
          <a:prstGeom prst="ellipse">
            <a:avLst/>
          </a:prstGeom>
          <a:solidFill>
            <a:schemeClr val="accent1"/>
          </a:solidFill>
          <a:ln>
            <a:noFill/>
          </a:ln>
        </p:spPr>
        <p:txBody>
          <a:bodyPr anchorCtr="1"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GB" sz="1400" u="none" cap="none" strike="noStrike">
                <a:solidFill>
                  <a:srgbClr val="FFFFFF"/>
                </a:solidFill>
                <a:latin typeface="Libre Franklin"/>
                <a:ea typeface="Libre Franklin"/>
                <a:cs typeface="Libre Franklin"/>
                <a:sym typeface="Libre Franklin"/>
              </a:rPr>
              <a:t>‹#›</a:t>
            </a:fld>
            <a:endParaRPr b="0" i="0" sz="1400" u="none" cap="none" strike="noStrike">
              <a:solidFill>
                <a:srgbClr val="FFFFFF"/>
              </a:solidFill>
              <a:latin typeface="Libre Franklin"/>
              <a:ea typeface="Libre Franklin"/>
              <a:cs typeface="Libre Franklin"/>
              <a:sym typeface="Libre Franklin"/>
            </a:endParaRPr>
          </a:p>
        </p:txBody>
      </p:sp>
      <p:sp>
        <p:nvSpPr>
          <p:cNvPr id="991" name="Google Shape;991;p158"/>
          <p:cNvSpPr txBox="1"/>
          <p:nvPr>
            <p:ph idx="10" type="dt"/>
          </p:nvPr>
        </p:nvSpPr>
        <p:spPr>
          <a:xfrm>
            <a:off x="8229600" y="6191250"/>
            <a:ext cx="3302000" cy="47625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None/>
            </a:pPr>
            <a:r>
              <a:rPr lang="en-GB">
                <a:solidFill>
                  <a:srgbClr val="696464"/>
                </a:solidFill>
                <a:latin typeface="Libre Baskerville"/>
                <a:ea typeface="Libre Baskerville"/>
                <a:cs typeface="Libre Baskerville"/>
                <a:sym typeface="Libre Baskerville"/>
              </a:rPr>
              <a:t>9/25/2024</a:t>
            </a:r>
            <a:endParaRPr>
              <a:solidFill>
                <a:srgbClr val="696464"/>
              </a:solidFill>
              <a:latin typeface="Libre Baskerville"/>
              <a:ea typeface="Libre Baskerville"/>
              <a:cs typeface="Libre Baskerville"/>
              <a:sym typeface="Libre Baskervill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2022-05-28T04:31:37Z</dcterms:created>
  <dc:creator>Microsoft Office User</dc:creator>
</cp:coreProperties>
</file>