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alibri"/>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4" name="Google Shape;24;p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9" name="Google Shape;89;p1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2" name="Google Shape;92;p1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9" name="Google Shape;99;p12"/>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125460" y="134930"/>
            <a:ext cx="9603275" cy="48431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1130270" y="823136"/>
            <a:ext cx="9603275" cy="464320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9670113" y="6548798"/>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rgbClr val="C8F9F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0" y="6548799"/>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C8F9F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1" name="Google Shape;31;p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8" name="Google Shape;38;p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5"/>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6" name="Google Shape;46;p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6"/>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6"/>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6"/>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6" name="Google Shape;56;p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62" name="Google Shape;62;p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9"/>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4" name="Google Shape;74;p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176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0"/>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p:nvPr>
            <p:ph idx="2" type="pic"/>
          </p:nvPr>
        </p:nvSpPr>
        <p:spPr>
          <a:xfrm>
            <a:off x="8124389" y="1122542"/>
            <a:ext cx="2791171" cy="3866327"/>
          </a:xfrm>
          <a:prstGeom prst="rect">
            <a:avLst/>
          </a:prstGeom>
          <a:solidFill>
            <a:srgbClr val="D8D8D8"/>
          </a:solidFill>
          <a:ln>
            <a:noFill/>
          </a:ln>
        </p:spPr>
      </p:sp>
      <p:sp>
        <p:nvSpPr>
          <p:cNvPr id="81" name="Google Shape;81;p10"/>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0"/>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5" name="Google Shape;85;p10"/>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11" name="Google Shape;11;p1"/>
          <p:cNvSpPr/>
          <p:nvPr/>
        </p:nvSpPr>
        <p:spPr>
          <a:xfrm>
            <a:off x="0" y="468769"/>
            <a:ext cx="12192000" cy="5647024"/>
          </a:xfrm>
          <a:prstGeom prst="rect">
            <a:avLst/>
          </a:prstGeom>
          <a:gradFill>
            <a:gsLst>
              <a:gs pos="0">
                <a:srgbClr val="DBEFF8">
                  <a:alpha val="0"/>
                </a:srgbClr>
              </a:gs>
              <a:gs pos="100000">
                <a:srgbClr val="DBEFF8"/>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 name="Google Shape;12;p1"/>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3" name="Google Shape;13;p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p-algorithms.com/string/string-hashing.html?fbclid=IwY2xjawGv_YtleHRuA2FlbQIxMAABHfYRcQOz5o4wFHMUvmSNU7YB8YKT4hXh1eOVlN3U_xMWRhJzlOZXFXjzWA_aem_sD-9lnS1tWTahN7rFr6DMA" TargetMode="External"/><Relationship Id="rId4" Type="http://schemas.openxmlformats.org/officeDocument/2006/relationships/hyperlink" Target="https://www.shafaetsplanet.com/?p=3028&amp;fbclid=IwY2xjawGv_YZleHRuA2FlbQIxMAABHSlKqLTQ20pmB3jVa6r3NTXPc3pVrU7UbiWJYNS10jqhXIV8I5Hd1Z3Fcg_aem_aNqmbTwyIkKofntpnrp2Sg" TargetMode="External"/><Relationship Id="rId5" Type="http://schemas.openxmlformats.org/officeDocument/2006/relationships/hyperlink" Target="https://www.geeksforgeeks.org/rabin-karp-algorithm-for-pattern-search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ctrTitle"/>
          </p:nvPr>
        </p:nvSpPr>
        <p:spPr>
          <a:xfrm>
            <a:off x="212785" y="941654"/>
            <a:ext cx="11766430" cy="2618554"/>
          </a:xfrm>
          <a:prstGeom prst="rect">
            <a:avLst/>
          </a:prstGeom>
          <a:noFill/>
          <a:ln>
            <a:noFill/>
          </a:ln>
        </p:spPr>
        <p:txBody>
          <a:bodyPr anchorCtr="0" anchor="b" bIns="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400"/>
              <a:t>Hashing Algorithms</a:t>
            </a:r>
            <a:endParaRPr sz="6400"/>
          </a:p>
        </p:txBody>
      </p:sp>
      <p:sp>
        <p:nvSpPr>
          <p:cNvPr id="105" name="Google Shape;105;p13"/>
          <p:cNvSpPr txBox="1"/>
          <p:nvPr>
            <p:ph idx="1" type="subTitle"/>
          </p:nvPr>
        </p:nvSpPr>
        <p:spPr>
          <a:xfrm>
            <a:off x="1777464" y="4046158"/>
            <a:ext cx="8637072" cy="1071095"/>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0"/>
              </a:spcBef>
              <a:spcAft>
                <a:spcPts val="0"/>
              </a:spcAft>
              <a:buSzPts val="1800"/>
              <a:buNone/>
            </a:pPr>
            <a:r>
              <a:rPr lang="en-US"/>
              <a:t>Most. Kaniz Fatema Isha</a:t>
            </a:r>
            <a:endParaRPr/>
          </a:p>
          <a:p>
            <a:pPr indent="0" lvl="0" marL="0" rtl="0" algn="ctr">
              <a:lnSpc>
                <a:spcPct val="120000"/>
              </a:lnSpc>
              <a:spcBef>
                <a:spcPts val="1000"/>
              </a:spcBef>
              <a:spcAft>
                <a:spcPts val="0"/>
              </a:spcAft>
              <a:buSzPts val="1800"/>
              <a:buNone/>
            </a:pPr>
            <a:r>
              <a:rPr lang="en-US"/>
              <a:t>Md Mehrab Hossain Opi</a:t>
            </a:r>
            <a:endParaRPr/>
          </a:p>
        </p:txBody>
      </p:sp>
      <p:sp>
        <p:nvSpPr>
          <p:cNvPr id="106" name="Google Shape;106;p13"/>
          <p:cNvSpPr txBox="1"/>
          <p:nvPr/>
        </p:nvSpPr>
        <p:spPr>
          <a:xfrm>
            <a:off x="3728204" y="215768"/>
            <a:ext cx="50621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CSE 2202: Algorithm Analysis and Design Laboratory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84" name="Google Shape;184;p22"/>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85" name="Google Shape;185;p22"/>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86" name="Google Shape;186;p22"/>
          <p:cNvSpPr txBox="1"/>
          <p:nvPr>
            <p:ph idx="1" type="body"/>
          </p:nvPr>
        </p:nvSpPr>
        <p:spPr>
          <a:xfrm>
            <a:off x="1130275" y="823125"/>
            <a:ext cx="4638600" cy="52893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chemeClr val="dk1"/>
              </a:buClr>
              <a:buSzPct val="55000"/>
              <a:buFont typeface="Arial"/>
              <a:buNone/>
            </a:pPr>
            <a:r>
              <a:rPr lang="en-US"/>
              <a:t>Function Hash(s, m, B, M):</a:t>
            </a:r>
            <a:endParaRPr/>
          </a:p>
          <a:p>
            <a:pPr indent="0" lvl="0" marL="0" rtl="0" algn="l">
              <a:lnSpc>
                <a:spcPct val="120000"/>
              </a:lnSpc>
              <a:spcBef>
                <a:spcPts val="0"/>
              </a:spcBef>
              <a:spcAft>
                <a:spcPts val="0"/>
              </a:spcAft>
              <a:buClr>
                <a:schemeClr val="dk1"/>
              </a:buClr>
              <a:buSzPct val="55000"/>
              <a:buFont typeface="Arial"/>
              <a:buNone/>
            </a:pPr>
            <a:r>
              <a:rPr lang="en-US"/>
              <a:t>    Initialize h to 0</a:t>
            </a:r>
            <a:endParaRPr/>
          </a:p>
          <a:p>
            <a:pPr indent="0" lvl="0" marL="0" rtl="0" algn="l">
              <a:lnSpc>
                <a:spcPct val="120000"/>
              </a:lnSpc>
              <a:spcBef>
                <a:spcPts val="0"/>
              </a:spcBef>
              <a:spcAft>
                <a:spcPts val="0"/>
              </a:spcAft>
              <a:buClr>
                <a:schemeClr val="dk1"/>
              </a:buClr>
              <a:buSzPct val="55000"/>
              <a:buFont typeface="Arial"/>
              <a:buNone/>
            </a:pPr>
            <a:r>
              <a:rPr lang="en-US"/>
              <a:t>    Initialize power to 1</a:t>
            </a:r>
            <a:endParaRPr/>
          </a:p>
          <a:p>
            <a:pPr indent="0" lvl="0" marL="0" rtl="0" algn="l">
              <a:lnSpc>
                <a:spcPct val="120000"/>
              </a:lnSpc>
              <a:spcBef>
                <a:spcPts val="0"/>
              </a:spcBef>
              <a:spcAft>
                <a:spcPts val="0"/>
              </a:spcAft>
              <a:buClr>
                <a:schemeClr val="dk1"/>
              </a:buClr>
              <a:buSzPct val="55000"/>
              <a:buFont typeface="Arial"/>
              <a:buNone/>
            </a:pPr>
            <a:r>
              <a:rPr lang="en-US"/>
              <a:t>    For i = m-1 down to 0:</a:t>
            </a:r>
            <a:endParaRPr/>
          </a:p>
          <a:p>
            <a:pPr indent="0" lvl="0" marL="0" rtl="0" algn="l">
              <a:lnSpc>
                <a:spcPct val="120000"/>
              </a:lnSpc>
              <a:spcBef>
                <a:spcPts val="0"/>
              </a:spcBef>
              <a:spcAft>
                <a:spcPts val="0"/>
              </a:spcAft>
              <a:buClr>
                <a:schemeClr val="dk1"/>
              </a:buClr>
              <a:buSzPct val="55000"/>
              <a:buFont typeface="Arial"/>
              <a:buNone/>
            </a:pPr>
            <a:r>
              <a:rPr lang="en-US"/>
              <a:t>        h = (h + (s[i] * power) % M) % M</a:t>
            </a:r>
            <a:endParaRPr/>
          </a:p>
          <a:p>
            <a:pPr indent="0" lvl="0" marL="0" rtl="0" algn="l">
              <a:lnSpc>
                <a:spcPct val="120000"/>
              </a:lnSpc>
              <a:spcBef>
                <a:spcPts val="0"/>
              </a:spcBef>
              <a:spcAft>
                <a:spcPts val="0"/>
              </a:spcAft>
              <a:buClr>
                <a:schemeClr val="dk1"/>
              </a:buClr>
              <a:buSzPct val="55000"/>
              <a:buFont typeface="Arial"/>
              <a:buNone/>
            </a:pPr>
            <a:r>
              <a:rPr lang="en-US"/>
              <a:t>        power = (power * B) % M</a:t>
            </a:r>
            <a:endParaRPr/>
          </a:p>
          <a:p>
            <a:pPr indent="0" lvl="0" marL="0" rtl="0" algn="l">
              <a:lnSpc>
                <a:spcPct val="120000"/>
              </a:lnSpc>
              <a:spcBef>
                <a:spcPts val="0"/>
              </a:spcBef>
              <a:spcAft>
                <a:spcPts val="0"/>
              </a:spcAft>
              <a:buClr>
                <a:schemeClr val="dk1"/>
              </a:buClr>
              <a:buSzPct val="55000"/>
              <a:buFont typeface="Arial"/>
              <a:buNone/>
            </a:pPr>
            <a:r>
              <a:rPr lang="en-US"/>
              <a:t>    Return h</a:t>
            </a:r>
            <a:endParaRPr/>
          </a:p>
          <a:p>
            <a:pPr indent="0" lvl="0" marL="0" rtl="0" algn="l">
              <a:lnSpc>
                <a:spcPct val="120000"/>
              </a:lnSpc>
              <a:spcBef>
                <a:spcPts val="0"/>
              </a:spcBef>
              <a:spcAft>
                <a:spcPts val="0"/>
              </a:spcAft>
              <a:buClr>
                <a:schemeClr val="dk1"/>
              </a:buClr>
              <a:buSzPct val="55000"/>
              <a:buFont typeface="Arial"/>
              <a:buNone/>
            </a:pPr>
            <a:r>
              <a:t/>
            </a:r>
            <a:endParaRPr/>
          </a:p>
          <a:p>
            <a:pPr indent="0" lvl="0" marL="0" rtl="0" algn="l">
              <a:lnSpc>
                <a:spcPct val="120000"/>
              </a:lnSpc>
              <a:spcBef>
                <a:spcPts val="0"/>
              </a:spcBef>
              <a:spcAft>
                <a:spcPts val="0"/>
              </a:spcAft>
              <a:buClr>
                <a:schemeClr val="dk1"/>
              </a:buClr>
              <a:buSzPct val="55000"/>
              <a:buFont typeface="Arial"/>
              <a:buNone/>
            </a:pPr>
            <a:r>
              <a:rPr lang="en-US"/>
              <a:t>Function Match(text, pattern):</a:t>
            </a:r>
            <a:endParaRPr/>
          </a:p>
          <a:p>
            <a:pPr indent="0" lvl="0" marL="0" rtl="0" algn="l">
              <a:lnSpc>
                <a:spcPct val="120000"/>
              </a:lnSpc>
              <a:spcBef>
                <a:spcPts val="0"/>
              </a:spcBef>
              <a:spcAft>
                <a:spcPts val="0"/>
              </a:spcAft>
              <a:buClr>
                <a:schemeClr val="dk1"/>
              </a:buClr>
              <a:buSzPct val="55000"/>
              <a:buFont typeface="Arial"/>
              <a:buNone/>
            </a:pPr>
            <a:r>
              <a:rPr lang="en-US"/>
              <a:t>    n = length of text</a:t>
            </a:r>
            <a:endParaRPr/>
          </a:p>
          <a:p>
            <a:pPr indent="0" lvl="0" marL="0" rtl="0" algn="l">
              <a:lnSpc>
                <a:spcPct val="120000"/>
              </a:lnSpc>
              <a:spcBef>
                <a:spcPts val="0"/>
              </a:spcBef>
              <a:spcAft>
                <a:spcPts val="0"/>
              </a:spcAft>
              <a:buClr>
                <a:schemeClr val="dk1"/>
              </a:buClr>
              <a:buSzPct val="55000"/>
              <a:buFont typeface="Arial"/>
              <a:buNone/>
            </a:pPr>
            <a:r>
              <a:rPr lang="en-US"/>
              <a:t>    m = length of pattern</a:t>
            </a:r>
            <a:endParaRPr/>
          </a:p>
          <a:p>
            <a:pPr indent="0" lvl="0" marL="0" rtl="0" algn="l">
              <a:lnSpc>
                <a:spcPct val="120000"/>
              </a:lnSpc>
              <a:spcBef>
                <a:spcPts val="0"/>
              </a:spcBef>
              <a:spcAft>
                <a:spcPts val="0"/>
              </a:spcAft>
              <a:buClr>
                <a:schemeClr val="dk1"/>
              </a:buClr>
              <a:buSzPct val="55000"/>
              <a:buFont typeface="Arial"/>
              <a:buNone/>
            </a:pPr>
            <a:r>
              <a:rPr lang="en-US"/>
              <a:t>    </a:t>
            </a:r>
            <a:endParaRPr/>
          </a:p>
          <a:p>
            <a:pPr indent="0" lvl="0" marL="0" rtl="0" algn="l">
              <a:lnSpc>
                <a:spcPct val="120000"/>
              </a:lnSpc>
              <a:spcBef>
                <a:spcPts val="0"/>
              </a:spcBef>
              <a:spcAft>
                <a:spcPts val="0"/>
              </a:spcAft>
              <a:buClr>
                <a:schemeClr val="dk1"/>
              </a:buClr>
              <a:buSzPct val="55000"/>
              <a:buFont typeface="Arial"/>
              <a:buNone/>
            </a:pPr>
            <a:r>
              <a:rPr lang="en-US"/>
              <a:t>    If n &lt; m:</a:t>
            </a:r>
            <a:endParaRPr/>
          </a:p>
          <a:p>
            <a:pPr indent="0" lvl="0" marL="0" rtl="0" algn="l">
              <a:lnSpc>
                <a:spcPct val="120000"/>
              </a:lnSpc>
              <a:spcBef>
                <a:spcPts val="0"/>
              </a:spcBef>
              <a:spcAft>
                <a:spcPts val="0"/>
              </a:spcAft>
              <a:buClr>
                <a:schemeClr val="dk1"/>
              </a:buClr>
              <a:buSzPct val="55000"/>
              <a:buFont typeface="Arial"/>
              <a:buNone/>
            </a:pPr>
            <a:r>
              <a:rPr lang="en-US"/>
              <a:t>        Return -1  // pattern cannot be found if text is shorter</a:t>
            </a:r>
            <a:endParaRPr/>
          </a:p>
          <a:p>
            <a:pPr indent="0" lvl="0" marL="0" rtl="0" algn="l">
              <a:lnSpc>
                <a:spcPct val="120000"/>
              </a:lnSpc>
              <a:spcBef>
                <a:spcPts val="0"/>
              </a:spcBef>
              <a:spcAft>
                <a:spcPts val="0"/>
              </a:spcAft>
              <a:buClr>
                <a:schemeClr val="dk1"/>
              </a:buClr>
              <a:buSzPct val="55000"/>
              <a:buFont typeface="Arial"/>
              <a:buNone/>
            </a:pPr>
            <a:r>
              <a:rPr lang="en-US"/>
              <a:t>    </a:t>
            </a:r>
            <a:endParaRPr/>
          </a:p>
          <a:p>
            <a:pPr indent="0" lvl="0" marL="0" rtl="0" algn="l">
              <a:lnSpc>
                <a:spcPct val="120000"/>
              </a:lnSpc>
              <a:spcBef>
                <a:spcPts val="0"/>
              </a:spcBef>
              <a:spcAft>
                <a:spcPts val="0"/>
              </a:spcAft>
              <a:buClr>
                <a:schemeClr val="dk1"/>
              </a:buClr>
              <a:buSzPct val="55000"/>
              <a:buFont typeface="Arial"/>
              <a:buNone/>
            </a:pPr>
            <a:r>
              <a:rPr lang="en-US"/>
              <a:t>    If m == 0 or n == 0:</a:t>
            </a:r>
            <a:endParaRPr/>
          </a:p>
          <a:p>
            <a:pPr indent="0" lvl="0" marL="0" rtl="0" algn="l">
              <a:lnSpc>
                <a:spcPct val="120000"/>
              </a:lnSpc>
              <a:spcBef>
                <a:spcPts val="0"/>
              </a:spcBef>
              <a:spcAft>
                <a:spcPts val="0"/>
              </a:spcAft>
              <a:buSzPct val="144000"/>
              <a:buNone/>
            </a:pPr>
            <a:r>
              <a:rPr lang="en-US"/>
              <a:t>        Return -1  // edge case: empty string</a:t>
            </a:r>
            <a:endParaRPr/>
          </a:p>
          <a:p>
            <a:pPr indent="0" lvl="0" marL="0" rtl="0" algn="l">
              <a:lnSpc>
                <a:spcPct val="120000"/>
              </a:lnSpc>
              <a:spcBef>
                <a:spcPts val="0"/>
              </a:spcBef>
              <a:spcAft>
                <a:spcPts val="0"/>
              </a:spcAft>
              <a:buClr>
                <a:schemeClr val="dk1"/>
              </a:buClr>
              <a:buSzPct val="55000"/>
              <a:buFont typeface="Arial"/>
              <a:buNone/>
            </a:pPr>
            <a:r>
              <a:t/>
            </a:r>
            <a:endParaRPr/>
          </a:p>
          <a:p>
            <a:pPr indent="0" lvl="0" marL="0" rtl="0" algn="l">
              <a:lnSpc>
                <a:spcPct val="120000"/>
              </a:lnSpc>
              <a:spcBef>
                <a:spcPts val="0"/>
              </a:spcBef>
              <a:spcAft>
                <a:spcPts val="0"/>
              </a:spcAft>
              <a:buClr>
                <a:schemeClr val="dk1"/>
              </a:buClr>
              <a:buSzPct val="55000"/>
              <a:buFont typeface="Arial"/>
              <a:buNone/>
            </a:pPr>
            <a:r>
              <a:rPr lang="en-US"/>
              <a:t>    B = 347</a:t>
            </a:r>
            <a:endParaRPr/>
          </a:p>
          <a:p>
            <a:pPr indent="0" lvl="0" marL="0" rtl="0" algn="l">
              <a:lnSpc>
                <a:spcPct val="120000"/>
              </a:lnSpc>
              <a:spcBef>
                <a:spcPts val="0"/>
              </a:spcBef>
              <a:spcAft>
                <a:spcPts val="0"/>
              </a:spcAft>
              <a:buClr>
                <a:schemeClr val="dk1"/>
              </a:buClr>
              <a:buSzPct val="55000"/>
              <a:buFont typeface="Arial"/>
              <a:buNone/>
            </a:pPr>
            <a:r>
              <a:rPr lang="en-US"/>
              <a:t>    M = 1000000007</a:t>
            </a:r>
            <a:endParaRPr/>
          </a:p>
          <a:p>
            <a:pPr indent="0" lvl="0" marL="0" rtl="0" algn="l">
              <a:lnSpc>
                <a:spcPct val="120000"/>
              </a:lnSpc>
              <a:spcBef>
                <a:spcPts val="0"/>
              </a:spcBef>
              <a:spcAft>
                <a:spcPts val="0"/>
              </a:spcAft>
              <a:buClr>
                <a:schemeClr val="dk1"/>
              </a:buClr>
              <a:buSzPct val="55000"/>
              <a:buFont typeface="Arial"/>
              <a:buNone/>
            </a:pPr>
            <a:r>
              <a:rPr lang="en-US"/>
              <a:t>    </a:t>
            </a:r>
            <a:endParaRPr/>
          </a:p>
          <a:p>
            <a:pPr indent="0" lvl="0" marL="0" rtl="0" algn="l">
              <a:lnSpc>
                <a:spcPct val="120000"/>
              </a:lnSpc>
              <a:spcBef>
                <a:spcPts val="0"/>
              </a:spcBef>
              <a:spcAft>
                <a:spcPts val="0"/>
              </a:spcAft>
              <a:buSzPct val="144000"/>
              <a:buNone/>
            </a:pPr>
            <a:r>
              <a:rPr lang="en-US"/>
              <a:t>    // Calculate B^(m-1)</a:t>
            </a:r>
            <a:endParaRPr/>
          </a:p>
          <a:p>
            <a:pPr indent="0" lvl="0" marL="0" rtl="0" algn="l">
              <a:lnSpc>
                <a:spcPct val="120000"/>
              </a:lnSpc>
              <a:spcBef>
                <a:spcPts val="0"/>
              </a:spcBef>
              <a:spcAft>
                <a:spcPts val="0"/>
              </a:spcAft>
              <a:buSzPct val="144000"/>
              <a:buNone/>
            </a:pPr>
            <a:r>
              <a:rPr lang="en-US"/>
              <a:t>    power = 1</a:t>
            </a:r>
            <a:endParaRPr/>
          </a:p>
          <a:p>
            <a:pPr indent="0" lvl="0" marL="0" rtl="0" algn="l">
              <a:lnSpc>
                <a:spcPct val="120000"/>
              </a:lnSpc>
              <a:spcBef>
                <a:spcPts val="0"/>
              </a:spcBef>
              <a:spcAft>
                <a:spcPts val="0"/>
              </a:spcAft>
              <a:buSzPct val="144000"/>
              <a:buNone/>
            </a:pPr>
            <a:r>
              <a:rPr lang="en-US"/>
              <a:t>    For i = 1 to m-1:</a:t>
            </a:r>
            <a:endParaRPr/>
          </a:p>
          <a:p>
            <a:pPr indent="0" lvl="0" marL="0" rtl="0" algn="l">
              <a:lnSpc>
                <a:spcPct val="120000"/>
              </a:lnSpc>
              <a:spcBef>
                <a:spcPts val="0"/>
              </a:spcBef>
              <a:spcAft>
                <a:spcPts val="0"/>
              </a:spcAft>
              <a:buSzPct val="144000"/>
              <a:buNone/>
            </a:pPr>
            <a:r>
              <a:rPr lang="en-US"/>
              <a:t>        power = (power * B) % M</a:t>
            </a:r>
            <a:endParaRPr/>
          </a:p>
        </p:txBody>
      </p:sp>
      <p:sp>
        <p:nvSpPr>
          <p:cNvPr id="187" name="Google Shape;187;p22"/>
          <p:cNvSpPr txBox="1"/>
          <p:nvPr>
            <p:ph idx="1" type="body"/>
          </p:nvPr>
        </p:nvSpPr>
        <p:spPr>
          <a:xfrm>
            <a:off x="6293175" y="823125"/>
            <a:ext cx="4867500" cy="5154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SzPct val="116129"/>
              <a:buNone/>
            </a:pPr>
            <a:r>
              <a:rPr lang="en-US"/>
              <a:t>    // Calculate the hash of the first 'm' characters of the text</a:t>
            </a:r>
            <a:endParaRPr/>
          </a:p>
          <a:p>
            <a:pPr indent="0" lvl="0" marL="0" rtl="0" algn="l">
              <a:lnSpc>
                <a:spcPct val="120000"/>
              </a:lnSpc>
              <a:spcBef>
                <a:spcPts val="0"/>
              </a:spcBef>
              <a:spcAft>
                <a:spcPts val="0"/>
              </a:spcAft>
              <a:buSzPct val="116129"/>
              <a:buNone/>
            </a:pPr>
            <a:r>
              <a:rPr lang="en-US"/>
              <a:t>    hash_text = Hash(text, m, B, M)</a:t>
            </a:r>
            <a:endParaRPr/>
          </a:p>
          <a:p>
            <a:pPr indent="0" lvl="0" marL="0" rtl="0" algn="l">
              <a:lnSpc>
                <a:spcPct val="120000"/>
              </a:lnSpc>
              <a:spcBef>
                <a:spcPts val="0"/>
              </a:spcBef>
              <a:spcAft>
                <a:spcPts val="0"/>
              </a:spcAft>
              <a:buSzPct val="116129"/>
              <a:buNone/>
            </a:pPr>
            <a:r>
              <a:rPr lang="en-US"/>
              <a:t>    hash_pattern = Hash(pattern, m, B, M)</a:t>
            </a:r>
            <a:endParaRPr/>
          </a:p>
          <a:p>
            <a:pPr indent="0" lvl="0" marL="0" rtl="0" algn="l">
              <a:lnSpc>
                <a:spcPct val="120000"/>
              </a:lnSpc>
              <a:spcBef>
                <a:spcPts val="0"/>
              </a:spcBef>
              <a:spcAft>
                <a:spcPts val="0"/>
              </a:spcAft>
              <a:buSzPct val="116129"/>
              <a:buNone/>
            </a:pPr>
            <a:r>
              <a:rPr lang="en-US"/>
              <a:t>    </a:t>
            </a:r>
            <a:endParaRPr/>
          </a:p>
          <a:p>
            <a:pPr indent="0" lvl="0" marL="0" rtl="0" algn="l">
              <a:lnSpc>
                <a:spcPct val="120000"/>
              </a:lnSpc>
              <a:spcBef>
                <a:spcPts val="0"/>
              </a:spcBef>
              <a:spcAft>
                <a:spcPts val="0"/>
              </a:spcAft>
              <a:buSzPct val="116129"/>
              <a:buNone/>
            </a:pPr>
            <a:r>
              <a:rPr lang="en-US"/>
              <a:t>    If hash_text == hash_pattern:</a:t>
            </a:r>
            <a:endParaRPr/>
          </a:p>
          <a:p>
            <a:pPr indent="0" lvl="0" marL="0" rtl="0" algn="l">
              <a:lnSpc>
                <a:spcPct val="120000"/>
              </a:lnSpc>
              <a:spcBef>
                <a:spcPts val="0"/>
              </a:spcBef>
              <a:spcAft>
                <a:spcPts val="0"/>
              </a:spcAft>
              <a:buSzPct val="116129"/>
              <a:buNone/>
            </a:pPr>
            <a:r>
              <a:rPr lang="en-US"/>
              <a:t>        Return 0  // Match found at index 0</a:t>
            </a:r>
            <a:endParaRPr/>
          </a:p>
          <a:p>
            <a:pPr indent="0" lvl="0" marL="0" rtl="0" algn="l">
              <a:lnSpc>
                <a:spcPct val="120000"/>
              </a:lnSpc>
              <a:spcBef>
                <a:spcPts val="0"/>
              </a:spcBef>
              <a:spcAft>
                <a:spcPts val="0"/>
              </a:spcAft>
              <a:buSzPct val="116129"/>
              <a:buNone/>
            </a:pPr>
            <a:r>
              <a:rPr lang="en-US"/>
              <a:t>    </a:t>
            </a:r>
            <a:endParaRPr/>
          </a:p>
          <a:p>
            <a:pPr indent="0" lvl="0" marL="0" rtl="0" algn="l">
              <a:lnSpc>
                <a:spcPct val="120000"/>
              </a:lnSpc>
              <a:spcBef>
                <a:spcPts val="0"/>
              </a:spcBef>
              <a:spcAft>
                <a:spcPts val="0"/>
              </a:spcAft>
              <a:buSzPct val="116129"/>
              <a:buNone/>
            </a:pPr>
            <a:r>
              <a:rPr lang="en-US"/>
              <a:t>    // Rolling hash for the rest of the text</a:t>
            </a:r>
            <a:endParaRPr/>
          </a:p>
          <a:p>
            <a:pPr indent="0" lvl="0" marL="0" rtl="0" algn="l">
              <a:lnSpc>
                <a:spcPct val="120000"/>
              </a:lnSpc>
              <a:spcBef>
                <a:spcPts val="0"/>
              </a:spcBef>
              <a:spcAft>
                <a:spcPts val="0"/>
              </a:spcAft>
              <a:buSzPct val="116129"/>
              <a:buNone/>
            </a:pPr>
            <a:r>
              <a:rPr lang="en-US"/>
              <a:t>    For i = m to n-1:</a:t>
            </a:r>
            <a:endParaRPr/>
          </a:p>
          <a:p>
            <a:pPr indent="0" lvl="0" marL="0" rtl="0" algn="l">
              <a:lnSpc>
                <a:spcPct val="120000"/>
              </a:lnSpc>
              <a:spcBef>
                <a:spcPts val="0"/>
              </a:spcBef>
              <a:spcAft>
                <a:spcPts val="0"/>
              </a:spcAft>
              <a:buSzPct val="116129"/>
              <a:buNone/>
            </a:pPr>
            <a:r>
              <a:rPr lang="en-US"/>
              <a:t>        hash_text = (hash_text - (power * text[i-m]) % M + M) % M  // Remove the old character</a:t>
            </a:r>
            <a:endParaRPr/>
          </a:p>
          <a:p>
            <a:pPr indent="0" lvl="0" marL="0" rtl="0" algn="l">
              <a:lnSpc>
                <a:spcPct val="120000"/>
              </a:lnSpc>
              <a:spcBef>
                <a:spcPts val="0"/>
              </a:spcBef>
              <a:spcAft>
                <a:spcPts val="0"/>
              </a:spcAft>
              <a:buSzPct val="116129"/>
              <a:buNone/>
            </a:pPr>
            <a:r>
              <a:rPr lang="en-US"/>
              <a:t>        hash_text = (hash_text * B) % M  // Shift the window</a:t>
            </a:r>
            <a:endParaRPr/>
          </a:p>
          <a:p>
            <a:pPr indent="0" lvl="0" marL="0" rtl="0" algn="l">
              <a:lnSpc>
                <a:spcPct val="120000"/>
              </a:lnSpc>
              <a:spcBef>
                <a:spcPts val="0"/>
              </a:spcBef>
              <a:spcAft>
                <a:spcPts val="0"/>
              </a:spcAft>
              <a:buSzPct val="116129"/>
              <a:buNone/>
            </a:pPr>
            <a:r>
              <a:rPr lang="en-US"/>
              <a:t>        hash_text = (hash_text + text[i]) % M  // Add the new character</a:t>
            </a:r>
            <a:endParaRPr/>
          </a:p>
          <a:p>
            <a:pPr indent="0" lvl="0" marL="0" rtl="0" algn="l">
              <a:lnSpc>
                <a:spcPct val="120000"/>
              </a:lnSpc>
              <a:spcBef>
                <a:spcPts val="0"/>
              </a:spcBef>
              <a:spcAft>
                <a:spcPts val="0"/>
              </a:spcAft>
              <a:buSzPct val="116129"/>
              <a:buNone/>
            </a:pPr>
            <a:r>
              <a:rPr lang="en-US"/>
              <a:t>        </a:t>
            </a:r>
            <a:endParaRPr/>
          </a:p>
          <a:p>
            <a:pPr indent="0" lvl="0" marL="0" rtl="0" algn="l">
              <a:lnSpc>
                <a:spcPct val="120000"/>
              </a:lnSpc>
              <a:spcBef>
                <a:spcPts val="0"/>
              </a:spcBef>
              <a:spcAft>
                <a:spcPts val="0"/>
              </a:spcAft>
              <a:buSzPct val="116129"/>
              <a:buNone/>
            </a:pPr>
            <a:r>
              <a:rPr lang="en-US"/>
              <a:t>        If hash_text == hash_pattern:</a:t>
            </a:r>
            <a:endParaRPr/>
          </a:p>
          <a:p>
            <a:pPr indent="0" lvl="0" marL="0" rtl="0" algn="l">
              <a:lnSpc>
                <a:spcPct val="120000"/>
              </a:lnSpc>
              <a:spcBef>
                <a:spcPts val="0"/>
              </a:spcBef>
              <a:spcAft>
                <a:spcPts val="0"/>
              </a:spcAft>
              <a:buSzPct val="116129"/>
              <a:buNone/>
            </a:pPr>
            <a:r>
              <a:rPr lang="en-US"/>
              <a:t>            Return i - m + 1  // Match found at index (i - m + 1)</a:t>
            </a:r>
            <a:endParaRPr/>
          </a:p>
          <a:p>
            <a:pPr indent="0" lvl="0" marL="0" rtl="0" algn="l">
              <a:lnSpc>
                <a:spcPct val="120000"/>
              </a:lnSpc>
              <a:spcBef>
                <a:spcPts val="0"/>
              </a:spcBef>
              <a:spcAft>
                <a:spcPts val="0"/>
              </a:spcAft>
              <a:buSzPct val="116129"/>
              <a:buNone/>
            </a:pPr>
            <a:r>
              <a:rPr lang="en-US"/>
              <a:t>    </a:t>
            </a:r>
            <a:endParaRPr/>
          </a:p>
          <a:p>
            <a:pPr indent="0" lvl="0" marL="0" rtl="0" algn="l">
              <a:lnSpc>
                <a:spcPct val="120000"/>
              </a:lnSpc>
              <a:spcBef>
                <a:spcPts val="0"/>
              </a:spcBef>
              <a:spcAft>
                <a:spcPts val="0"/>
              </a:spcAft>
              <a:buSzPct val="116129"/>
              <a:buNone/>
            </a:pPr>
            <a:r>
              <a:rPr lang="en-US"/>
              <a:t>    Return -1  // No match found</a:t>
            </a:r>
            <a:endParaRPr/>
          </a:p>
        </p:txBody>
      </p:sp>
      <p:sp>
        <p:nvSpPr>
          <p:cNvPr id="188" name="Google Shape;188;p22"/>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Pattern Matching (Rabin-Karp)</a:t>
            </a:r>
            <a:endParaRPr/>
          </a:p>
          <a:p>
            <a:pPr indent="0" lvl="0" marL="0" rtl="0" algn="l">
              <a:lnSpc>
                <a:spcPct val="90000"/>
              </a:lnSpc>
              <a:spcBef>
                <a:spcPts val="0"/>
              </a:spcBef>
              <a:spcAft>
                <a:spcPts val="0"/>
              </a:spcAft>
              <a:buClr>
                <a:schemeClr val="dk1"/>
              </a:buClr>
              <a:buSzPct val="100000"/>
              <a:buFont typeface="Calibri"/>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94" name="Google Shape;194;p23"/>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95" name="Google Shape;195;p23"/>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96" name="Google Shape;196;p23"/>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US"/>
              <a:t>Complexity : O(n+m)</a:t>
            </a:r>
            <a:endParaRPr/>
          </a:p>
          <a:p>
            <a:pPr indent="-342900" lvl="0" marL="457200" rtl="0" algn="l">
              <a:lnSpc>
                <a:spcPct val="120000"/>
              </a:lnSpc>
              <a:spcBef>
                <a:spcPts val="0"/>
              </a:spcBef>
              <a:spcAft>
                <a:spcPts val="0"/>
              </a:spcAft>
              <a:buSzPts val="1800"/>
              <a:buChar char="•"/>
            </a:pPr>
            <a:r>
              <a:rPr lang="en-US"/>
              <a:t>However, this algorithm doesn’t guarantee that same hash values represent same string. For clarity, we must always check if the substrings match character by character. But this method raises the complexity to O(n*m). </a:t>
            </a:r>
            <a:endParaRPr/>
          </a:p>
          <a:p>
            <a:pPr indent="-342900" lvl="0" marL="457200" rtl="0" algn="l">
              <a:lnSpc>
                <a:spcPct val="120000"/>
              </a:lnSpc>
              <a:spcBef>
                <a:spcPts val="0"/>
              </a:spcBef>
              <a:spcAft>
                <a:spcPts val="0"/>
              </a:spcAft>
              <a:buSzPts val="1800"/>
              <a:buChar char="•"/>
            </a:pPr>
            <a:r>
              <a:rPr lang="en-US"/>
              <a:t>A solution could be : Double hashing. Double hashing is a technique where two different hash functions (with different base values  p and module m are used to compute two hash values for each string.</a:t>
            </a:r>
            <a:endParaRPr/>
          </a:p>
          <a:p>
            <a:pPr indent="-342900" lvl="0" marL="457200" rtl="0" algn="l">
              <a:lnSpc>
                <a:spcPct val="120000"/>
              </a:lnSpc>
              <a:spcBef>
                <a:spcPts val="0"/>
              </a:spcBef>
              <a:spcAft>
                <a:spcPts val="0"/>
              </a:spcAft>
              <a:buSzPts val="1800"/>
              <a:buChar char="•"/>
            </a:pPr>
            <a:r>
              <a:rPr lang="en-US"/>
              <a:t>This reduces the probability of collision.</a:t>
            </a:r>
            <a:endParaRPr/>
          </a:p>
        </p:txBody>
      </p:sp>
      <p:sp>
        <p:nvSpPr>
          <p:cNvPr id="197" name="Google Shape;197;p23"/>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Pattern Matching (Rabin-Karp)</a:t>
            </a:r>
            <a:endParaRPr/>
          </a:p>
          <a:p>
            <a:pPr indent="0" lvl="0" marL="0" rtl="0" algn="l">
              <a:lnSpc>
                <a:spcPct val="90000"/>
              </a:lnSpc>
              <a:spcBef>
                <a:spcPts val="0"/>
              </a:spcBef>
              <a:spcAft>
                <a:spcPts val="0"/>
              </a:spcAft>
              <a:buClr>
                <a:schemeClr val="dk1"/>
              </a:buClr>
              <a:buSzPct val="100000"/>
              <a:buFont typeface="Calibri"/>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Applications</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203" name="Google Shape;203;p24"/>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Char char="•"/>
            </a:pPr>
            <a:r>
              <a:rPr lang="en-US"/>
              <a:t>Rabin-Karp algorithm for pattern matching in a string in   O(n) time </a:t>
            </a:r>
            <a:endParaRPr/>
          </a:p>
          <a:p>
            <a:pPr indent="-342900" lvl="0" marL="457200" rtl="0" algn="l">
              <a:lnSpc>
                <a:spcPct val="120000"/>
              </a:lnSpc>
              <a:spcBef>
                <a:spcPts val="0"/>
              </a:spcBef>
              <a:spcAft>
                <a:spcPts val="0"/>
              </a:spcAft>
              <a:buSzPts val="1800"/>
              <a:buChar char="•"/>
            </a:pPr>
            <a:r>
              <a:rPr lang="en-US"/>
              <a:t>Calculating the number of different substrings of a string in  O(n</a:t>
            </a:r>
            <a:r>
              <a:rPr baseline="30000" lang="en-US"/>
              <a:t>2</a:t>
            </a:r>
            <a:r>
              <a:rPr lang="en-US"/>
              <a:t>)</a:t>
            </a:r>
            <a:endParaRPr/>
          </a:p>
          <a:p>
            <a:pPr indent="-342900" lvl="0" marL="457200" rtl="0" algn="l">
              <a:lnSpc>
                <a:spcPct val="120000"/>
              </a:lnSpc>
              <a:spcBef>
                <a:spcPts val="0"/>
              </a:spcBef>
              <a:spcAft>
                <a:spcPts val="0"/>
              </a:spcAft>
              <a:buSzPts val="1800"/>
              <a:buChar char="•"/>
            </a:pPr>
            <a:r>
              <a:rPr lang="en-US"/>
              <a:t>Calculating the number of palindromic substrings in a string</a:t>
            </a:r>
            <a:endParaRPr/>
          </a:p>
          <a:p>
            <a:pPr indent="-342900" lvl="0" marL="457200" rtl="0" algn="l">
              <a:lnSpc>
                <a:spcPct val="120000"/>
              </a:lnSpc>
              <a:spcBef>
                <a:spcPts val="0"/>
              </a:spcBef>
              <a:spcAft>
                <a:spcPts val="0"/>
              </a:spcAft>
              <a:buSzPts val="1800"/>
              <a:buChar char="•"/>
            </a:pPr>
            <a:r>
              <a:rPr lang="en-US"/>
              <a:t>Finding the longest common substring</a:t>
            </a:r>
            <a:endParaRPr/>
          </a:p>
          <a:p>
            <a:pPr indent="-342900" lvl="0" marL="457200" rtl="0" algn="l">
              <a:lnSpc>
                <a:spcPct val="120000"/>
              </a:lnSpc>
              <a:spcBef>
                <a:spcPts val="0"/>
              </a:spcBef>
              <a:spcAft>
                <a:spcPts val="0"/>
              </a:spcAft>
              <a:buSzPts val="1800"/>
              <a:buChar char="•"/>
            </a:pPr>
            <a:r>
              <a:rPr lang="en-US"/>
              <a:t>Hash Tables and Hash Maps</a:t>
            </a:r>
            <a:endParaRPr/>
          </a:p>
          <a:p>
            <a:pPr indent="-342900" lvl="0" marL="457200" rtl="0" algn="l">
              <a:lnSpc>
                <a:spcPct val="120000"/>
              </a:lnSpc>
              <a:spcBef>
                <a:spcPts val="0"/>
              </a:spcBef>
              <a:spcAft>
                <a:spcPts val="0"/>
              </a:spcAft>
              <a:buSzPts val="1800"/>
              <a:buChar char="•"/>
            </a:pPr>
            <a:r>
              <a:rPr lang="en-US"/>
              <a:t>Database Indexing</a:t>
            </a:r>
            <a:endParaRPr/>
          </a:p>
        </p:txBody>
      </p:sp>
      <p:sp>
        <p:nvSpPr>
          <p:cNvPr id="204" name="Google Shape;204;p24"/>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205" name="Google Shape;205;p24"/>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206" name="Google Shape;206;p24"/>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125460" y="134930"/>
            <a:ext cx="9603275" cy="48431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References</a:t>
            </a:r>
            <a:endParaRPr/>
          </a:p>
        </p:txBody>
      </p:sp>
      <p:sp>
        <p:nvSpPr>
          <p:cNvPr id="212" name="Google Shape;212;p25"/>
          <p:cNvSpPr txBox="1"/>
          <p:nvPr>
            <p:ph idx="1" type="body"/>
          </p:nvPr>
        </p:nvSpPr>
        <p:spPr>
          <a:xfrm>
            <a:off x="1130270" y="823136"/>
            <a:ext cx="9922741" cy="464320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215900" lvl="0" marL="228600" rtl="0" algn="l">
              <a:lnSpc>
                <a:spcPct val="120000"/>
              </a:lnSpc>
              <a:spcBef>
                <a:spcPts val="0"/>
              </a:spcBef>
              <a:spcAft>
                <a:spcPts val="0"/>
              </a:spcAft>
              <a:buSzPts val="1800"/>
              <a:buChar char="•"/>
            </a:pPr>
            <a:r>
              <a:rPr lang="en-US" u="sng">
                <a:solidFill>
                  <a:schemeClr val="hlink"/>
                </a:solidFill>
                <a:hlinkClick r:id="rId3"/>
              </a:rPr>
              <a:t>https://cp-algorithms.com/string/string-hashing.html?fbclid=IwY2xjawGv_YtleHRuA2FlbQIxMAABHfYRcQOz5o4wFHMUvmSNU7YB8YKT4hXh1eOVlN3U_xMWRhJzlOZXFXjzWA_aem_sD-9lnS1tWTahN7rFr6DMA</a:t>
            </a:r>
            <a:endParaRPr/>
          </a:p>
          <a:p>
            <a:pPr indent="-215900" lvl="0" marL="228600" rtl="0" algn="l">
              <a:lnSpc>
                <a:spcPct val="120000"/>
              </a:lnSpc>
              <a:spcBef>
                <a:spcPts val="0"/>
              </a:spcBef>
              <a:spcAft>
                <a:spcPts val="0"/>
              </a:spcAft>
              <a:buSzPts val="1800"/>
              <a:buChar char="•"/>
            </a:pPr>
            <a:r>
              <a:rPr lang="en-US" u="sng">
                <a:solidFill>
                  <a:schemeClr val="hlink"/>
                </a:solidFill>
                <a:hlinkClick r:id="rId4"/>
              </a:rPr>
              <a:t>https://www.shafaetsplanet.com/?p=3028&amp;fbclid=IwY2xjawGv_YZleHRuA2FlbQIxMAABHSlKqLTQ20pmB3jVa6r3NTXPc3pVrU7UbiWJYNS10jqhXIV8I5Hd1Z3Fcg_aem_aNqmbTwyIkKofntpnrp2Sg</a:t>
            </a:r>
            <a:endParaRPr/>
          </a:p>
          <a:p>
            <a:pPr indent="-215900" lvl="0" marL="228600" rtl="0" algn="l">
              <a:lnSpc>
                <a:spcPct val="120000"/>
              </a:lnSpc>
              <a:spcBef>
                <a:spcPts val="0"/>
              </a:spcBef>
              <a:spcAft>
                <a:spcPts val="0"/>
              </a:spcAft>
              <a:buSzPts val="1800"/>
              <a:buChar char="•"/>
            </a:pPr>
            <a:r>
              <a:rPr lang="en-US" u="sng">
                <a:solidFill>
                  <a:schemeClr val="hlink"/>
                </a:solidFill>
                <a:hlinkClick r:id="rId5"/>
              </a:rPr>
              <a:t>https://www.geeksforgeeks.org/rabin-karp-algorithm-for-pattern-searching/</a:t>
            </a:r>
            <a:r>
              <a:rPr lang="en-US"/>
              <a:t> </a:t>
            </a:r>
            <a:endParaRPr/>
          </a:p>
        </p:txBody>
      </p:sp>
      <p:sp>
        <p:nvSpPr>
          <p:cNvPr id="213" name="Google Shape;213;p25"/>
          <p:cNvSpPr txBox="1"/>
          <p:nvPr>
            <p:ph idx="10" type="dt"/>
          </p:nvPr>
        </p:nvSpPr>
        <p:spPr>
          <a:xfrm>
            <a:off x="9670113" y="6548798"/>
            <a:ext cx="2515396" cy="309201"/>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214" name="Google Shape;214;p25"/>
          <p:cNvSpPr txBox="1"/>
          <p:nvPr>
            <p:ph idx="11" type="ftr"/>
          </p:nvPr>
        </p:nvSpPr>
        <p:spPr>
          <a:xfrm>
            <a:off x="0" y="6548799"/>
            <a:ext cx="5938836" cy="30920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215" name="Google Shape;215;p2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Hashing Algorithms</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12" name="Google Shape;112;p14"/>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215900" lvl="0" marL="228600" rtl="0" algn="l">
              <a:lnSpc>
                <a:spcPct val="120000"/>
              </a:lnSpc>
              <a:spcBef>
                <a:spcPts val="0"/>
              </a:spcBef>
              <a:spcAft>
                <a:spcPts val="0"/>
              </a:spcAft>
              <a:buSzPts val="1800"/>
              <a:buChar char="•"/>
            </a:pPr>
            <a:r>
              <a:rPr lang="en-US"/>
              <a:t>Hashing is a technique to convert input data (strings) into a fixed-size numerical representation (hash).</a:t>
            </a:r>
            <a:endParaRPr/>
          </a:p>
          <a:p>
            <a:pPr indent="-215900" lvl="0" marL="228600" rtl="0" algn="l">
              <a:lnSpc>
                <a:spcPct val="120000"/>
              </a:lnSpc>
              <a:spcBef>
                <a:spcPts val="0"/>
              </a:spcBef>
              <a:spcAft>
                <a:spcPts val="0"/>
              </a:spcAft>
              <a:buSzPts val="1800"/>
              <a:buChar char="•"/>
            </a:pPr>
            <a:r>
              <a:rPr lang="en-US"/>
              <a:t>It is a function that maps data of arbitrary size to fixed-size values.</a:t>
            </a:r>
            <a:endParaRPr/>
          </a:p>
          <a:p>
            <a:pPr indent="-215900" lvl="0" marL="228600" rtl="0" algn="l">
              <a:lnSpc>
                <a:spcPct val="120000"/>
              </a:lnSpc>
              <a:spcBef>
                <a:spcPts val="0"/>
              </a:spcBef>
              <a:spcAft>
                <a:spcPts val="0"/>
              </a:spcAft>
              <a:buSzPts val="1800"/>
              <a:buChar char="•"/>
            </a:pPr>
            <a:r>
              <a:rPr lang="en-US"/>
              <a:t>It facilitates efficient string comparison, searching, and storage.</a:t>
            </a:r>
            <a:endParaRPr/>
          </a:p>
        </p:txBody>
      </p:sp>
      <p:sp>
        <p:nvSpPr>
          <p:cNvPr id="113" name="Google Shape;113;p14"/>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14" name="Google Shape;114;p14"/>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15" name="Google Shape;115;p14"/>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Hash Function</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21" name="Google Shape;121;p15"/>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215900" lvl="0" marL="228600" rtl="0" algn="l">
              <a:lnSpc>
                <a:spcPct val="120000"/>
              </a:lnSpc>
              <a:spcBef>
                <a:spcPts val="0"/>
              </a:spcBef>
              <a:spcAft>
                <a:spcPts val="0"/>
              </a:spcAft>
              <a:buSzPts val="1800"/>
              <a:buChar char="•"/>
            </a:pPr>
            <a:r>
              <a:rPr lang="en-US"/>
              <a:t>This algorithm converts strings into integers.</a:t>
            </a:r>
            <a:endParaRPr/>
          </a:p>
          <a:p>
            <a:pPr indent="-215900" lvl="0" marL="228600" rtl="0" algn="l">
              <a:lnSpc>
                <a:spcPct val="120000"/>
              </a:lnSpc>
              <a:spcBef>
                <a:spcPts val="0"/>
              </a:spcBef>
              <a:spcAft>
                <a:spcPts val="0"/>
              </a:spcAft>
              <a:buSzPts val="1800"/>
              <a:buChar char="•"/>
            </a:pPr>
            <a:r>
              <a:rPr lang="en-US"/>
              <a:t>To convert a string into an integer, a hash function is used. </a:t>
            </a:r>
            <a:endParaRPr/>
          </a:p>
          <a:p>
            <a:pPr indent="-215900" lvl="0" marL="228600" rtl="0" algn="l">
              <a:lnSpc>
                <a:spcPct val="120000"/>
              </a:lnSpc>
              <a:spcBef>
                <a:spcPts val="0"/>
              </a:spcBef>
              <a:spcAft>
                <a:spcPts val="0"/>
              </a:spcAft>
              <a:buSzPts val="1800"/>
              <a:buChar char="•"/>
            </a:pPr>
            <a:r>
              <a:rPr lang="en-US"/>
              <a:t>The primary requirement for this function is that if two strings  and  are equal (i.e.,  s=t), their hashes must also be equal hash(s)=hash(t). </a:t>
            </a:r>
            <a:endParaRPr/>
          </a:p>
          <a:p>
            <a:pPr indent="-215900" lvl="0" marL="228600" rtl="0" algn="l">
              <a:lnSpc>
                <a:spcPct val="120000"/>
              </a:lnSpc>
              <a:spcBef>
                <a:spcPts val="0"/>
              </a:spcBef>
              <a:spcAft>
                <a:spcPts val="0"/>
              </a:spcAft>
              <a:buSzPts val="1800"/>
              <a:buChar char="•"/>
            </a:pPr>
            <a:r>
              <a:rPr lang="en-US"/>
              <a:t> However, the equality of hash values does not imply the equality of the original strings.</a:t>
            </a:r>
            <a:endParaRPr/>
          </a:p>
          <a:p>
            <a:pPr indent="-215900" lvl="0" marL="228600" rtl="0" algn="l">
              <a:lnSpc>
                <a:spcPct val="120000"/>
              </a:lnSpc>
              <a:spcBef>
                <a:spcPts val="0"/>
              </a:spcBef>
              <a:spcAft>
                <a:spcPts val="0"/>
              </a:spcAft>
              <a:buSzPts val="1800"/>
              <a:buChar char="•"/>
            </a:pPr>
            <a:r>
              <a:rPr lang="en-US"/>
              <a:t>For example, a trivial hash function could return the same hash (e.g., 0) for all strings, making it ineffective for distinguishing between them.</a:t>
            </a:r>
            <a:endParaRPr/>
          </a:p>
          <a:p>
            <a:pPr indent="0" lvl="0" marL="457200" rtl="0" algn="l">
              <a:lnSpc>
                <a:spcPct val="120000"/>
              </a:lnSpc>
              <a:spcBef>
                <a:spcPts val="0"/>
              </a:spcBef>
              <a:spcAft>
                <a:spcPts val="0"/>
              </a:spcAft>
              <a:buSzPts val="1800"/>
              <a:buNone/>
            </a:pPr>
            <a:r>
              <a:t/>
            </a:r>
            <a:endParaRPr/>
          </a:p>
        </p:txBody>
      </p:sp>
      <p:sp>
        <p:nvSpPr>
          <p:cNvPr id="122" name="Google Shape;122;p15"/>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23" name="Google Shape;123;p15"/>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24" name="Google Shape;124;p15"/>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String Hashing</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30" name="Google Shape;130;p16"/>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215900" lvl="0" marL="228600" rtl="0" algn="l">
              <a:lnSpc>
                <a:spcPct val="120000"/>
              </a:lnSpc>
              <a:spcBef>
                <a:spcPts val="0"/>
              </a:spcBef>
              <a:spcAft>
                <a:spcPts val="0"/>
              </a:spcAft>
              <a:buSzPts val="1800"/>
              <a:buChar char="•"/>
            </a:pPr>
            <a:r>
              <a:rPr lang="en-US">
                <a:solidFill>
                  <a:srgbClr val="FF0000"/>
                </a:solidFill>
              </a:rPr>
              <a:t> </a:t>
            </a:r>
            <a:r>
              <a:rPr lang="en-US"/>
              <a:t>The formula for converting a string into integer is given by polynomial rolling hash function: </a:t>
            </a:r>
            <a:br>
              <a:rPr lang="en-US"/>
            </a:br>
            <a:r>
              <a:rPr lang="en-US"/>
              <a:t>    hash(s) = (s₁ × pⁿ⁻¹ + s₂ × pⁿ⁻² + ... + sₙ × p⁰) mod M</a:t>
            </a:r>
            <a:endParaRPr/>
          </a:p>
          <a:p>
            <a:pPr indent="0" lvl="0" marL="457200" rtl="0" algn="l">
              <a:lnSpc>
                <a:spcPct val="120000"/>
              </a:lnSpc>
              <a:spcBef>
                <a:spcPts val="0"/>
              </a:spcBef>
              <a:spcAft>
                <a:spcPts val="0"/>
              </a:spcAft>
              <a:buSzPts val="1800"/>
              <a:buNone/>
            </a:pPr>
            <a:r>
              <a:rPr lang="en-US"/>
              <a:t>Where:</a:t>
            </a:r>
            <a:endParaRPr/>
          </a:p>
          <a:p>
            <a:pPr indent="0" lvl="0" marL="457200" rtl="0" algn="l">
              <a:lnSpc>
                <a:spcPct val="120000"/>
              </a:lnSpc>
              <a:spcBef>
                <a:spcPts val="0"/>
              </a:spcBef>
              <a:spcAft>
                <a:spcPts val="0"/>
              </a:spcAft>
              <a:buSzPts val="1800"/>
              <a:buNone/>
            </a:pPr>
            <a:r>
              <a:rPr lang="en-US"/>
              <a:t>s: The string to be hashed.</a:t>
            </a:r>
            <a:endParaRPr/>
          </a:p>
          <a:p>
            <a:pPr indent="0" lvl="0" marL="457200" rtl="0" algn="l">
              <a:lnSpc>
                <a:spcPct val="120000"/>
              </a:lnSpc>
              <a:spcBef>
                <a:spcPts val="0"/>
              </a:spcBef>
              <a:spcAft>
                <a:spcPts val="0"/>
              </a:spcAft>
              <a:buSzPts val="1800"/>
              <a:buNone/>
            </a:pPr>
            <a:r>
              <a:rPr lang="en-US"/>
              <a:t>s₁, s₂, ..., sₙ: The characters of the string, treated as numerical values (e.g., ASCII or Unicode codes).</a:t>
            </a:r>
            <a:endParaRPr/>
          </a:p>
          <a:p>
            <a:pPr indent="0" lvl="0" marL="457200" rtl="0" algn="l">
              <a:lnSpc>
                <a:spcPct val="120000"/>
              </a:lnSpc>
              <a:spcBef>
                <a:spcPts val="0"/>
              </a:spcBef>
              <a:spcAft>
                <a:spcPts val="0"/>
              </a:spcAft>
              <a:buSzPts val="1800"/>
              <a:buNone/>
            </a:pPr>
            <a:r>
              <a:rPr lang="en-US"/>
              <a:t>p: A chosen prime number (commonly 31 or 53).</a:t>
            </a:r>
            <a:endParaRPr/>
          </a:p>
          <a:p>
            <a:pPr indent="0" lvl="0" marL="457200" rtl="0" algn="l">
              <a:lnSpc>
                <a:spcPct val="120000"/>
              </a:lnSpc>
              <a:spcBef>
                <a:spcPts val="0"/>
              </a:spcBef>
              <a:spcAft>
                <a:spcPts val="0"/>
              </a:spcAft>
              <a:buSzPts val="1800"/>
              <a:buNone/>
            </a:pPr>
            <a:r>
              <a:rPr lang="en-US"/>
              <a:t>M: A large prime modulus to prevent overflow and reduce collisions.</a:t>
            </a:r>
            <a:endParaRPr/>
          </a:p>
          <a:p>
            <a:pPr indent="0" lvl="0" marL="457200" rtl="0" algn="l">
              <a:lnSpc>
                <a:spcPct val="120000"/>
              </a:lnSpc>
              <a:spcBef>
                <a:spcPts val="0"/>
              </a:spcBef>
              <a:spcAft>
                <a:spcPts val="0"/>
              </a:spcAft>
              <a:buSzPts val="1800"/>
              <a:buNone/>
            </a:pPr>
            <a:r>
              <a:rPr lang="en-US"/>
              <a:t>n: The length of the string.</a:t>
            </a:r>
            <a:endParaRPr/>
          </a:p>
          <a:p>
            <a:pPr indent="0" lvl="0" marL="457200" rtl="0" algn="l">
              <a:lnSpc>
                <a:spcPct val="120000"/>
              </a:lnSpc>
              <a:spcBef>
                <a:spcPts val="0"/>
              </a:spcBef>
              <a:spcAft>
                <a:spcPts val="0"/>
              </a:spcAft>
              <a:buSzPts val="1800"/>
              <a:buNone/>
            </a:pPr>
            <a:r>
              <a:t/>
            </a:r>
            <a:endParaRPr/>
          </a:p>
        </p:txBody>
      </p:sp>
      <p:sp>
        <p:nvSpPr>
          <p:cNvPr id="131" name="Google Shape;131;p16"/>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32" name="Google Shape;132;p16"/>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33" name="Google Shape;133;p16"/>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String Hashing</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39" name="Google Shape;139;p17"/>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rPr lang="en-US"/>
              <a:t>    But why mod the equation with a m?</a:t>
            </a:r>
            <a:endParaRPr/>
          </a:p>
          <a:p>
            <a:pPr indent="-215900" lvl="0" marL="228600" rtl="0" algn="l">
              <a:lnSpc>
                <a:spcPct val="120000"/>
              </a:lnSpc>
              <a:spcBef>
                <a:spcPts val="0"/>
              </a:spcBef>
              <a:spcAft>
                <a:spcPts val="0"/>
              </a:spcAft>
              <a:buSzPts val="1800"/>
              <a:buChar char="•"/>
            </a:pPr>
            <a:r>
              <a:rPr lang="en-US"/>
              <a:t>The equation increases exponentially, potentially exceeding the capacity of standard integer data types. Applying mod M ensures that the hash values remain within a fixed range.</a:t>
            </a:r>
            <a:endParaRPr/>
          </a:p>
          <a:p>
            <a:pPr indent="-215900" lvl="0" marL="228600" rtl="0" algn="l">
              <a:lnSpc>
                <a:spcPct val="120000"/>
              </a:lnSpc>
              <a:spcBef>
                <a:spcPts val="0"/>
              </a:spcBef>
              <a:spcAft>
                <a:spcPts val="0"/>
              </a:spcAft>
              <a:buSzPts val="1800"/>
              <a:buChar char="•"/>
            </a:pPr>
            <a:r>
              <a:rPr lang="en-US"/>
              <a:t>To make the calculations manageable further, we use modular arithmetic formulas:</a:t>
            </a:r>
            <a:endParaRPr/>
          </a:p>
          <a:p>
            <a:pPr indent="0" lvl="0" marL="457200" rtl="0" algn="l">
              <a:lnSpc>
                <a:spcPct val="120000"/>
              </a:lnSpc>
              <a:spcBef>
                <a:spcPts val="0"/>
              </a:spcBef>
              <a:spcAft>
                <a:spcPts val="0"/>
              </a:spcAft>
              <a:buSzPts val="1800"/>
              <a:buNone/>
            </a:pPr>
            <a:r>
              <a:rPr lang="en-US"/>
              <a:t>(a+b)%M= ((a%M)+(b%M))%M</a:t>
            </a:r>
            <a:endParaRPr/>
          </a:p>
          <a:p>
            <a:pPr indent="0" lvl="0" marL="457200" rtl="0" algn="l">
              <a:lnSpc>
                <a:spcPct val="120000"/>
              </a:lnSpc>
              <a:spcBef>
                <a:spcPts val="0"/>
              </a:spcBef>
              <a:spcAft>
                <a:spcPts val="0"/>
              </a:spcAft>
              <a:buSzPts val="1800"/>
              <a:buNone/>
            </a:pPr>
            <a:r>
              <a:rPr lang="en-US"/>
              <a:t>(a*b)%M= ((a%M)*(b%M))%M</a:t>
            </a:r>
            <a:endParaRPr/>
          </a:p>
          <a:p>
            <a:pPr indent="0" lvl="0" marL="457200" rtl="0" algn="l">
              <a:lnSpc>
                <a:spcPct val="120000"/>
              </a:lnSpc>
              <a:spcBef>
                <a:spcPts val="0"/>
              </a:spcBef>
              <a:spcAft>
                <a:spcPts val="0"/>
              </a:spcAft>
              <a:buSzPts val="1800"/>
              <a:buNone/>
            </a:pPr>
            <a:r>
              <a:rPr lang="en-US"/>
              <a:t>  </a:t>
            </a:r>
            <a:endParaRPr/>
          </a:p>
        </p:txBody>
      </p:sp>
      <p:sp>
        <p:nvSpPr>
          <p:cNvPr id="140" name="Google Shape;140;p17"/>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41" name="Google Shape;141;p17"/>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42" name="Google Shape;142;p17"/>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String Hashing</a:t>
            </a:r>
            <a:endParaRPr/>
          </a:p>
          <a:p>
            <a:pPr indent="0" lvl="0" marL="0" rtl="0" algn="l">
              <a:lnSpc>
                <a:spcPct val="90000"/>
              </a:lnSpc>
              <a:spcBef>
                <a:spcPts val="0"/>
              </a:spcBef>
              <a:spcAft>
                <a:spcPts val="0"/>
              </a:spcAft>
              <a:buClr>
                <a:schemeClr val="dk1"/>
              </a:buClr>
              <a:buSzPct val="34375"/>
              <a:buFont typeface="Arial"/>
              <a:buNone/>
            </a:pPr>
            <a:r>
              <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48" name="Google Shape;148;p18"/>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rPr lang="en-US"/>
              <a:t>    But why M and p prime numbers?</a:t>
            </a:r>
            <a:endParaRPr/>
          </a:p>
          <a:p>
            <a:pPr indent="-215900" lvl="0" marL="228600" rtl="0" algn="l">
              <a:lnSpc>
                <a:spcPct val="120000"/>
              </a:lnSpc>
              <a:spcBef>
                <a:spcPts val="0"/>
              </a:spcBef>
              <a:spcAft>
                <a:spcPts val="0"/>
              </a:spcAft>
              <a:buSzPts val="1800"/>
              <a:buChar char="•"/>
            </a:pPr>
            <a:r>
              <a:rPr lang="en-US"/>
              <a:t>The It is very much possible for more than one string generate the same hash values. In such cases, the purpose of generating unique hash values is failed. If we take p and m very large and prime numbers, this probability significantly decreases.</a:t>
            </a:r>
            <a:endParaRPr/>
          </a:p>
        </p:txBody>
      </p:sp>
      <p:sp>
        <p:nvSpPr>
          <p:cNvPr id="149" name="Google Shape;149;p18"/>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50" name="Google Shape;150;p18"/>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51" name="Google Shape;151;p18"/>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20000"/>
              </a:lnSpc>
              <a:spcBef>
                <a:spcPts val="0"/>
              </a:spcBef>
              <a:spcAft>
                <a:spcPts val="0"/>
              </a:spcAft>
              <a:buSzPts val="1800"/>
              <a:buNone/>
            </a:pPr>
            <a:r>
              <a:t/>
            </a:r>
            <a:endParaRPr/>
          </a:p>
          <a:p>
            <a:pPr indent="0" lvl="0" marL="457200" rtl="0" algn="l">
              <a:lnSpc>
                <a:spcPct val="120000"/>
              </a:lnSpc>
              <a:spcBef>
                <a:spcPts val="0"/>
              </a:spcBef>
              <a:spcAft>
                <a:spcPts val="0"/>
              </a:spcAft>
              <a:buClr>
                <a:schemeClr val="dk1"/>
              </a:buClr>
              <a:buSzPts val="1100"/>
              <a:buFont typeface="Arial"/>
              <a:buNone/>
            </a:pPr>
            <a:r>
              <a:rPr lang="en-US"/>
              <a:t>long long compute_hash(string const&amp; s) {</a:t>
            </a:r>
            <a:endParaRPr/>
          </a:p>
          <a:p>
            <a:pPr indent="0" lvl="0" marL="457200" rtl="0" algn="l">
              <a:lnSpc>
                <a:spcPct val="120000"/>
              </a:lnSpc>
              <a:spcBef>
                <a:spcPts val="0"/>
              </a:spcBef>
              <a:spcAft>
                <a:spcPts val="0"/>
              </a:spcAft>
              <a:buClr>
                <a:schemeClr val="dk1"/>
              </a:buClr>
              <a:buSzPts val="1100"/>
              <a:buFont typeface="Arial"/>
              <a:buNone/>
            </a:pPr>
            <a:r>
              <a:rPr lang="en-US"/>
              <a:t>    const int p = 31;</a:t>
            </a:r>
            <a:endParaRPr/>
          </a:p>
          <a:p>
            <a:pPr indent="0" lvl="0" marL="457200" rtl="0" algn="l">
              <a:lnSpc>
                <a:spcPct val="120000"/>
              </a:lnSpc>
              <a:spcBef>
                <a:spcPts val="0"/>
              </a:spcBef>
              <a:spcAft>
                <a:spcPts val="0"/>
              </a:spcAft>
              <a:buClr>
                <a:schemeClr val="dk1"/>
              </a:buClr>
              <a:buSzPts val="1100"/>
              <a:buFont typeface="Arial"/>
              <a:buNone/>
            </a:pPr>
            <a:r>
              <a:rPr lang="en-US"/>
              <a:t>    const int m = 1e9 + 9;</a:t>
            </a:r>
            <a:endParaRPr/>
          </a:p>
          <a:p>
            <a:pPr indent="0" lvl="0" marL="457200" rtl="0" algn="l">
              <a:lnSpc>
                <a:spcPct val="120000"/>
              </a:lnSpc>
              <a:spcBef>
                <a:spcPts val="0"/>
              </a:spcBef>
              <a:spcAft>
                <a:spcPts val="0"/>
              </a:spcAft>
              <a:buClr>
                <a:schemeClr val="dk1"/>
              </a:buClr>
              <a:buSzPts val="1100"/>
              <a:buFont typeface="Arial"/>
              <a:buNone/>
            </a:pPr>
            <a:r>
              <a:rPr lang="en-US"/>
              <a:t>    long long hash_value = 0;</a:t>
            </a:r>
            <a:endParaRPr/>
          </a:p>
          <a:p>
            <a:pPr indent="0" lvl="0" marL="457200" rtl="0" algn="l">
              <a:lnSpc>
                <a:spcPct val="120000"/>
              </a:lnSpc>
              <a:spcBef>
                <a:spcPts val="0"/>
              </a:spcBef>
              <a:spcAft>
                <a:spcPts val="0"/>
              </a:spcAft>
              <a:buClr>
                <a:schemeClr val="dk1"/>
              </a:buClr>
              <a:buSzPts val="1100"/>
              <a:buFont typeface="Arial"/>
              <a:buNone/>
            </a:pPr>
            <a:r>
              <a:rPr lang="en-US"/>
              <a:t>    long long p_pow = 1;</a:t>
            </a:r>
            <a:endParaRPr/>
          </a:p>
          <a:p>
            <a:pPr indent="0" lvl="0" marL="457200" rtl="0" algn="l">
              <a:lnSpc>
                <a:spcPct val="120000"/>
              </a:lnSpc>
              <a:spcBef>
                <a:spcPts val="0"/>
              </a:spcBef>
              <a:spcAft>
                <a:spcPts val="0"/>
              </a:spcAft>
              <a:buClr>
                <a:schemeClr val="dk1"/>
              </a:buClr>
              <a:buSzPts val="1100"/>
              <a:buFont typeface="Arial"/>
              <a:buNone/>
            </a:pPr>
            <a:r>
              <a:rPr lang="en-US"/>
              <a:t>    for (char c : s) {</a:t>
            </a:r>
            <a:endParaRPr/>
          </a:p>
          <a:p>
            <a:pPr indent="0" lvl="0" marL="457200" rtl="0" algn="l">
              <a:lnSpc>
                <a:spcPct val="120000"/>
              </a:lnSpc>
              <a:spcBef>
                <a:spcPts val="0"/>
              </a:spcBef>
              <a:spcAft>
                <a:spcPts val="0"/>
              </a:spcAft>
              <a:buClr>
                <a:schemeClr val="dk1"/>
              </a:buClr>
              <a:buSzPts val="1100"/>
              <a:buFont typeface="Arial"/>
              <a:buNone/>
            </a:pPr>
            <a:r>
              <a:rPr lang="en-US"/>
              <a:t>        hash_value = (hash_value + (c - 'a' + 1) * p_pow) % m;</a:t>
            </a:r>
            <a:endParaRPr/>
          </a:p>
          <a:p>
            <a:pPr indent="0" lvl="0" marL="457200" rtl="0" algn="l">
              <a:lnSpc>
                <a:spcPct val="120000"/>
              </a:lnSpc>
              <a:spcBef>
                <a:spcPts val="0"/>
              </a:spcBef>
              <a:spcAft>
                <a:spcPts val="0"/>
              </a:spcAft>
              <a:buClr>
                <a:schemeClr val="dk1"/>
              </a:buClr>
              <a:buSzPts val="1100"/>
              <a:buFont typeface="Arial"/>
              <a:buNone/>
            </a:pPr>
            <a:r>
              <a:rPr lang="en-US"/>
              <a:t>        p_pow = (p_pow * p) % m;</a:t>
            </a:r>
            <a:endParaRPr/>
          </a:p>
          <a:p>
            <a:pPr indent="0" lvl="0" marL="457200" rtl="0" algn="l">
              <a:lnSpc>
                <a:spcPct val="120000"/>
              </a:lnSpc>
              <a:spcBef>
                <a:spcPts val="0"/>
              </a:spcBef>
              <a:spcAft>
                <a:spcPts val="0"/>
              </a:spcAft>
              <a:buClr>
                <a:schemeClr val="dk1"/>
              </a:buClr>
              <a:buSzPts val="1100"/>
              <a:buFont typeface="Arial"/>
              <a:buNone/>
            </a:pPr>
            <a:r>
              <a:rPr lang="en-US"/>
              <a:t>    }</a:t>
            </a:r>
            <a:endParaRPr/>
          </a:p>
          <a:p>
            <a:pPr indent="0" lvl="0" marL="457200" rtl="0" algn="l">
              <a:lnSpc>
                <a:spcPct val="120000"/>
              </a:lnSpc>
              <a:spcBef>
                <a:spcPts val="0"/>
              </a:spcBef>
              <a:spcAft>
                <a:spcPts val="0"/>
              </a:spcAft>
              <a:buClr>
                <a:schemeClr val="dk1"/>
              </a:buClr>
              <a:buSzPts val="1100"/>
              <a:buFont typeface="Arial"/>
              <a:buNone/>
            </a:pPr>
            <a:r>
              <a:rPr lang="en-US"/>
              <a:t>    return hash_value;</a:t>
            </a:r>
            <a:endParaRPr/>
          </a:p>
          <a:p>
            <a:pPr indent="0" lvl="0" marL="457200" rtl="0" algn="l">
              <a:lnSpc>
                <a:spcPct val="120000"/>
              </a:lnSpc>
              <a:spcBef>
                <a:spcPts val="0"/>
              </a:spcBef>
              <a:spcAft>
                <a:spcPts val="0"/>
              </a:spcAft>
              <a:buClr>
                <a:schemeClr val="dk1"/>
              </a:buClr>
              <a:buSzPts val="1100"/>
              <a:buFont typeface="Arial"/>
              <a:buNone/>
            </a:pPr>
            <a:r>
              <a:rPr lang="en-US"/>
              <a:t>}</a:t>
            </a:r>
            <a:endParaRPr/>
          </a:p>
          <a:p>
            <a:pPr indent="0" lvl="0" marL="457200" rtl="0" algn="l">
              <a:lnSpc>
                <a:spcPct val="120000"/>
              </a:lnSpc>
              <a:spcBef>
                <a:spcPts val="0"/>
              </a:spcBef>
              <a:spcAft>
                <a:spcPts val="0"/>
              </a:spcAft>
              <a:buClr>
                <a:schemeClr val="dk1"/>
              </a:buClr>
              <a:buSzPts val="1100"/>
              <a:buFont typeface="Arial"/>
              <a:buNone/>
            </a:pPr>
            <a:r>
              <a:t/>
            </a:r>
            <a:endParaRPr/>
          </a:p>
          <a:p>
            <a:pPr indent="0" lvl="0" marL="457200" rtl="0" algn="l">
              <a:lnSpc>
                <a:spcPct val="120000"/>
              </a:lnSpc>
              <a:spcBef>
                <a:spcPts val="0"/>
              </a:spcBef>
              <a:spcAft>
                <a:spcPts val="0"/>
              </a:spcAft>
              <a:buSzPts val="1800"/>
              <a:buNone/>
            </a:pPr>
            <a:r>
              <a:t/>
            </a:r>
            <a:endParaRPr/>
          </a:p>
        </p:txBody>
      </p:sp>
      <p:sp>
        <p:nvSpPr>
          <p:cNvPr id="157" name="Google Shape;157;p19"/>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58" name="Google Shape;158;p19"/>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59" name="Google Shape;159;p19"/>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60" name="Google Shape;160;p19"/>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String Hashing</a:t>
            </a:r>
            <a:endParaRPr/>
          </a:p>
          <a:p>
            <a:pPr indent="0" lvl="0" marL="0" rtl="0" algn="l">
              <a:lnSpc>
                <a:spcPct val="90000"/>
              </a:lnSpc>
              <a:spcBef>
                <a:spcPts val="0"/>
              </a:spcBef>
              <a:spcAft>
                <a:spcPts val="0"/>
              </a:spcAft>
              <a:buClr>
                <a:schemeClr val="dk1"/>
              </a:buClr>
              <a:buSzPct val="100000"/>
              <a:buFont typeface="Calibri"/>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66" name="Google Shape;166;p20"/>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67" name="Google Shape;167;p20"/>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68" name="Google Shape;168;p20"/>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Pattern Matching (Rabin-Karp)</a:t>
            </a:r>
            <a:endParaRPr/>
          </a:p>
          <a:p>
            <a:pPr indent="0" lvl="0" marL="0" rtl="0" algn="l">
              <a:lnSpc>
                <a:spcPct val="90000"/>
              </a:lnSpc>
              <a:spcBef>
                <a:spcPts val="0"/>
              </a:spcBef>
              <a:spcAft>
                <a:spcPts val="0"/>
              </a:spcAft>
              <a:buClr>
                <a:schemeClr val="dk1"/>
              </a:buClr>
              <a:buSzPct val="100000"/>
              <a:buFont typeface="Calibri"/>
              <a:buNone/>
            </a:pPr>
            <a:r>
              <a:t/>
            </a:r>
            <a:endParaRPr/>
          </a:p>
        </p:txBody>
      </p:sp>
      <p:sp>
        <p:nvSpPr>
          <p:cNvPr id="169" name="Google Shape;169;p20"/>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US"/>
              <a:t>Efficiently find a pattern  P of length  m in a text T of length n.</a:t>
            </a:r>
            <a:endParaRPr/>
          </a:p>
          <a:p>
            <a:pPr indent="-342900" lvl="0" marL="457200" rtl="0" algn="l">
              <a:lnSpc>
                <a:spcPct val="120000"/>
              </a:lnSpc>
              <a:spcBef>
                <a:spcPts val="0"/>
              </a:spcBef>
              <a:spcAft>
                <a:spcPts val="0"/>
              </a:spcAft>
              <a:buSzPts val="1800"/>
              <a:buChar char="•"/>
            </a:pPr>
            <a:r>
              <a:rPr lang="en-US"/>
              <a:t>In Brute Force approach, the complexity of pattern matching is O(n*m) </a:t>
            </a:r>
            <a:endParaRPr/>
          </a:p>
          <a:p>
            <a:pPr indent="-342900" lvl="0" marL="457200" rtl="0" algn="l">
              <a:lnSpc>
                <a:spcPct val="120000"/>
              </a:lnSpc>
              <a:spcBef>
                <a:spcPts val="0"/>
              </a:spcBef>
              <a:spcAft>
                <a:spcPts val="0"/>
              </a:spcAft>
              <a:buSzPts val="1800"/>
              <a:buChar char="•"/>
            </a:pPr>
            <a:r>
              <a:rPr lang="en-US"/>
              <a:t>Using rolling hash we get a complexity of O(n) for each m length substring. </a:t>
            </a:r>
            <a:endParaRPr/>
          </a:p>
          <a:p>
            <a:pPr indent="-342900" lvl="0" marL="457200" rtl="0" algn="l">
              <a:lnSpc>
                <a:spcPct val="120000"/>
              </a:lnSpc>
              <a:spcBef>
                <a:spcPts val="0"/>
              </a:spcBef>
              <a:spcAft>
                <a:spcPts val="0"/>
              </a:spcAft>
              <a:buSzPts val="1800"/>
              <a:buChar char="•"/>
            </a:pPr>
            <a:r>
              <a:rPr lang="en-US"/>
              <a:t>If we simply  follow the given equation for each m length substring, the overall complexity reaches O(n*m).</a:t>
            </a:r>
            <a:endParaRPr/>
          </a:p>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0" type="dt"/>
          </p:nvPr>
        </p:nvSpPr>
        <p:spPr>
          <a:xfrm>
            <a:off x="9670113" y="6548798"/>
            <a:ext cx="2515500" cy="30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September 30, 2024</a:t>
            </a:r>
            <a:endParaRPr/>
          </a:p>
        </p:txBody>
      </p:sp>
      <p:sp>
        <p:nvSpPr>
          <p:cNvPr id="175" name="Google Shape;175;p21"/>
          <p:cNvSpPr txBox="1"/>
          <p:nvPr>
            <p:ph idx="11" type="ftr"/>
          </p:nvPr>
        </p:nvSpPr>
        <p:spPr>
          <a:xfrm>
            <a:off x="0" y="6548799"/>
            <a:ext cx="5938800" cy="309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CSE 2202: Algorithm Analysis and Design Laboratory</a:t>
            </a:r>
            <a:endParaRPr/>
          </a:p>
        </p:txBody>
      </p:sp>
      <p:sp>
        <p:nvSpPr>
          <p:cNvPr id="176" name="Google Shape;176;p21"/>
          <p:cNvSpPr txBox="1"/>
          <p:nvPr>
            <p:ph idx="12" type="sldNum"/>
          </p:nvPr>
        </p:nvSpPr>
        <p:spPr>
          <a:xfrm>
            <a:off x="9918076" y="137408"/>
            <a:ext cx="810900" cy="5037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800"/>
              <a:buNone/>
            </a:pPr>
            <a:fld id="{00000000-1234-1234-1234-123412341234}" type="slidenum">
              <a:rPr lang="en-US"/>
              <a:t>‹#›</a:t>
            </a:fld>
            <a:endParaRPr/>
          </a:p>
        </p:txBody>
      </p:sp>
      <p:sp>
        <p:nvSpPr>
          <p:cNvPr id="177" name="Google Shape;177;p21"/>
          <p:cNvSpPr txBox="1"/>
          <p:nvPr>
            <p:ph idx="1" type="body"/>
          </p:nvPr>
        </p:nvSpPr>
        <p:spPr>
          <a:xfrm>
            <a:off x="1130270" y="823136"/>
            <a:ext cx="9603300" cy="4643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a:p>
            <a:pPr indent="-342900" lvl="0" marL="457200" rtl="0" algn="l">
              <a:lnSpc>
                <a:spcPct val="120000"/>
              </a:lnSpc>
              <a:spcBef>
                <a:spcPts val="0"/>
              </a:spcBef>
              <a:spcAft>
                <a:spcPts val="0"/>
              </a:spcAft>
              <a:buSzPts val="1800"/>
              <a:buChar char="•"/>
            </a:pPr>
            <a:r>
              <a:rPr lang="en-US"/>
              <a:t>Solution : Rolling Hash Optimization</a:t>
            </a:r>
            <a:endParaRPr/>
          </a:p>
          <a:p>
            <a:pPr indent="0" lvl="0" marL="457200" rtl="0" algn="l">
              <a:lnSpc>
                <a:spcPct val="120000"/>
              </a:lnSpc>
              <a:spcBef>
                <a:spcPts val="0"/>
              </a:spcBef>
              <a:spcAft>
                <a:spcPts val="0"/>
              </a:spcAft>
              <a:buSzPts val="1800"/>
              <a:buNone/>
            </a:pPr>
            <a:r>
              <a:rPr lang="en-US"/>
              <a:t>We Derive hash for substring H</a:t>
            </a:r>
            <a:r>
              <a:rPr baseline="-25000" lang="en-US"/>
              <a:t>i</a:t>
            </a:r>
            <a:r>
              <a:rPr lang="en-US"/>
              <a:t> from H</a:t>
            </a:r>
            <a:r>
              <a:rPr baseline="-25000" lang="en-US"/>
              <a:t>i-1</a:t>
            </a:r>
            <a:r>
              <a:rPr lang="en-US"/>
              <a:t>:</a:t>
            </a:r>
            <a:endParaRPr/>
          </a:p>
          <a:p>
            <a:pPr indent="0" lvl="0" marL="457200" rtl="0" algn="l">
              <a:lnSpc>
                <a:spcPct val="120000"/>
              </a:lnSpc>
              <a:spcBef>
                <a:spcPts val="0"/>
              </a:spcBef>
              <a:spcAft>
                <a:spcPts val="0"/>
              </a:spcAft>
              <a:buSzPts val="1800"/>
              <a:buNone/>
            </a:pPr>
            <a:r>
              <a:rPr lang="en-US"/>
              <a:t>H</a:t>
            </a:r>
            <a:r>
              <a:rPr baseline="-25000" lang="en-US"/>
              <a:t>i</a:t>
            </a:r>
            <a:r>
              <a:rPr lang="en-US"/>
              <a:t>= (H</a:t>
            </a:r>
            <a:r>
              <a:rPr baseline="-25000" lang="en-US"/>
              <a:t>i-1 </a:t>
            </a:r>
            <a:r>
              <a:rPr lang="en-US"/>
              <a:t>- S</a:t>
            </a:r>
            <a:r>
              <a:rPr baseline="-25000" lang="en-US"/>
              <a:t>i-1</a:t>
            </a:r>
            <a:r>
              <a:rPr lang="en-US"/>
              <a:t>. p</a:t>
            </a:r>
            <a:r>
              <a:rPr baseline="30000" lang="en-US"/>
              <a:t>m-1</a:t>
            </a:r>
            <a:r>
              <a:rPr lang="en-US"/>
              <a:t> ).p+ s</a:t>
            </a:r>
            <a:r>
              <a:rPr baseline="-25000" lang="en-US"/>
              <a:t>i+m-1</a:t>
            </a:r>
            <a:endParaRPr baseline="-25000"/>
          </a:p>
          <a:p>
            <a:pPr indent="0" lvl="0" marL="457200" rtl="0" algn="l">
              <a:lnSpc>
                <a:spcPct val="120000"/>
              </a:lnSpc>
              <a:spcBef>
                <a:spcPts val="0"/>
              </a:spcBef>
              <a:spcAft>
                <a:spcPts val="0"/>
              </a:spcAft>
              <a:buSzPts val="1800"/>
              <a:buNone/>
            </a:pPr>
            <a:r>
              <a:t/>
            </a:r>
            <a:endParaRPr baseline="-25000"/>
          </a:p>
          <a:p>
            <a:pPr indent="0" lvl="0" marL="457200" rtl="0" algn="l">
              <a:lnSpc>
                <a:spcPct val="120000"/>
              </a:lnSpc>
              <a:spcBef>
                <a:spcPts val="0"/>
              </a:spcBef>
              <a:spcAft>
                <a:spcPts val="0"/>
              </a:spcAft>
              <a:buSzPts val="1800"/>
              <a:buNone/>
            </a:pPr>
            <a:r>
              <a:rPr lang="en-US"/>
              <a:t>For m=3,</a:t>
            </a:r>
            <a:endParaRPr/>
          </a:p>
          <a:p>
            <a:pPr indent="0" lvl="0" marL="457200" rtl="0" algn="l">
              <a:lnSpc>
                <a:spcPct val="120000"/>
              </a:lnSpc>
              <a:spcBef>
                <a:spcPts val="0"/>
              </a:spcBef>
              <a:spcAft>
                <a:spcPts val="0"/>
              </a:spcAft>
              <a:buSzPts val="1800"/>
              <a:buNone/>
            </a:pPr>
            <a:r>
              <a:rPr lang="en-US"/>
              <a:t>H</a:t>
            </a:r>
            <a:r>
              <a:rPr baseline="-25000" lang="en-US"/>
              <a:t>0</a:t>
            </a:r>
            <a:r>
              <a:rPr lang="en-US"/>
              <a:t>= s</a:t>
            </a:r>
            <a:r>
              <a:rPr baseline="-25000" lang="en-US"/>
              <a:t>0</a:t>
            </a:r>
            <a:r>
              <a:rPr lang="en-US"/>
              <a:t>.p</a:t>
            </a:r>
            <a:r>
              <a:rPr baseline="30000" lang="en-US"/>
              <a:t>2</a:t>
            </a:r>
            <a:r>
              <a:rPr lang="en-US"/>
              <a:t>+ s</a:t>
            </a:r>
            <a:r>
              <a:rPr baseline="-25000" lang="en-US"/>
              <a:t>1</a:t>
            </a:r>
            <a:r>
              <a:rPr lang="en-US"/>
              <a:t>.p</a:t>
            </a:r>
            <a:r>
              <a:rPr baseline="30000" lang="en-US"/>
              <a:t>1</a:t>
            </a:r>
            <a:r>
              <a:rPr lang="en-US"/>
              <a:t>+s</a:t>
            </a:r>
            <a:r>
              <a:rPr baseline="-25000" lang="en-US"/>
              <a:t>2</a:t>
            </a:r>
            <a:endParaRPr baseline="-25000"/>
          </a:p>
          <a:p>
            <a:pPr indent="0" lvl="0" marL="457200" rtl="0" algn="l">
              <a:lnSpc>
                <a:spcPct val="120000"/>
              </a:lnSpc>
              <a:spcBef>
                <a:spcPts val="0"/>
              </a:spcBef>
              <a:spcAft>
                <a:spcPts val="0"/>
              </a:spcAft>
              <a:buSzPts val="1800"/>
              <a:buNone/>
            </a:pPr>
            <a:r>
              <a:rPr lang="en-US"/>
              <a:t>H</a:t>
            </a:r>
            <a:r>
              <a:rPr baseline="-25000" lang="en-US"/>
              <a:t>1</a:t>
            </a:r>
            <a:r>
              <a:rPr lang="en-US"/>
              <a:t>= s</a:t>
            </a:r>
            <a:r>
              <a:rPr baseline="-25000" lang="en-US"/>
              <a:t>1</a:t>
            </a:r>
            <a:r>
              <a:rPr lang="en-US"/>
              <a:t>.p</a:t>
            </a:r>
            <a:r>
              <a:rPr baseline="30000" lang="en-US"/>
              <a:t>2</a:t>
            </a:r>
            <a:r>
              <a:rPr lang="en-US"/>
              <a:t>+ s</a:t>
            </a:r>
            <a:r>
              <a:rPr baseline="-25000" lang="en-US"/>
              <a:t>2</a:t>
            </a:r>
            <a:r>
              <a:rPr lang="en-US"/>
              <a:t>.p</a:t>
            </a:r>
            <a:r>
              <a:rPr baseline="30000" lang="en-US"/>
              <a:t>1</a:t>
            </a:r>
            <a:r>
              <a:rPr lang="en-US"/>
              <a:t>+s</a:t>
            </a:r>
            <a:r>
              <a:rPr baseline="-25000" lang="en-US"/>
              <a:t>3</a:t>
            </a:r>
            <a:endParaRPr baseline="-25000"/>
          </a:p>
          <a:p>
            <a:pPr indent="0" lvl="0" marL="457200" rtl="0" algn="l">
              <a:lnSpc>
                <a:spcPct val="120000"/>
              </a:lnSpc>
              <a:spcBef>
                <a:spcPts val="0"/>
              </a:spcBef>
              <a:spcAft>
                <a:spcPts val="0"/>
              </a:spcAft>
              <a:buSzPts val="1800"/>
              <a:buNone/>
            </a:pPr>
            <a:r>
              <a:rPr lang="en-US"/>
              <a:t>Or we can express H</a:t>
            </a:r>
            <a:r>
              <a:rPr baseline="-25000" lang="en-US"/>
              <a:t>1</a:t>
            </a:r>
            <a:r>
              <a:rPr lang="en-US"/>
              <a:t> in terms of H</a:t>
            </a:r>
            <a:r>
              <a:rPr baseline="-25000" lang="en-US"/>
              <a:t>0</a:t>
            </a:r>
            <a:r>
              <a:rPr lang="en-US"/>
              <a:t>:</a:t>
            </a:r>
            <a:endParaRPr/>
          </a:p>
          <a:p>
            <a:pPr indent="0" lvl="0" marL="457200" rtl="0" algn="l">
              <a:lnSpc>
                <a:spcPct val="120000"/>
              </a:lnSpc>
              <a:spcBef>
                <a:spcPts val="0"/>
              </a:spcBef>
              <a:spcAft>
                <a:spcPts val="0"/>
              </a:spcAft>
              <a:buSzPts val="1800"/>
              <a:buNone/>
            </a:pPr>
            <a:r>
              <a:rPr lang="en-US"/>
              <a:t>H</a:t>
            </a:r>
            <a:r>
              <a:rPr baseline="-25000" lang="en-US"/>
              <a:t>1</a:t>
            </a:r>
            <a:r>
              <a:rPr lang="en-US"/>
              <a:t>= (H</a:t>
            </a:r>
            <a:r>
              <a:rPr baseline="-25000" lang="en-US"/>
              <a:t>0</a:t>
            </a:r>
            <a:r>
              <a:rPr lang="en-US"/>
              <a:t> - s</a:t>
            </a:r>
            <a:r>
              <a:rPr baseline="-25000" lang="en-US"/>
              <a:t>0 .</a:t>
            </a:r>
            <a:r>
              <a:rPr lang="en-US"/>
              <a:t>p</a:t>
            </a:r>
            <a:r>
              <a:rPr baseline="30000" lang="en-US"/>
              <a:t>2 </a:t>
            </a:r>
            <a:r>
              <a:rPr lang="en-US"/>
              <a:t>)+ p</a:t>
            </a:r>
            <a:r>
              <a:rPr baseline="30000" lang="en-US"/>
              <a:t>1</a:t>
            </a:r>
            <a:r>
              <a:rPr lang="en-US"/>
              <a:t>+s</a:t>
            </a:r>
            <a:r>
              <a:rPr baseline="-25000" lang="en-US"/>
              <a:t>3</a:t>
            </a:r>
            <a:endParaRPr baseline="-25000"/>
          </a:p>
          <a:p>
            <a:pPr indent="0" lvl="0" marL="457200" rtl="0" algn="l">
              <a:lnSpc>
                <a:spcPct val="120000"/>
              </a:lnSpc>
              <a:spcBef>
                <a:spcPts val="0"/>
              </a:spcBef>
              <a:spcAft>
                <a:spcPts val="0"/>
              </a:spcAft>
              <a:buClr>
                <a:schemeClr val="dk1"/>
              </a:buClr>
              <a:buSzPts val="1100"/>
              <a:buFont typeface="Arial"/>
              <a:buNone/>
            </a:pPr>
            <a:r>
              <a:t/>
            </a:r>
            <a:endParaRPr/>
          </a:p>
          <a:p>
            <a:pPr indent="0" lvl="0" marL="457200" rtl="0" algn="l">
              <a:lnSpc>
                <a:spcPct val="120000"/>
              </a:lnSpc>
              <a:spcBef>
                <a:spcPts val="0"/>
              </a:spcBef>
              <a:spcAft>
                <a:spcPts val="0"/>
              </a:spcAft>
              <a:buSzPts val="1800"/>
              <a:buNone/>
            </a:pPr>
            <a:r>
              <a:t/>
            </a:r>
            <a:endParaRPr/>
          </a:p>
        </p:txBody>
      </p:sp>
      <p:sp>
        <p:nvSpPr>
          <p:cNvPr id="178" name="Google Shape;178;p21"/>
          <p:cNvSpPr txBox="1"/>
          <p:nvPr>
            <p:ph type="title"/>
          </p:nvPr>
        </p:nvSpPr>
        <p:spPr>
          <a:xfrm>
            <a:off x="1125460" y="134930"/>
            <a:ext cx="9603300" cy="484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4375"/>
              <a:buFont typeface="Arial"/>
              <a:buNone/>
            </a:pPr>
            <a:r>
              <a:rPr lang="en-US"/>
              <a:t>Pattern Matching (Rabin-Karp)</a:t>
            </a:r>
            <a:endParaRPr/>
          </a:p>
          <a:p>
            <a:pPr indent="0" lvl="0" marL="0" rtl="0" algn="l">
              <a:lnSpc>
                <a:spcPct val="90000"/>
              </a:lnSpc>
              <a:spcBef>
                <a:spcPts val="0"/>
              </a:spcBef>
              <a:spcAft>
                <a:spcPts val="0"/>
              </a:spcAft>
              <a:buClr>
                <a:schemeClr val="dk1"/>
              </a:buClr>
              <a:buSzPct val="1000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