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BF1C08-766C-4A02-8B02-B5ECE24DB080}">
  <a:tblStyle styleId="{F9BF1C08-766C-4A02-8B02-B5ECE24DB0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4" name="Google Shape;24;p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284620" y="-982580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2" name="Google Shape;92;p1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2714741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9" name="Google Shape;99;p12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1" name="Google Shape;31;p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8" name="Google Shape;38;p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6" name="Google Shape;46;p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6" name="Google Shape;56;p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2" name="Google Shape;62;p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5" name="Google Shape;85;p10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BEFF8">
                  <a:alpha val="0"/>
                </a:srgbClr>
              </a:gs>
              <a:gs pos="100000">
                <a:srgbClr val="DBEFF8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Relationship Id="rId5" Type="http://schemas.openxmlformats.org/officeDocument/2006/relationships/image" Target="../media/image20.png"/><Relationship Id="rId6" Type="http://schemas.openxmlformats.org/officeDocument/2006/relationships/image" Target="../media/image35.png"/><Relationship Id="rId7" Type="http://schemas.openxmlformats.org/officeDocument/2006/relationships/image" Target="../media/image23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44.png"/><Relationship Id="rId5" Type="http://schemas.openxmlformats.org/officeDocument/2006/relationships/image" Target="../media/image25.png"/><Relationship Id="rId6" Type="http://schemas.openxmlformats.org/officeDocument/2006/relationships/image" Target="../media/image42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1.png"/><Relationship Id="rId10" Type="http://schemas.openxmlformats.org/officeDocument/2006/relationships/image" Target="../media/image62.png"/><Relationship Id="rId13" Type="http://schemas.openxmlformats.org/officeDocument/2006/relationships/image" Target="../media/image56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46.png"/><Relationship Id="rId9" Type="http://schemas.openxmlformats.org/officeDocument/2006/relationships/image" Target="../media/image55.png"/><Relationship Id="rId15" Type="http://schemas.openxmlformats.org/officeDocument/2006/relationships/image" Target="../media/image47.png"/><Relationship Id="rId14" Type="http://schemas.openxmlformats.org/officeDocument/2006/relationships/image" Target="../media/image59.png"/><Relationship Id="rId17" Type="http://schemas.openxmlformats.org/officeDocument/2006/relationships/image" Target="../media/image48.png"/><Relationship Id="rId16" Type="http://schemas.openxmlformats.org/officeDocument/2006/relationships/image" Target="../media/image45.png"/><Relationship Id="rId5" Type="http://schemas.openxmlformats.org/officeDocument/2006/relationships/image" Target="../media/image34.png"/><Relationship Id="rId6" Type="http://schemas.openxmlformats.org/officeDocument/2006/relationships/image" Target="../media/image43.png"/><Relationship Id="rId18" Type="http://schemas.openxmlformats.org/officeDocument/2006/relationships/image" Target="../media/image53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9.png"/><Relationship Id="rId4" Type="http://schemas.openxmlformats.org/officeDocument/2006/relationships/image" Target="../media/image49.png"/><Relationship Id="rId9" Type="http://schemas.openxmlformats.org/officeDocument/2006/relationships/image" Target="../media/image65.png"/><Relationship Id="rId5" Type="http://schemas.openxmlformats.org/officeDocument/2006/relationships/image" Target="../media/image51.png"/><Relationship Id="rId6" Type="http://schemas.openxmlformats.org/officeDocument/2006/relationships/image" Target="../media/image67.png"/><Relationship Id="rId7" Type="http://schemas.openxmlformats.org/officeDocument/2006/relationships/image" Target="../media/image54.png"/><Relationship Id="rId8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image" Target="../media/image66.png"/><Relationship Id="rId5" Type="http://schemas.openxmlformats.org/officeDocument/2006/relationships/image" Target="../media/image57.png"/><Relationship Id="rId6" Type="http://schemas.openxmlformats.org/officeDocument/2006/relationships/image" Target="../media/image70.png"/><Relationship Id="rId7" Type="http://schemas.openxmlformats.org/officeDocument/2006/relationships/image" Target="../media/image72.png"/><Relationship Id="rId8" Type="http://schemas.openxmlformats.org/officeDocument/2006/relationships/image" Target="../media/image6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geeksforgeeks.org/dijkstras-algorithm-for-adjacency-list-representation-greedy-algo-8/" TargetMode="External"/><Relationship Id="rId4" Type="http://schemas.openxmlformats.org/officeDocument/2006/relationships/hyperlink" Target="https://www.geeksforgeeks.org/dijkstras-shortest-path-algorithm-using-priority_queue-stl/" TargetMode="External"/><Relationship Id="rId5" Type="http://schemas.openxmlformats.org/officeDocument/2006/relationships/hyperlink" Target="https://cp-algorithms.com/graph/dijkstra_spars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212785" y="941654"/>
            <a:ext cx="11766430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/>
              <a:t>Bellman-Ford Algorithm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77464" y="4046158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Most. Kaniz Fatema Isha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Md Mehrab Hossain Opi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728204" y="215768"/>
            <a:ext cx="5062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2202: Algorithm Analysis and Design Laboratory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Bellman-Ford Algorithm</a:t>
            </a:r>
            <a:endParaRPr/>
          </a:p>
        </p:txBody>
      </p:sp>
      <p:sp>
        <p:nvSpPr>
          <p:cNvPr id="312" name="Google Shape;312;p22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13" name="Google Shape;313;p22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314" name="Google Shape;314;p22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15" name="Google Shape;315;p2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2737031" y="332307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4169591" y="2475599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4169591" y="4357924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5608701" y="332307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7053035" y="2399566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7053035" y="4266735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8538428" y="3245157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23" name="Google Shape;323;p22"/>
          <p:cNvSpPr txBox="1"/>
          <p:nvPr/>
        </p:nvSpPr>
        <p:spPr>
          <a:xfrm>
            <a:off x="3641102" y="29701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3622248" y="39113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25" name="Google Shape;325;p22"/>
          <p:cNvSpPr txBox="1"/>
          <p:nvPr/>
        </p:nvSpPr>
        <p:spPr>
          <a:xfrm>
            <a:off x="4979090" y="39366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6" name="Google Shape;326;p22"/>
          <p:cNvSpPr txBox="1"/>
          <p:nvPr/>
        </p:nvSpPr>
        <p:spPr>
          <a:xfrm>
            <a:off x="5044652" y="299422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6509516" y="297238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6522604" y="39591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29" name="Google Shape;329;p22"/>
          <p:cNvSpPr txBox="1"/>
          <p:nvPr/>
        </p:nvSpPr>
        <p:spPr>
          <a:xfrm>
            <a:off x="7975952" y="29594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0" name="Google Shape;330;p22"/>
          <p:cNvSpPr txBox="1"/>
          <p:nvPr/>
        </p:nvSpPr>
        <p:spPr>
          <a:xfrm>
            <a:off x="7986491" y="38335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331" name="Google Shape;331;p22"/>
          <p:cNvCxnSpPr>
            <a:stCxn id="316" idx="6"/>
            <a:endCxn id="317" idx="4"/>
          </p:cNvCxnSpPr>
          <p:nvPr/>
        </p:nvCxnSpPr>
        <p:spPr>
          <a:xfrm flipH="1" rot="10800000">
            <a:off x="3315765" y="3042658"/>
            <a:ext cx="1143300" cy="5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2" name="Google Shape;332;p22"/>
          <p:cNvCxnSpPr>
            <a:stCxn id="317" idx="4"/>
            <a:endCxn id="319" idx="2"/>
          </p:cNvCxnSpPr>
          <p:nvPr/>
        </p:nvCxnSpPr>
        <p:spPr>
          <a:xfrm>
            <a:off x="4458958" y="3042759"/>
            <a:ext cx="1149600" cy="5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p22"/>
          <p:cNvCxnSpPr>
            <a:stCxn id="316" idx="6"/>
            <a:endCxn id="318" idx="0"/>
          </p:cNvCxnSpPr>
          <p:nvPr/>
        </p:nvCxnSpPr>
        <p:spPr>
          <a:xfrm>
            <a:off x="3315765" y="3606658"/>
            <a:ext cx="1143300" cy="7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p22"/>
          <p:cNvCxnSpPr>
            <a:stCxn id="318" idx="0"/>
            <a:endCxn id="319" idx="2"/>
          </p:cNvCxnSpPr>
          <p:nvPr/>
        </p:nvCxnSpPr>
        <p:spPr>
          <a:xfrm flipH="1" rot="10800000">
            <a:off x="4458958" y="3606724"/>
            <a:ext cx="1149600" cy="7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5" name="Google Shape;335;p22"/>
          <p:cNvCxnSpPr>
            <a:stCxn id="319" idx="6"/>
            <a:endCxn id="320" idx="4"/>
          </p:cNvCxnSpPr>
          <p:nvPr/>
        </p:nvCxnSpPr>
        <p:spPr>
          <a:xfrm flipH="1" rot="10800000">
            <a:off x="6187435" y="2966758"/>
            <a:ext cx="1155000" cy="63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22"/>
          <p:cNvCxnSpPr>
            <a:stCxn id="321" idx="0"/>
            <a:endCxn id="319" idx="6"/>
          </p:cNvCxnSpPr>
          <p:nvPr/>
        </p:nvCxnSpPr>
        <p:spPr>
          <a:xfrm rot="10800000">
            <a:off x="6187402" y="3606735"/>
            <a:ext cx="1155000" cy="66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7" name="Google Shape;337;p22"/>
          <p:cNvCxnSpPr>
            <a:stCxn id="321" idx="0"/>
            <a:endCxn id="322" idx="2"/>
          </p:cNvCxnSpPr>
          <p:nvPr/>
        </p:nvCxnSpPr>
        <p:spPr>
          <a:xfrm flipH="1" rot="10800000">
            <a:off x="7342402" y="3528735"/>
            <a:ext cx="1196100" cy="73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8" name="Google Shape;338;p22"/>
          <p:cNvCxnSpPr>
            <a:stCxn id="320" idx="4"/>
            <a:endCxn id="322" idx="2"/>
          </p:cNvCxnSpPr>
          <p:nvPr/>
        </p:nvCxnSpPr>
        <p:spPr>
          <a:xfrm>
            <a:off x="7342402" y="2966726"/>
            <a:ext cx="1196100" cy="56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9" name="Google Shape;339;p22"/>
          <p:cNvSpPr txBox="1"/>
          <p:nvPr/>
        </p:nvSpPr>
        <p:spPr>
          <a:xfrm>
            <a:off x="4145410" y="4755850"/>
            <a:ext cx="627095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0" name="Google Shape;340;p22"/>
          <p:cNvSpPr txBox="1"/>
          <p:nvPr/>
        </p:nvSpPr>
        <p:spPr>
          <a:xfrm>
            <a:off x="4145409" y="1999105"/>
            <a:ext cx="627095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1" name="Google Shape;341;p22"/>
          <p:cNvSpPr txBox="1"/>
          <p:nvPr/>
        </p:nvSpPr>
        <p:spPr>
          <a:xfrm>
            <a:off x="5584520" y="3743696"/>
            <a:ext cx="627095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2" name="Google Shape;342;p22"/>
          <p:cNvSpPr txBox="1"/>
          <p:nvPr/>
        </p:nvSpPr>
        <p:spPr>
          <a:xfrm>
            <a:off x="7028854" y="4712345"/>
            <a:ext cx="627095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3" name="Google Shape;343;p22"/>
          <p:cNvSpPr txBox="1"/>
          <p:nvPr/>
        </p:nvSpPr>
        <p:spPr>
          <a:xfrm>
            <a:off x="8514473" y="3736717"/>
            <a:ext cx="627095" cy="5847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4" name="Google Shape;344;p22"/>
          <p:cNvSpPr txBox="1"/>
          <p:nvPr/>
        </p:nvSpPr>
        <p:spPr>
          <a:xfrm>
            <a:off x="7030770" y="1899198"/>
            <a:ext cx="627095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5" name="Google Shape;345;p22"/>
          <p:cNvSpPr txBox="1"/>
          <p:nvPr/>
        </p:nvSpPr>
        <p:spPr>
          <a:xfrm>
            <a:off x="2762786" y="3780000"/>
            <a:ext cx="522899" cy="5847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Bellman-Ford Algorithm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52" name="Google Shape;352;p2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353" name="Google Shape;353;p2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54" name="Google Shape;354;p2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2737031" y="416819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4169591" y="3320719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4169591" y="5203044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5608701" y="416819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7053035" y="3244686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7053035" y="5111855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8538428" y="4090277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3641102" y="38152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63" name="Google Shape;363;p23"/>
          <p:cNvSpPr txBox="1"/>
          <p:nvPr/>
        </p:nvSpPr>
        <p:spPr>
          <a:xfrm>
            <a:off x="3622248" y="475642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64" name="Google Shape;364;p23"/>
          <p:cNvSpPr txBox="1"/>
          <p:nvPr/>
        </p:nvSpPr>
        <p:spPr>
          <a:xfrm>
            <a:off x="4979090" y="47818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5044652" y="383934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66" name="Google Shape;366;p23"/>
          <p:cNvSpPr txBox="1"/>
          <p:nvPr/>
        </p:nvSpPr>
        <p:spPr>
          <a:xfrm>
            <a:off x="6509516" y="381750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67" name="Google Shape;367;p23"/>
          <p:cNvSpPr txBox="1"/>
          <p:nvPr/>
        </p:nvSpPr>
        <p:spPr>
          <a:xfrm>
            <a:off x="6522604" y="480425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368" name="Google Shape;368;p23"/>
          <p:cNvSpPr txBox="1"/>
          <p:nvPr/>
        </p:nvSpPr>
        <p:spPr>
          <a:xfrm>
            <a:off x="7975952" y="380452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69" name="Google Shape;369;p23"/>
          <p:cNvSpPr txBox="1"/>
          <p:nvPr/>
        </p:nvSpPr>
        <p:spPr>
          <a:xfrm>
            <a:off x="7986491" y="467869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370" name="Google Shape;370;p23"/>
          <p:cNvCxnSpPr>
            <a:stCxn id="355" idx="6"/>
            <a:endCxn id="356" idx="4"/>
          </p:cNvCxnSpPr>
          <p:nvPr/>
        </p:nvCxnSpPr>
        <p:spPr>
          <a:xfrm flipH="1" rot="10800000">
            <a:off x="3315765" y="3887778"/>
            <a:ext cx="1143300" cy="56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p23"/>
          <p:cNvCxnSpPr>
            <a:stCxn id="356" idx="4"/>
            <a:endCxn id="358" idx="2"/>
          </p:cNvCxnSpPr>
          <p:nvPr/>
        </p:nvCxnSpPr>
        <p:spPr>
          <a:xfrm>
            <a:off x="4458958" y="3887879"/>
            <a:ext cx="1149600" cy="56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2" name="Google Shape;372;p23"/>
          <p:cNvCxnSpPr>
            <a:stCxn id="355" idx="6"/>
            <a:endCxn id="357" idx="0"/>
          </p:cNvCxnSpPr>
          <p:nvPr/>
        </p:nvCxnSpPr>
        <p:spPr>
          <a:xfrm>
            <a:off x="3315765" y="4451778"/>
            <a:ext cx="1143300" cy="75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3" name="Google Shape;373;p23"/>
          <p:cNvCxnSpPr>
            <a:stCxn id="357" idx="0"/>
            <a:endCxn id="358" idx="2"/>
          </p:cNvCxnSpPr>
          <p:nvPr/>
        </p:nvCxnSpPr>
        <p:spPr>
          <a:xfrm flipH="1" rot="10800000">
            <a:off x="4458958" y="4451844"/>
            <a:ext cx="1149600" cy="75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4" name="Google Shape;374;p23"/>
          <p:cNvCxnSpPr>
            <a:stCxn id="358" idx="6"/>
            <a:endCxn id="359" idx="4"/>
          </p:cNvCxnSpPr>
          <p:nvPr/>
        </p:nvCxnSpPr>
        <p:spPr>
          <a:xfrm flipH="1" rot="10800000">
            <a:off x="6187435" y="3811878"/>
            <a:ext cx="1155000" cy="63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5" name="Google Shape;375;p23"/>
          <p:cNvCxnSpPr>
            <a:stCxn id="360" idx="0"/>
            <a:endCxn id="358" idx="6"/>
          </p:cNvCxnSpPr>
          <p:nvPr/>
        </p:nvCxnSpPr>
        <p:spPr>
          <a:xfrm rot="10800000">
            <a:off x="6187402" y="4451855"/>
            <a:ext cx="1155000" cy="66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p23"/>
          <p:cNvCxnSpPr>
            <a:stCxn id="360" idx="0"/>
            <a:endCxn id="361" idx="2"/>
          </p:cNvCxnSpPr>
          <p:nvPr/>
        </p:nvCxnSpPr>
        <p:spPr>
          <a:xfrm flipH="1" rot="10800000">
            <a:off x="7342402" y="4373855"/>
            <a:ext cx="1196100" cy="738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p23"/>
          <p:cNvCxnSpPr>
            <a:stCxn id="359" idx="4"/>
            <a:endCxn id="361" idx="2"/>
          </p:cNvCxnSpPr>
          <p:nvPr/>
        </p:nvCxnSpPr>
        <p:spPr>
          <a:xfrm>
            <a:off x="7342402" y="3811846"/>
            <a:ext cx="1196100" cy="561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8" name="Google Shape;378;p23"/>
          <p:cNvSpPr txBox="1"/>
          <p:nvPr/>
        </p:nvSpPr>
        <p:spPr>
          <a:xfrm>
            <a:off x="4145410" y="5600970"/>
            <a:ext cx="627095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9" name="Google Shape;379;p23"/>
          <p:cNvSpPr txBox="1"/>
          <p:nvPr/>
        </p:nvSpPr>
        <p:spPr>
          <a:xfrm>
            <a:off x="4145409" y="2844225"/>
            <a:ext cx="627095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5584520" y="4588816"/>
            <a:ext cx="627095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1" name="Google Shape;381;p23"/>
          <p:cNvSpPr txBox="1"/>
          <p:nvPr/>
        </p:nvSpPr>
        <p:spPr>
          <a:xfrm>
            <a:off x="7028854" y="5557465"/>
            <a:ext cx="627095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8514473" y="4581837"/>
            <a:ext cx="627095" cy="5847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3" name="Google Shape;383;p23"/>
          <p:cNvSpPr txBox="1"/>
          <p:nvPr/>
        </p:nvSpPr>
        <p:spPr>
          <a:xfrm>
            <a:off x="7030770" y="2744318"/>
            <a:ext cx="627095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2762786" y="4625120"/>
            <a:ext cx="522899" cy="5847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Bellman-Ford Algorithm</a:t>
            </a:r>
            <a:endParaRPr/>
          </a:p>
        </p:txBody>
      </p:sp>
      <p:sp>
        <p:nvSpPr>
          <p:cNvPr id="390" name="Google Shape;390;p2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91" name="Google Shape;391;p2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392" name="Google Shape;392;p2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93" name="Google Shape;393;p2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24"/>
          <p:cNvSpPr/>
          <p:nvPr/>
        </p:nvSpPr>
        <p:spPr>
          <a:xfrm>
            <a:off x="2492587" y="3287186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95" name="Google Shape;395;p24"/>
          <p:cNvSpPr/>
          <p:nvPr/>
        </p:nvSpPr>
        <p:spPr>
          <a:xfrm>
            <a:off x="3925147" y="2439707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>
            <a:off x="3925147" y="4322032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>
            <a:off x="5364257" y="3287186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>
            <a:off x="6808591" y="2363674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6808591" y="4230843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00" name="Google Shape;400;p24"/>
          <p:cNvSpPr/>
          <p:nvPr/>
        </p:nvSpPr>
        <p:spPr>
          <a:xfrm>
            <a:off x="8293984" y="3209265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01" name="Google Shape;401;p24"/>
          <p:cNvSpPr txBox="1"/>
          <p:nvPr/>
        </p:nvSpPr>
        <p:spPr>
          <a:xfrm>
            <a:off x="3396658" y="293424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2" name="Google Shape;402;p24"/>
          <p:cNvSpPr txBox="1"/>
          <p:nvPr/>
        </p:nvSpPr>
        <p:spPr>
          <a:xfrm>
            <a:off x="3377804" y="387540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03" name="Google Shape;403;p24"/>
          <p:cNvSpPr txBox="1"/>
          <p:nvPr/>
        </p:nvSpPr>
        <p:spPr>
          <a:xfrm>
            <a:off x="4734646" y="390080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4" name="Google Shape;404;p24"/>
          <p:cNvSpPr txBox="1"/>
          <p:nvPr/>
        </p:nvSpPr>
        <p:spPr>
          <a:xfrm>
            <a:off x="4800208" y="29583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05" name="Google Shape;405;p24"/>
          <p:cNvSpPr txBox="1"/>
          <p:nvPr/>
        </p:nvSpPr>
        <p:spPr>
          <a:xfrm>
            <a:off x="6265072" y="293649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06" name="Google Shape;406;p24"/>
          <p:cNvSpPr txBox="1"/>
          <p:nvPr/>
        </p:nvSpPr>
        <p:spPr>
          <a:xfrm>
            <a:off x="6278160" y="392324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07" name="Google Shape;407;p24"/>
          <p:cNvSpPr txBox="1"/>
          <p:nvPr/>
        </p:nvSpPr>
        <p:spPr>
          <a:xfrm>
            <a:off x="7731508" y="292351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8" name="Google Shape;408;p24"/>
          <p:cNvSpPr txBox="1"/>
          <p:nvPr/>
        </p:nvSpPr>
        <p:spPr>
          <a:xfrm>
            <a:off x="7742047" y="379768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409" name="Google Shape;409;p24"/>
          <p:cNvCxnSpPr>
            <a:stCxn id="394" idx="6"/>
            <a:endCxn id="395" idx="4"/>
          </p:cNvCxnSpPr>
          <p:nvPr/>
        </p:nvCxnSpPr>
        <p:spPr>
          <a:xfrm flipH="1" rot="10800000">
            <a:off x="3071321" y="3006766"/>
            <a:ext cx="1143300" cy="56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0" name="Google Shape;410;p24"/>
          <p:cNvCxnSpPr>
            <a:stCxn id="395" idx="4"/>
            <a:endCxn id="397" idx="2"/>
          </p:cNvCxnSpPr>
          <p:nvPr/>
        </p:nvCxnSpPr>
        <p:spPr>
          <a:xfrm>
            <a:off x="4214514" y="3006867"/>
            <a:ext cx="1149600" cy="56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p24"/>
          <p:cNvCxnSpPr>
            <a:stCxn id="394" idx="6"/>
            <a:endCxn id="396" idx="0"/>
          </p:cNvCxnSpPr>
          <p:nvPr/>
        </p:nvCxnSpPr>
        <p:spPr>
          <a:xfrm>
            <a:off x="3071321" y="3570766"/>
            <a:ext cx="1143300" cy="75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24"/>
          <p:cNvCxnSpPr>
            <a:stCxn id="396" idx="0"/>
            <a:endCxn id="397" idx="2"/>
          </p:cNvCxnSpPr>
          <p:nvPr/>
        </p:nvCxnSpPr>
        <p:spPr>
          <a:xfrm flipH="1" rot="10800000">
            <a:off x="4214514" y="3570832"/>
            <a:ext cx="1149600" cy="75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24"/>
          <p:cNvCxnSpPr>
            <a:stCxn id="397" idx="6"/>
            <a:endCxn id="398" idx="4"/>
          </p:cNvCxnSpPr>
          <p:nvPr/>
        </p:nvCxnSpPr>
        <p:spPr>
          <a:xfrm flipH="1" rot="10800000">
            <a:off x="5942991" y="2930866"/>
            <a:ext cx="1155000" cy="63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4" name="Google Shape;414;p24"/>
          <p:cNvCxnSpPr>
            <a:stCxn id="399" idx="0"/>
            <a:endCxn id="397" idx="6"/>
          </p:cNvCxnSpPr>
          <p:nvPr/>
        </p:nvCxnSpPr>
        <p:spPr>
          <a:xfrm rot="10800000">
            <a:off x="5942958" y="3570843"/>
            <a:ext cx="1155000" cy="66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5" name="Google Shape;415;p24"/>
          <p:cNvCxnSpPr>
            <a:stCxn id="399" idx="0"/>
            <a:endCxn id="400" idx="2"/>
          </p:cNvCxnSpPr>
          <p:nvPr/>
        </p:nvCxnSpPr>
        <p:spPr>
          <a:xfrm flipH="1" rot="10800000">
            <a:off x="7097958" y="3492843"/>
            <a:ext cx="1196100" cy="738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p24"/>
          <p:cNvCxnSpPr>
            <a:stCxn id="398" idx="4"/>
            <a:endCxn id="400" idx="2"/>
          </p:cNvCxnSpPr>
          <p:nvPr/>
        </p:nvCxnSpPr>
        <p:spPr>
          <a:xfrm>
            <a:off x="7097958" y="2930834"/>
            <a:ext cx="1196100" cy="561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24"/>
          <p:cNvSpPr txBox="1"/>
          <p:nvPr/>
        </p:nvSpPr>
        <p:spPr>
          <a:xfrm>
            <a:off x="3900966" y="4719958"/>
            <a:ext cx="627095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8" name="Google Shape;418;p24"/>
          <p:cNvSpPr txBox="1"/>
          <p:nvPr/>
        </p:nvSpPr>
        <p:spPr>
          <a:xfrm>
            <a:off x="3900965" y="1963213"/>
            <a:ext cx="627095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9" name="Google Shape;419;p24"/>
          <p:cNvSpPr txBox="1"/>
          <p:nvPr/>
        </p:nvSpPr>
        <p:spPr>
          <a:xfrm>
            <a:off x="5340076" y="3707804"/>
            <a:ext cx="627095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0" name="Google Shape;420;p24"/>
          <p:cNvSpPr txBox="1"/>
          <p:nvPr/>
        </p:nvSpPr>
        <p:spPr>
          <a:xfrm>
            <a:off x="6784410" y="4676453"/>
            <a:ext cx="627095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1" name="Google Shape;421;p24"/>
          <p:cNvSpPr txBox="1"/>
          <p:nvPr/>
        </p:nvSpPr>
        <p:spPr>
          <a:xfrm>
            <a:off x="8270029" y="3700825"/>
            <a:ext cx="627095" cy="5847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2" name="Google Shape;422;p24"/>
          <p:cNvSpPr txBox="1"/>
          <p:nvPr/>
        </p:nvSpPr>
        <p:spPr>
          <a:xfrm>
            <a:off x="6786326" y="1863306"/>
            <a:ext cx="627095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3" name="Google Shape;423;p24"/>
          <p:cNvSpPr txBox="1"/>
          <p:nvPr/>
        </p:nvSpPr>
        <p:spPr>
          <a:xfrm>
            <a:off x="2518342" y="3744108"/>
            <a:ext cx="522899" cy="5847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4" name="Google Shape;424;p24"/>
          <p:cNvSpPr txBox="1"/>
          <p:nvPr/>
        </p:nvSpPr>
        <p:spPr>
          <a:xfrm>
            <a:off x="3953062" y="1967562"/>
            <a:ext cx="522899" cy="58477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Bellman-Ford Algorithm</a:t>
            </a:r>
            <a:endParaRPr/>
          </a:p>
        </p:txBody>
      </p:sp>
      <p:sp>
        <p:nvSpPr>
          <p:cNvPr id="430" name="Google Shape;430;p25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431" name="Google Shape;431;p25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432" name="Google Shape;432;p2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25"/>
          <p:cNvSpPr/>
          <p:nvPr/>
        </p:nvSpPr>
        <p:spPr>
          <a:xfrm>
            <a:off x="4749279" y="3920071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34" name="Google Shape;434;p25"/>
          <p:cNvSpPr/>
          <p:nvPr/>
        </p:nvSpPr>
        <p:spPr>
          <a:xfrm>
            <a:off x="6181839" y="3072592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35" name="Google Shape;435;p25"/>
          <p:cNvSpPr/>
          <p:nvPr/>
        </p:nvSpPr>
        <p:spPr>
          <a:xfrm>
            <a:off x="6181839" y="4954917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7620949" y="3920071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9065283" y="2996559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9065283" y="486372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10550676" y="3842150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40" name="Google Shape;440;p25"/>
          <p:cNvSpPr txBox="1"/>
          <p:nvPr/>
        </p:nvSpPr>
        <p:spPr>
          <a:xfrm>
            <a:off x="5653350" y="356713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1" name="Google Shape;441;p25"/>
          <p:cNvSpPr txBox="1"/>
          <p:nvPr/>
        </p:nvSpPr>
        <p:spPr>
          <a:xfrm>
            <a:off x="5634496" y="45082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42" name="Google Shape;442;p25"/>
          <p:cNvSpPr txBox="1"/>
          <p:nvPr/>
        </p:nvSpPr>
        <p:spPr>
          <a:xfrm>
            <a:off x="6991338" y="453368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3" name="Google Shape;443;p25"/>
          <p:cNvSpPr txBox="1"/>
          <p:nvPr/>
        </p:nvSpPr>
        <p:spPr>
          <a:xfrm>
            <a:off x="7056900" y="35912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44" name="Google Shape;444;p25"/>
          <p:cNvSpPr txBox="1"/>
          <p:nvPr/>
        </p:nvSpPr>
        <p:spPr>
          <a:xfrm>
            <a:off x="8521764" y="3569375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45" name="Google Shape;445;p25"/>
          <p:cNvSpPr txBox="1"/>
          <p:nvPr/>
        </p:nvSpPr>
        <p:spPr>
          <a:xfrm>
            <a:off x="8534852" y="455613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46" name="Google Shape;446;p25"/>
          <p:cNvSpPr txBox="1"/>
          <p:nvPr/>
        </p:nvSpPr>
        <p:spPr>
          <a:xfrm>
            <a:off x="9988200" y="35563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7" name="Google Shape;447;p25"/>
          <p:cNvSpPr txBox="1"/>
          <p:nvPr/>
        </p:nvSpPr>
        <p:spPr>
          <a:xfrm>
            <a:off x="9998739" y="4430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448" name="Google Shape;448;p25"/>
          <p:cNvCxnSpPr>
            <a:stCxn id="433" idx="6"/>
            <a:endCxn id="434" idx="4"/>
          </p:cNvCxnSpPr>
          <p:nvPr/>
        </p:nvCxnSpPr>
        <p:spPr>
          <a:xfrm flipH="1" rot="10800000">
            <a:off x="5328013" y="3639651"/>
            <a:ext cx="1143300" cy="56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25"/>
          <p:cNvCxnSpPr>
            <a:stCxn id="434" idx="4"/>
            <a:endCxn id="436" idx="2"/>
          </p:cNvCxnSpPr>
          <p:nvPr/>
        </p:nvCxnSpPr>
        <p:spPr>
          <a:xfrm>
            <a:off x="6471206" y="3639752"/>
            <a:ext cx="1149600" cy="56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25"/>
          <p:cNvCxnSpPr>
            <a:stCxn id="433" idx="6"/>
            <a:endCxn id="435" idx="0"/>
          </p:cNvCxnSpPr>
          <p:nvPr/>
        </p:nvCxnSpPr>
        <p:spPr>
          <a:xfrm>
            <a:off x="5328013" y="4203651"/>
            <a:ext cx="1143300" cy="75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25"/>
          <p:cNvCxnSpPr>
            <a:stCxn id="435" idx="0"/>
            <a:endCxn id="436" idx="2"/>
          </p:cNvCxnSpPr>
          <p:nvPr/>
        </p:nvCxnSpPr>
        <p:spPr>
          <a:xfrm flipH="1" rot="10800000">
            <a:off x="6471206" y="4203717"/>
            <a:ext cx="1149600" cy="75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25"/>
          <p:cNvCxnSpPr>
            <a:stCxn id="436" idx="6"/>
            <a:endCxn id="437" idx="4"/>
          </p:cNvCxnSpPr>
          <p:nvPr/>
        </p:nvCxnSpPr>
        <p:spPr>
          <a:xfrm flipH="1" rot="10800000">
            <a:off x="8199683" y="3563751"/>
            <a:ext cx="1155000" cy="63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p25"/>
          <p:cNvCxnSpPr>
            <a:stCxn id="438" idx="0"/>
            <a:endCxn id="436" idx="6"/>
          </p:cNvCxnSpPr>
          <p:nvPr/>
        </p:nvCxnSpPr>
        <p:spPr>
          <a:xfrm rot="10800000">
            <a:off x="8199650" y="4203728"/>
            <a:ext cx="1155000" cy="66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25"/>
          <p:cNvCxnSpPr>
            <a:stCxn id="438" idx="0"/>
            <a:endCxn id="439" idx="2"/>
          </p:cNvCxnSpPr>
          <p:nvPr/>
        </p:nvCxnSpPr>
        <p:spPr>
          <a:xfrm flipH="1" rot="10800000">
            <a:off x="9354650" y="4125728"/>
            <a:ext cx="1196100" cy="738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25"/>
          <p:cNvCxnSpPr>
            <a:stCxn id="437" idx="4"/>
            <a:endCxn id="439" idx="2"/>
          </p:cNvCxnSpPr>
          <p:nvPr/>
        </p:nvCxnSpPr>
        <p:spPr>
          <a:xfrm>
            <a:off x="9354650" y="3563719"/>
            <a:ext cx="1196100" cy="561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p25"/>
          <p:cNvSpPr txBox="1"/>
          <p:nvPr/>
        </p:nvSpPr>
        <p:spPr>
          <a:xfrm>
            <a:off x="6157658" y="5352843"/>
            <a:ext cx="627095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7596768" y="4340689"/>
            <a:ext cx="627095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8" name="Google Shape;458;p25"/>
          <p:cNvSpPr txBox="1"/>
          <p:nvPr/>
        </p:nvSpPr>
        <p:spPr>
          <a:xfrm>
            <a:off x="9041102" y="5309338"/>
            <a:ext cx="627095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9" name="Google Shape;459;p25"/>
          <p:cNvSpPr txBox="1"/>
          <p:nvPr/>
        </p:nvSpPr>
        <p:spPr>
          <a:xfrm>
            <a:off x="10526721" y="4333710"/>
            <a:ext cx="627095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0" name="Google Shape;460;p25"/>
          <p:cNvSpPr txBox="1"/>
          <p:nvPr/>
        </p:nvSpPr>
        <p:spPr>
          <a:xfrm>
            <a:off x="9043018" y="2496191"/>
            <a:ext cx="627095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1" name="Google Shape;461;p25"/>
          <p:cNvSpPr txBox="1"/>
          <p:nvPr/>
        </p:nvSpPr>
        <p:spPr>
          <a:xfrm>
            <a:off x="4775034" y="4376993"/>
            <a:ext cx="522899" cy="5847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6209754" y="2600447"/>
            <a:ext cx="522899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463" name="Google Shape;463;p25"/>
          <p:cNvGraphicFramePr/>
          <p:nvPr/>
        </p:nvGraphicFramePr>
        <p:xfrm>
          <a:off x="425558" y="93166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{F9BF1C08-766C-4A02-8B02-B5ECE24DB080}</a:tableStyleId>
              </a:tblPr>
              <a:tblGrid>
                <a:gridCol w="864825"/>
                <a:gridCol w="864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Edge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Weight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(0,1)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(4,6)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(3,4)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(0,2)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(5,6)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(2,3)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(1,3)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(5,3)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4" name="Google Shape;464;p25"/>
          <p:cNvSpPr/>
          <p:nvPr/>
        </p:nvSpPr>
        <p:spPr>
          <a:xfrm>
            <a:off x="425558" y="1662610"/>
            <a:ext cx="1729644" cy="368608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5301353" y="1013416"/>
            <a:ext cx="5225367" cy="369332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 Relaxation</a:t>
            </a:r>
            <a:endParaRPr/>
          </a:p>
        </p:txBody>
      </p:sp>
      <p:sp>
        <p:nvSpPr>
          <p:cNvPr id="466" name="Google Shape;466;p25"/>
          <p:cNvSpPr txBox="1"/>
          <p:nvPr/>
        </p:nvSpPr>
        <p:spPr>
          <a:xfrm>
            <a:off x="5297631" y="1387651"/>
            <a:ext cx="5225367" cy="338554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5301353" y="1387651"/>
            <a:ext cx="5225367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8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8" name="Google Shape;468;p25"/>
          <p:cNvSpPr txBox="1"/>
          <p:nvPr/>
        </p:nvSpPr>
        <p:spPr>
          <a:xfrm>
            <a:off x="5301338" y="1393408"/>
            <a:ext cx="5225367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68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9" name="Google Shape;469;p25"/>
          <p:cNvSpPr txBox="1"/>
          <p:nvPr/>
        </p:nvSpPr>
        <p:spPr>
          <a:xfrm>
            <a:off x="5301323" y="1398149"/>
            <a:ext cx="5225367" cy="33855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508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0" name="Google Shape;470;p25"/>
          <p:cNvSpPr txBox="1"/>
          <p:nvPr/>
        </p:nvSpPr>
        <p:spPr>
          <a:xfrm>
            <a:off x="6157655" y="5384556"/>
            <a:ext cx="627095" cy="643253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5307468" y="1397020"/>
            <a:ext cx="5225367" cy="33855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508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5305015" y="1387007"/>
            <a:ext cx="5225367" cy="33855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68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7645539" y="4409310"/>
            <a:ext cx="522899" cy="58477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4" name="Google Shape;474;p25"/>
          <p:cNvSpPr txBox="1"/>
          <p:nvPr/>
        </p:nvSpPr>
        <p:spPr>
          <a:xfrm>
            <a:off x="5312399" y="1387007"/>
            <a:ext cx="5225367" cy="338554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68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5" name="Google Shape;475;p25"/>
          <p:cNvSpPr txBox="1"/>
          <p:nvPr/>
        </p:nvSpPr>
        <p:spPr>
          <a:xfrm>
            <a:off x="5300688" y="1387007"/>
            <a:ext cx="5225367" cy="33855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689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Algorithm</a:t>
            </a:r>
            <a:endParaRPr/>
          </a:p>
        </p:txBody>
      </p:sp>
      <p:sp>
        <p:nvSpPr>
          <p:cNvPr id="481" name="Google Shape;481;p26"/>
          <p:cNvSpPr txBox="1"/>
          <p:nvPr>
            <p:ph idx="1" type="body"/>
          </p:nvPr>
        </p:nvSpPr>
        <p:spPr>
          <a:xfrm>
            <a:off x="1130270" y="823136"/>
            <a:ext cx="9603275" cy="5079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After iterating through all the edges one time we get the following distances.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Have we got the shortest distance for all the nodes?</a:t>
            </a:r>
            <a:endParaRPr/>
          </a:p>
        </p:txBody>
      </p:sp>
      <p:sp>
        <p:nvSpPr>
          <p:cNvPr id="482" name="Google Shape;482;p26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483" name="Google Shape;483;p26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484" name="Google Shape;484;p2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5" name="Google Shape;485;p26"/>
          <p:cNvSpPr/>
          <p:nvPr/>
        </p:nvSpPr>
        <p:spPr>
          <a:xfrm>
            <a:off x="2676035" y="2815535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86" name="Google Shape;486;p26"/>
          <p:cNvSpPr/>
          <p:nvPr/>
        </p:nvSpPr>
        <p:spPr>
          <a:xfrm>
            <a:off x="4108595" y="1968056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7" name="Google Shape;487;p26"/>
          <p:cNvSpPr/>
          <p:nvPr/>
        </p:nvSpPr>
        <p:spPr>
          <a:xfrm>
            <a:off x="4108595" y="3850381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8" name="Google Shape;488;p26"/>
          <p:cNvSpPr/>
          <p:nvPr/>
        </p:nvSpPr>
        <p:spPr>
          <a:xfrm>
            <a:off x="5547705" y="2815535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89" name="Google Shape;489;p26"/>
          <p:cNvSpPr/>
          <p:nvPr/>
        </p:nvSpPr>
        <p:spPr>
          <a:xfrm>
            <a:off x="6992039" y="1892023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90" name="Google Shape;490;p26"/>
          <p:cNvSpPr/>
          <p:nvPr/>
        </p:nvSpPr>
        <p:spPr>
          <a:xfrm>
            <a:off x="6992039" y="3759192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91" name="Google Shape;491;p26"/>
          <p:cNvSpPr/>
          <p:nvPr/>
        </p:nvSpPr>
        <p:spPr>
          <a:xfrm>
            <a:off x="8477432" y="2737614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92" name="Google Shape;492;p26"/>
          <p:cNvSpPr txBox="1"/>
          <p:nvPr/>
        </p:nvSpPr>
        <p:spPr>
          <a:xfrm>
            <a:off x="3580106" y="24625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93" name="Google Shape;493;p26"/>
          <p:cNvSpPr txBox="1"/>
          <p:nvPr/>
        </p:nvSpPr>
        <p:spPr>
          <a:xfrm>
            <a:off x="3561252" y="34037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94" name="Google Shape;494;p26"/>
          <p:cNvSpPr txBox="1"/>
          <p:nvPr/>
        </p:nvSpPr>
        <p:spPr>
          <a:xfrm>
            <a:off x="4918094" y="34291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5" name="Google Shape;495;p26"/>
          <p:cNvSpPr txBox="1"/>
          <p:nvPr/>
        </p:nvSpPr>
        <p:spPr>
          <a:xfrm>
            <a:off x="4983656" y="248667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96" name="Google Shape;496;p26"/>
          <p:cNvSpPr txBox="1"/>
          <p:nvPr/>
        </p:nvSpPr>
        <p:spPr>
          <a:xfrm>
            <a:off x="6448520" y="2464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497" name="Google Shape;497;p26"/>
          <p:cNvSpPr txBox="1"/>
          <p:nvPr/>
        </p:nvSpPr>
        <p:spPr>
          <a:xfrm>
            <a:off x="6461608" y="3451596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98" name="Google Shape;498;p26"/>
          <p:cNvSpPr txBox="1"/>
          <p:nvPr/>
        </p:nvSpPr>
        <p:spPr>
          <a:xfrm>
            <a:off x="7914956" y="245185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99" name="Google Shape;499;p26"/>
          <p:cNvSpPr txBox="1"/>
          <p:nvPr/>
        </p:nvSpPr>
        <p:spPr>
          <a:xfrm>
            <a:off x="7925495" y="33260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500" name="Google Shape;500;p26"/>
          <p:cNvCxnSpPr>
            <a:stCxn id="485" idx="6"/>
            <a:endCxn id="486" idx="4"/>
          </p:cNvCxnSpPr>
          <p:nvPr/>
        </p:nvCxnSpPr>
        <p:spPr>
          <a:xfrm flipH="1" rot="10800000">
            <a:off x="3254769" y="2535115"/>
            <a:ext cx="1143300" cy="56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1" name="Google Shape;501;p26"/>
          <p:cNvCxnSpPr>
            <a:stCxn id="486" idx="4"/>
            <a:endCxn id="488" idx="2"/>
          </p:cNvCxnSpPr>
          <p:nvPr/>
        </p:nvCxnSpPr>
        <p:spPr>
          <a:xfrm>
            <a:off x="4397962" y="2535216"/>
            <a:ext cx="1149600" cy="56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p26"/>
          <p:cNvCxnSpPr>
            <a:stCxn id="485" idx="6"/>
            <a:endCxn id="487" idx="0"/>
          </p:cNvCxnSpPr>
          <p:nvPr/>
        </p:nvCxnSpPr>
        <p:spPr>
          <a:xfrm>
            <a:off x="3254769" y="3099115"/>
            <a:ext cx="1143300" cy="75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26"/>
          <p:cNvCxnSpPr>
            <a:stCxn id="487" idx="0"/>
            <a:endCxn id="488" idx="2"/>
          </p:cNvCxnSpPr>
          <p:nvPr/>
        </p:nvCxnSpPr>
        <p:spPr>
          <a:xfrm flipH="1" rot="10800000">
            <a:off x="4397962" y="3099181"/>
            <a:ext cx="1149600" cy="75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4" name="Google Shape;504;p26"/>
          <p:cNvCxnSpPr>
            <a:stCxn id="488" idx="6"/>
            <a:endCxn id="489" idx="4"/>
          </p:cNvCxnSpPr>
          <p:nvPr/>
        </p:nvCxnSpPr>
        <p:spPr>
          <a:xfrm flipH="1" rot="10800000">
            <a:off x="6126439" y="2459215"/>
            <a:ext cx="1155000" cy="63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p26"/>
          <p:cNvCxnSpPr>
            <a:stCxn id="490" idx="0"/>
            <a:endCxn id="488" idx="6"/>
          </p:cNvCxnSpPr>
          <p:nvPr/>
        </p:nvCxnSpPr>
        <p:spPr>
          <a:xfrm rot="10800000">
            <a:off x="6126406" y="3099192"/>
            <a:ext cx="1155000" cy="66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26"/>
          <p:cNvCxnSpPr>
            <a:stCxn id="490" idx="0"/>
            <a:endCxn id="491" idx="2"/>
          </p:cNvCxnSpPr>
          <p:nvPr/>
        </p:nvCxnSpPr>
        <p:spPr>
          <a:xfrm flipH="1" rot="10800000">
            <a:off x="7281406" y="3021192"/>
            <a:ext cx="1196100" cy="738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7" name="Google Shape;507;p26"/>
          <p:cNvCxnSpPr>
            <a:stCxn id="489" idx="4"/>
            <a:endCxn id="491" idx="2"/>
          </p:cNvCxnSpPr>
          <p:nvPr/>
        </p:nvCxnSpPr>
        <p:spPr>
          <a:xfrm>
            <a:off x="7281406" y="2459183"/>
            <a:ext cx="1196100" cy="561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8" name="Google Shape;508;p26"/>
          <p:cNvSpPr txBox="1"/>
          <p:nvPr/>
        </p:nvSpPr>
        <p:spPr>
          <a:xfrm>
            <a:off x="6967858" y="4204802"/>
            <a:ext cx="627095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9" name="Google Shape;509;p26"/>
          <p:cNvSpPr txBox="1"/>
          <p:nvPr/>
        </p:nvSpPr>
        <p:spPr>
          <a:xfrm>
            <a:off x="8453477" y="3229174"/>
            <a:ext cx="627095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0" name="Google Shape;510;p26"/>
          <p:cNvSpPr txBox="1"/>
          <p:nvPr/>
        </p:nvSpPr>
        <p:spPr>
          <a:xfrm>
            <a:off x="6969774" y="1391655"/>
            <a:ext cx="627095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1" name="Google Shape;511;p26"/>
          <p:cNvSpPr txBox="1"/>
          <p:nvPr/>
        </p:nvSpPr>
        <p:spPr>
          <a:xfrm>
            <a:off x="2701790" y="3272457"/>
            <a:ext cx="522899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2" name="Google Shape;512;p26"/>
          <p:cNvSpPr txBox="1"/>
          <p:nvPr/>
        </p:nvSpPr>
        <p:spPr>
          <a:xfrm>
            <a:off x="4136510" y="1495911"/>
            <a:ext cx="522899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3" name="Google Shape;513;p26"/>
          <p:cNvSpPr txBox="1"/>
          <p:nvPr/>
        </p:nvSpPr>
        <p:spPr>
          <a:xfrm>
            <a:off x="4084411" y="4280020"/>
            <a:ext cx="627095" cy="64325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4" name="Google Shape;514;p26"/>
          <p:cNvSpPr txBox="1"/>
          <p:nvPr/>
        </p:nvSpPr>
        <p:spPr>
          <a:xfrm>
            <a:off x="5572295" y="3304774"/>
            <a:ext cx="522899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Algorithm </a:t>
            </a:r>
            <a:endParaRPr/>
          </a:p>
        </p:txBody>
      </p:sp>
      <p:sp>
        <p:nvSpPr>
          <p:cNvPr id="520" name="Google Shape;520;p27"/>
          <p:cNvSpPr txBox="1"/>
          <p:nvPr>
            <p:ph idx="1" type="body"/>
          </p:nvPr>
        </p:nvSpPr>
        <p:spPr>
          <a:xfrm>
            <a:off x="1130270" y="823136"/>
            <a:ext cx="9603275" cy="5179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need to iterate through all the edges again.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After second iteration we get the following distances.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still don’t have the shortest distance of node 6.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21" name="Google Shape;521;p27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522" name="Google Shape;522;p27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523" name="Google Shape;523;p2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2784676" y="3358607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4217236" y="251112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4217236" y="4393453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5656346" y="3358607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00680" y="2435095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00680" y="4302264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8586073" y="3280686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31" name="Google Shape;531;p27"/>
          <p:cNvSpPr txBox="1"/>
          <p:nvPr/>
        </p:nvSpPr>
        <p:spPr>
          <a:xfrm>
            <a:off x="3688747" y="300566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32" name="Google Shape;532;p27"/>
          <p:cNvSpPr txBox="1"/>
          <p:nvPr/>
        </p:nvSpPr>
        <p:spPr>
          <a:xfrm>
            <a:off x="3669893" y="39468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33" name="Google Shape;533;p27"/>
          <p:cNvSpPr txBox="1"/>
          <p:nvPr/>
        </p:nvSpPr>
        <p:spPr>
          <a:xfrm>
            <a:off x="5026735" y="397222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34" name="Google Shape;534;p27"/>
          <p:cNvSpPr txBox="1"/>
          <p:nvPr/>
        </p:nvSpPr>
        <p:spPr>
          <a:xfrm>
            <a:off x="5092297" y="30297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35" name="Google Shape;535;p27"/>
          <p:cNvSpPr txBox="1"/>
          <p:nvPr/>
        </p:nvSpPr>
        <p:spPr>
          <a:xfrm>
            <a:off x="6557161" y="300791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36" name="Google Shape;536;p27"/>
          <p:cNvSpPr txBox="1"/>
          <p:nvPr/>
        </p:nvSpPr>
        <p:spPr>
          <a:xfrm>
            <a:off x="6570249" y="3994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37" name="Google Shape;537;p27"/>
          <p:cNvSpPr txBox="1"/>
          <p:nvPr/>
        </p:nvSpPr>
        <p:spPr>
          <a:xfrm>
            <a:off x="8023597" y="299493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38" name="Google Shape;538;p27"/>
          <p:cNvSpPr txBox="1"/>
          <p:nvPr/>
        </p:nvSpPr>
        <p:spPr>
          <a:xfrm>
            <a:off x="8034136" y="38691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539" name="Google Shape;539;p27"/>
          <p:cNvCxnSpPr>
            <a:stCxn id="524" idx="6"/>
            <a:endCxn id="525" idx="4"/>
          </p:cNvCxnSpPr>
          <p:nvPr/>
        </p:nvCxnSpPr>
        <p:spPr>
          <a:xfrm flipH="1" rot="10800000">
            <a:off x="3363410" y="3078187"/>
            <a:ext cx="1143300" cy="56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0" name="Google Shape;540;p27"/>
          <p:cNvCxnSpPr>
            <a:stCxn id="525" idx="4"/>
            <a:endCxn id="527" idx="2"/>
          </p:cNvCxnSpPr>
          <p:nvPr/>
        </p:nvCxnSpPr>
        <p:spPr>
          <a:xfrm>
            <a:off x="4506603" y="3078288"/>
            <a:ext cx="1149600" cy="56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1" name="Google Shape;541;p27"/>
          <p:cNvCxnSpPr>
            <a:stCxn id="524" idx="6"/>
            <a:endCxn id="526" idx="0"/>
          </p:cNvCxnSpPr>
          <p:nvPr/>
        </p:nvCxnSpPr>
        <p:spPr>
          <a:xfrm>
            <a:off x="3363410" y="3642187"/>
            <a:ext cx="1143300" cy="75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2" name="Google Shape;542;p27"/>
          <p:cNvCxnSpPr>
            <a:stCxn id="526" idx="0"/>
            <a:endCxn id="527" idx="2"/>
          </p:cNvCxnSpPr>
          <p:nvPr/>
        </p:nvCxnSpPr>
        <p:spPr>
          <a:xfrm flipH="1" rot="10800000">
            <a:off x="4506603" y="3642253"/>
            <a:ext cx="1149600" cy="751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3" name="Google Shape;543;p27"/>
          <p:cNvCxnSpPr>
            <a:stCxn id="527" idx="6"/>
            <a:endCxn id="528" idx="4"/>
          </p:cNvCxnSpPr>
          <p:nvPr/>
        </p:nvCxnSpPr>
        <p:spPr>
          <a:xfrm flipH="1" rot="10800000">
            <a:off x="6235080" y="3002287"/>
            <a:ext cx="1155000" cy="639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4" name="Google Shape;544;p27"/>
          <p:cNvCxnSpPr>
            <a:stCxn id="529" idx="0"/>
            <a:endCxn id="527" idx="6"/>
          </p:cNvCxnSpPr>
          <p:nvPr/>
        </p:nvCxnSpPr>
        <p:spPr>
          <a:xfrm rot="10800000">
            <a:off x="6235047" y="3642264"/>
            <a:ext cx="1155000" cy="660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5" name="Google Shape;545;p27"/>
          <p:cNvCxnSpPr>
            <a:stCxn id="529" idx="0"/>
            <a:endCxn id="530" idx="2"/>
          </p:cNvCxnSpPr>
          <p:nvPr/>
        </p:nvCxnSpPr>
        <p:spPr>
          <a:xfrm flipH="1" rot="10800000">
            <a:off x="7390047" y="3564264"/>
            <a:ext cx="1196100" cy="738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27"/>
          <p:cNvCxnSpPr>
            <a:stCxn id="528" idx="4"/>
            <a:endCxn id="530" idx="2"/>
          </p:cNvCxnSpPr>
          <p:nvPr/>
        </p:nvCxnSpPr>
        <p:spPr>
          <a:xfrm>
            <a:off x="7390047" y="3002255"/>
            <a:ext cx="1196100" cy="561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7" name="Google Shape;547;p27"/>
          <p:cNvSpPr txBox="1"/>
          <p:nvPr/>
        </p:nvSpPr>
        <p:spPr>
          <a:xfrm>
            <a:off x="7076499" y="4747874"/>
            <a:ext cx="627095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8" name="Google Shape;548;p27"/>
          <p:cNvSpPr txBox="1"/>
          <p:nvPr/>
        </p:nvSpPr>
        <p:spPr>
          <a:xfrm>
            <a:off x="8562118" y="3772246"/>
            <a:ext cx="627095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9" name="Google Shape;549;p27"/>
          <p:cNvSpPr txBox="1"/>
          <p:nvPr/>
        </p:nvSpPr>
        <p:spPr>
          <a:xfrm>
            <a:off x="7076499" y="1919801"/>
            <a:ext cx="627095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0" name="Google Shape;550;p27"/>
          <p:cNvSpPr txBox="1"/>
          <p:nvPr/>
        </p:nvSpPr>
        <p:spPr>
          <a:xfrm>
            <a:off x="2810431" y="3815529"/>
            <a:ext cx="522899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1" name="Google Shape;551;p27"/>
          <p:cNvSpPr txBox="1"/>
          <p:nvPr/>
        </p:nvSpPr>
        <p:spPr>
          <a:xfrm>
            <a:off x="4245151" y="2038983"/>
            <a:ext cx="522899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2" name="Google Shape;552;p27"/>
          <p:cNvSpPr txBox="1"/>
          <p:nvPr/>
        </p:nvSpPr>
        <p:spPr>
          <a:xfrm>
            <a:off x="4193052" y="4823092"/>
            <a:ext cx="627095" cy="64325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3" name="Google Shape;553;p27"/>
          <p:cNvSpPr txBox="1"/>
          <p:nvPr/>
        </p:nvSpPr>
        <p:spPr>
          <a:xfrm>
            <a:off x="5680936" y="3847846"/>
            <a:ext cx="522899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8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The Algorithm</a:t>
            </a:r>
            <a:endParaRPr/>
          </a:p>
        </p:txBody>
      </p:sp>
      <p:sp>
        <p:nvSpPr>
          <p:cNvPr id="559" name="Google Shape;559;p28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60" name="Google Shape;560;p28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561" name="Google Shape;561;p28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562" name="Google Shape;562;p2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Reasoning </a:t>
            </a:r>
            <a:endParaRPr/>
          </a:p>
        </p:txBody>
      </p:sp>
      <p:sp>
        <p:nvSpPr>
          <p:cNvPr id="568" name="Google Shape;568;p29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happens when we iterate through all edges for the first time?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After the first iteration, we guarantee that the shortest paths using at most one edge are found.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After the second iteration, the shortest paths using at most two edges are found, and so on.</a:t>
            </a:r>
            <a:endParaRPr/>
          </a:p>
        </p:txBody>
      </p:sp>
      <p:sp>
        <p:nvSpPr>
          <p:cNvPr id="569" name="Google Shape;569;p29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570" name="Google Shape;570;p29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571" name="Google Shape;571;p2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0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Reasoning </a:t>
            </a:r>
            <a:endParaRPr/>
          </a:p>
        </p:txBody>
      </p:sp>
      <p:sp>
        <p:nvSpPr>
          <p:cNvPr id="577" name="Google Shape;577;p30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shortest path between any two vertices in a graph with no negative weight cycles can have at most 𝑉−1 edges.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path with more than 𝑉−1 edges would necessarily involve revisiting some vertices, implying a cycle.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Since cycles can only increase the number of edges and the path with fewer edges (up to 𝑉−1) would be the shortest, 𝑉−1 iterations are sufficient.</a:t>
            </a:r>
            <a:endParaRPr/>
          </a:p>
        </p:txBody>
      </p:sp>
      <p:sp>
        <p:nvSpPr>
          <p:cNvPr id="578" name="Google Shape;578;p30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579" name="Google Shape;579;p30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580" name="Google Shape;580;p3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586" name="Google Shape;586;p31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87" name="Google Shape;587;p31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588" name="Google Shape;588;p31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589" name="Google Shape;589;p3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Problem with Dijkstra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Previously we learned Dijkstra’s Algorithm.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you know what is the problem with this algorithm.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Consider the following graph.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is the cost of the shortest path from node 1 to node 3?</a:t>
            </a:r>
            <a:endParaRPr/>
          </a:p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3525329" y="3196086"/>
            <a:ext cx="414068" cy="388189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4534619" y="3845979"/>
            <a:ext cx="414068" cy="388189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4534619" y="2576326"/>
            <a:ext cx="414068" cy="388189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5731802" y="3196086"/>
            <a:ext cx="414068" cy="388189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20" name="Google Shape;120;p14"/>
          <p:cNvCxnSpPr>
            <a:stCxn id="116" idx="6"/>
            <a:endCxn id="118" idx="4"/>
          </p:cNvCxnSpPr>
          <p:nvPr/>
        </p:nvCxnSpPr>
        <p:spPr>
          <a:xfrm flipH="1" rot="10800000">
            <a:off x="3939397" y="2964481"/>
            <a:ext cx="802200" cy="42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14"/>
          <p:cNvCxnSpPr>
            <a:stCxn id="118" idx="4"/>
            <a:endCxn id="119" idx="2"/>
          </p:cNvCxnSpPr>
          <p:nvPr/>
        </p:nvCxnSpPr>
        <p:spPr>
          <a:xfrm>
            <a:off x="4741653" y="2964515"/>
            <a:ext cx="990000" cy="42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14"/>
          <p:cNvCxnSpPr>
            <a:stCxn id="119" idx="2"/>
            <a:endCxn id="117" idx="0"/>
          </p:cNvCxnSpPr>
          <p:nvPr/>
        </p:nvCxnSpPr>
        <p:spPr>
          <a:xfrm flipH="1">
            <a:off x="4741802" y="3390181"/>
            <a:ext cx="990000" cy="45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14"/>
          <p:cNvCxnSpPr>
            <a:stCxn id="117" idx="0"/>
            <a:endCxn id="118" idx="4"/>
          </p:cNvCxnSpPr>
          <p:nvPr/>
        </p:nvCxnSpPr>
        <p:spPr>
          <a:xfrm rot="10800000">
            <a:off x="4741653" y="2964579"/>
            <a:ext cx="0" cy="88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" name="Google Shape;124;p14"/>
          <p:cNvSpPr txBox="1"/>
          <p:nvPr/>
        </p:nvSpPr>
        <p:spPr>
          <a:xfrm>
            <a:off x="4060495" y="284252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5169274" y="2826754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5194327" y="3582920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4401074" y="330256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Negative Cycle Detection</a:t>
            </a:r>
            <a:endParaRPr/>
          </a:p>
        </p:txBody>
      </p:sp>
      <p:sp>
        <p:nvSpPr>
          <p:cNvPr id="595" name="Google Shape;595;p32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 detect if the graph contains any negative cycle reachable from source, we relax all the edges 1 more times.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the distance of any node is updated, we can say a negative cycle exist.</a:t>
            </a:r>
            <a:endParaRPr/>
          </a:p>
        </p:txBody>
      </p:sp>
      <p:sp>
        <p:nvSpPr>
          <p:cNvPr id="596" name="Google Shape;596;p32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597" name="Google Shape;597;p32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598" name="Google Shape;598;p3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Pseudocode</a:t>
            </a:r>
            <a:endParaRPr/>
          </a:p>
        </p:txBody>
      </p:sp>
      <p:sp>
        <p:nvSpPr>
          <p:cNvPr id="604" name="Google Shape;604;p33"/>
          <p:cNvSpPr txBox="1"/>
          <p:nvPr>
            <p:ph idx="1" type="body"/>
          </p:nvPr>
        </p:nvSpPr>
        <p:spPr>
          <a:xfrm>
            <a:off x="1902420" y="872110"/>
            <a:ext cx="5367915" cy="5203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5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605" name="Google Shape;605;p3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606" name="Google Shape;606;p3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607" name="Google Shape;607;p3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8" name="Google Shape;608;p33"/>
          <p:cNvSpPr txBox="1"/>
          <p:nvPr/>
        </p:nvSpPr>
        <p:spPr>
          <a:xfrm>
            <a:off x="8123503" y="1492370"/>
            <a:ext cx="309321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is a weighted directed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is the set of vertices.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set of edges.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(V,E)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is the source node.</a:t>
            </a:r>
            <a:endParaRPr/>
          </a:p>
        </p:txBody>
      </p:sp>
      <p:sp>
        <p:nvSpPr>
          <p:cNvPr id="609" name="Google Shape;609;p33"/>
          <p:cNvSpPr txBox="1"/>
          <p:nvPr/>
        </p:nvSpPr>
        <p:spPr>
          <a:xfrm>
            <a:off x="8126741" y="4112916"/>
            <a:ext cx="26019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returns True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negative cycle exists.</a:t>
            </a:r>
            <a:endParaRPr/>
          </a:p>
        </p:txBody>
      </p:sp>
      <p:sp>
        <p:nvSpPr>
          <p:cNvPr id="610" name="Google Shape;610;p33"/>
          <p:cNvSpPr/>
          <p:nvPr/>
        </p:nvSpPr>
        <p:spPr>
          <a:xfrm>
            <a:off x="618186" y="1390918"/>
            <a:ext cx="507274" cy="48939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3"/>
          <p:cNvSpPr/>
          <p:nvPr/>
        </p:nvSpPr>
        <p:spPr>
          <a:xfrm>
            <a:off x="110912" y="2480301"/>
            <a:ext cx="507274" cy="48939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3"/>
          <p:cNvSpPr/>
          <p:nvPr/>
        </p:nvSpPr>
        <p:spPr>
          <a:xfrm>
            <a:off x="1166211" y="2480300"/>
            <a:ext cx="507274" cy="48939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13" name="Google Shape;613;p33"/>
          <p:cNvSpPr/>
          <p:nvPr/>
        </p:nvSpPr>
        <p:spPr>
          <a:xfrm>
            <a:off x="618186" y="3313563"/>
            <a:ext cx="507274" cy="48939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3"/>
          <p:cNvSpPr/>
          <p:nvPr/>
        </p:nvSpPr>
        <p:spPr>
          <a:xfrm>
            <a:off x="608132" y="4402946"/>
            <a:ext cx="507274" cy="489397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5" name="Google Shape;615;p33"/>
          <p:cNvCxnSpPr>
            <a:stCxn id="610" idx="4"/>
            <a:endCxn id="611" idx="0"/>
          </p:cNvCxnSpPr>
          <p:nvPr/>
        </p:nvCxnSpPr>
        <p:spPr>
          <a:xfrm flipH="1">
            <a:off x="364523" y="1880315"/>
            <a:ext cx="507300" cy="60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6" name="Google Shape;616;p33"/>
          <p:cNvCxnSpPr>
            <a:stCxn id="613" idx="4"/>
            <a:endCxn id="614" idx="0"/>
          </p:cNvCxnSpPr>
          <p:nvPr/>
        </p:nvCxnSpPr>
        <p:spPr>
          <a:xfrm flipH="1">
            <a:off x="861623" y="3802960"/>
            <a:ext cx="10200" cy="60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7" name="Google Shape;617;p33"/>
          <p:cNvCxnSpPr>
            <a:stCxn id="612" idx="2"/>
            <a:endCxn id="611" idx="6"/>
          </p:cNvCxnSpPr>
          <p:nvPr/>
        </p:nvCxnSpPr>
        <p:spPr>
          <a:xfrm rot="10800000">
            <a:off x="618111" y="2724999"/>
            <a:ext cx="548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8" name="Google Shape;618;p33"/>
          <p:cNvCxnSpPr>
            <a:stCxn id="611" idx="4"/>
            <a:endCxn id="613" idx="1"/>
          </p:cNvCxnSpPr>
          <p:nvPr/>
        </p:nvCxnSpPr>
        <p:spPr>
          <a:xfrm>
            <a:off x="364549" y="2969698"/>
            <a:ext cx="327900" cy="41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Google Shape;619;p33"/>
          <p:cNvCxnSpPr>
            <a:stCxn id="613" idx="7"/>
            <a:endCxn id="612" idx="4"/>
          </p:cNvCxnSpPr>
          <p:nvPr/>
        </p:nvCxnSpPr>
        <p:spPr>
          <a:xfrm flipH="1" rot="10800000">
            <a:off x="1051171" y="2969734"/>
            <a:ext cx="368700" cy="415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0" name="Google Shape;620;p33"/>
          <p:cNvSpPr txBox="1"/>
          <p:nvPr/>
        </p:nvSpPr>
        <p:spPr>
          <a:xfrm>
            <a:off x="270456" y="18803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3"/>
          <p:cNvSpPr txBox="1"/>
          <p:nvPr/>
        </p:nvSpPr>
        <p:spPr>
          <a:xfrm>
            <a:off x="250851" y="304009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3"/>
          <p:cNvSpPr txBox="1"/>
          <p:nvPr/>
        </p:nvSpPr>
        <p:spPr>
          <a:xfrm>
            <a:off x="717331" y="2369501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33"/>
          <p:cNvSpPr txBox="1"/>
          <p:nvPr/>
        </p:nvSpPr>
        <p:spPr>
          <a:xfrm>
            <a:off x="1181697" y="3128897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3"/>
          <p:cNvSpPr txBox="1"/>
          <p:nvPr/>
        </p:nvSpPr>
        <p:spPr>
          <a:xfrm>
            <a:off x="552537" y="385772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30" name="Google Shape;630;p34"/>
          <p:cNvSpPr txBox="1"/>
          <p:nvPr>
            <p:ph idx="1" type="body"/>
          </p:nvPr>
        </p:nvSpPr>
        <p:spPr>
          <a:xfrm>
            <a:off x="1130270" y="823136"/>
            <a:ext cx="9922741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Introduction to Algorithm</a:t>
            </a:r>
            <a:r>
              <a:rPr lang="en-US"/>
              <a:t>, 4</a:t>
            </a:r>
            <a:r>
              <a:rPr baseline="30000" lang="en-US"/>
              <a:t>th</a:t>
            </a:r>
            <a:r>
              <a:rPr lang="en-US"/>
              <a:t> ed, Leiserson, Charles Eric, Ronald L. Rivest, Thomas H. Cormen, and Clifford Stein.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Dijkstra’s Algorithm for Adjacency List Representation | Greedy Algo-8 – GeeksforGeeks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Dijkstra's Shortest Path Algorithm using priority_queue of STL - GeeksforGeeks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Dijkstra on sparse graphs - Algorithms for Competitive Programming (cp-algorithms.com)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31" name="Google Shape;631;p3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632" name="Google Shape;632;p3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633" name="Google Shape;633;p3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Negative Weight</a:t>
            </a:r>
            <a:endParaRPr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-50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Problem with Dijkstra’s Algorithm</a:t>
            </a:r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Negative weight edges can create negative weight cycles.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 a cycle that will reduce the total path distance by coming back to the same point.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Dijkstra’s algorithm does not work if the graph contains a </a:t>
            </a:r>
            <a:r>
              <a:rPr b="1" lang="en-US"/>
              <a:t>negative cycle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Going through a cycle reduces path length and produces wrong result.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Today we will learn a new algorithm that works on graph with negative cycles.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algorithm is called Bellman-Ford Algorithm.</a:t>
            </a:r>
            <a:endParaRPr/>
          </a:p>
        </p:txBody>
      </p:sp>
      <p:sp>
        <p:nvSpPr>
          <p:cNvPr id="143" name="Google Shape;143;p16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144" name="Google Shape;144;p16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Bellman-Ford Algorithm	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Like Dijkstra’s Algorithm, Bellman-Ford algorithm also uses relaxation.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you remember what relaxation is?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Dijkstra’s Algorithm, we only used the outgoing edges of a selected node in each iteration.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Hope you can remember it.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But in Bellman-Ford algorithm, we will use all the edges in each iteration.</a:t>
            </a:r>
            <a:endParaRPr/>
          </a:p>
        </p:txBody>
      </p:sp>
      <p:sp>
        <p:nvSpPr>
          <p:cNvPr id="152" name="Google Shape;152;p17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153" name="Google Shape;153;p17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526875" y="1944412"/>
            <a:ext cx="8548778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of relaxing an edge (u,v) consists of testing whether going through vertex 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improves the shortest path to vertex v  found so far and, if so, updating distance[v]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Bellman-Ford Algorithm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Let’s see how Bellman-Ford Algorithm works now.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will consider the following graph</a:t>
            </a:r>
            <a:endParaRPr/>
          </a:p>
        </p:txBody>
      </p:sp>
      <p:sp>
        <p:nvSpPr>
          <p:cNvPr id="162" name="Google Shape;162;p18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163" name="Google Shape;163;p18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2737031" y="2399566"/>
            <a:ext cx="6380131" cy="2525518"/>
            <a:chOff x="2737031" y="2399566"/>
            <a:chExt cx="6380131" cy="2525518"/>
          </a:xfrm>
        </p:grpSpPr>
        <p:sp>
          <p:nvSpPr>
            <p:cNvPr id="166" name="Google Shape;166;p18"/>
            <p:cNvSpPr/>
            <p:nvPr/>
          </p:nvSpPr>
          <p:spPr>
            <a:xfrm>
              <a:off x="2737031" y="3323078"/>
              <a:ext cx="578734" cy="567160"/>
            </a:xfrm>
            <a:prstGeom prst="ellipse">
              <a:avLst/>
            </a:prstGeom>
            <a:solidFill>
              <a:schemeClr val="accent1"/>
            </a:solidFill>
            <a:ln cap="flat" cmpd="sng" w="15875">
              <a:solidFill>
                <a:srgbClr val="062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169591" y="2475599"/>
              <a:ext cx="578734" cy="567160"/>
            </a:xfrm>
            <a:prstGeom prst="ellipse">
              <a:avLst/>
            </a:prstGeom>
            <a:solidFill>
              <a:schemeClr val="accent1"/>
            </a:solidFill>
            <a:ln cap="flat" cmpd="sng" w="15875">
              <a:solidFill>
                <a:srgbClr val="062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169591" y="4357924"/>
              <a:ext cx="578734" cy="567160"/>
            </a:xfrm>
            <a:prstGeom prst="ellipse">
              <a:avLst/>
            </a:prstGeom>
            <a:solidFill>
              <a:schemeClr val="accent1"/>
            </a:solidFill>
            <a:ln cap="flat" cmpd="sng" w="15875">
              <a:solidFill>
                <a:srgbClr val="062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5608701" y="3323078"/>
              <a:ext cx="578734" cy="567160"/>
            </a:xfrm>
            <a:prstGeom prst="ellipse">
              <a:avLst/>
            </a:prstGeom>
            <a:solidFill>
              <a:schemeClr val="accent1"/>
            </a:solidFill>
            <a:ln cap="flat" cmpd="sng" w="15875">
              <a:solidFill>
                <a:srgbClr val="062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7053035" y="2399566"/>
              <a:ext cx="578734" cy="567160"/>
            </a:xfrm>
            <a:prstGeom prst="ellipse">
              <a:avLst/>
            </a:prstGeom>
            <a:solidFill>
              <a:schemeClr val="accent1"/>
            </a:solidFill>
            <a:ln cap="flat" cmpd="sng" w="15875">
              <a:solidFill>
                <a:srgbClr val="062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7053035" y="4266735"/>
              <a:ext cx="578734" cy="567160"/>
            </a:xfrm>
            <a:prstGeom prst="ellipse">
              <a:avLst/>
            </a:prstGeom>
            <a:solidFill>
              <a:schemeClr val="accent1"/>
            </a:solidFill>
            <a:ln cap="flat" cmpd="sng" w="15875">
              <a:solidFill>
                <a:srgbClr val="062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8538428" y="3245157"/>
              <a:ext cx="578734" cy="567160"/>
            </a:xfrm>
            <a:prstGeom prst="ellipse">
              <a:avLst/>
            </a:prstGeom>
            <a:solidFill>
              <a:schemeClr val="accent1"/>
            </a:solidFill>
            <a:ln cap="flat" cmpd="sng" w="15875">
              <a:solidFill>
                <a:srgbClr val="062E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73" name="Google Shape;173;p18"/>
            <p:cNvSpPr txBox="1"/>
            <p:nvPr/>
          </p:nvSpPr>
          <p:spPr>
            <a:xfrm>
              <a:off x="3641102" y="297013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3622248" y="3911301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4979090" y="393669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5044652" y="299422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6509516" y="2972382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6522604" y="39591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  <p:sp>
          <p:nvSpPr>
            <p:cNvPr id="179" name="Google Shape;179;p18"/>
            <p:cNvSpPr txBox="1"/>
            <p:nvPr/>
          </p:nvSpPr>
          <p:spPr>
            <a:xfrm>
              <a:off x="7975952" y="295940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7986491" y="383357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cxnSp>
          <p:nvCxnSpPr>
            <p:cNvPr id="181" name="Google Shape;181;p18"/>
            <p:cNvCxnSpPr>
              <a:stCxn id="166" idx="6"/>
              <a:endCxn id="167" idx="4"/>
            </p:cNvCxnSpPr>
            <p:nvPr/>
          </p:nvCxnSpPr>
          <p:spPr>
            <a:xfrm flipH="1" rot="10800000">
              <a:off x="3315765" y="3042658"/>
              <a:ext cx="1143300" cy="56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" name="Google Shape;182;p18"/>
            <p:cNvCxnSpPr>
              <a:stCxn id="167" idx="4"/>
              <a:endCxn id="169" idx="2"/>
            </p:cNvCxnSpPr>
            <p:nvPr/>
          </p:nvCxnSpPr>
          <p:spPr>
            <a:xfrm>
              <a:off x="4458958" y="3042759"/>
              <a:ext cx="1149600" cy="56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3" name="Google Shape;183;p18"/>
            <p:cNvCxnSpPr>
              <a:stCxn id="166" idx="6"/>
              <a:endCxn id="168" idx="0"/>
            </p:cNvCxnSpPr>
            <p:nvPr/>
          </p:nvCxnSpPr>
          <p:spPr>
            <a:xfrm>
              <a:off x="3315765" y="3606658"/>
              <a:ext cx="1143300" cy="751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" name="Google Shape;184;p18"/>
            <p:cNvCxnSpPr>
              <a:stCxn id="168" idx="0"/>
              <a:endCxn id="169" idx="2"/>
            </p:cNvCxnSpPr>
            <p:nvPr/>
          </p:nvCxnSpPr>
          <p:spPr>
            <a:xfrm flipH="1" rot="10800000">
              <a:off x="4458958" y="3606724"/>
              <a:ext cx="1149600" cy="751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5" name="Google Shape;185;p18"/>
            <p:cNvCxnSpPr>
              <a:stCxn id="169" idx="6"/>
              <a:endCxn id="170" idx="4"/>
            </p:cNvCxnSpPr>
            <p:nvPr/>
          </p:nvCxnSpPr>
          <p:spPr>
            <a:xfrm flipH="1" rot="10800000">
              <a:off x="6187435" y="2966758"/>
              <a:ext cx="1155000" cy="639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" name="Google Shape;186;p18"/>
            <p:cNvCxnSpPr>
              <a:stCxn id="171" idx="0"/>
              <a:endCxn id="169" idx="6"/>
            </p:cNvCxnSpPr>
            <p:nvPr/>
          </p:nvCxnSpPr>
          <p:spPr>
            <a:xfrm rot="10800000">
              <a:off x="6187402" y="3606735"/>
              <a:ext cx="1155000" cy="660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7" name="Google Shape;187;p18"/>
            <p:cNvCxnSpPr>
              <a:stCxn id="171" idx="0"/>
              <a:endCxn id="172" idx="2"/>
            </p:cNvCxnSpPr>
            <p:nvPr/>
          </p:nvCxnSpPr>
          <p:spPr>
            <a:xfrm flipH="1" rot="10800000">
              <a:off x="7342402" y="3528735"/>
              <a:ext cx="1196100" cy="738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8" name="Google Shape;188;p18"/>
            <p:cNvCxnSpPr>
              <a:stCxn id="170" idx="4"/>
              <a:endCxn id="172" idx="2"/>
            </p:cNvCxnSpPr>
            <p:nvPr/>
          </p:nvCxnSpPr>
          <p:spPr>
            <a:xfrm>
              <a:off x="7342402" y="2966726"/>
              <a:ext cx="1196100" cy="561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Bellman-Ford Algorithm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5" name="Google Shape;195;p19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196" name="Google Shape;196;p19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2737031" y="332307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4169591" y="2475599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4169591" y="4357924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5608701" y="332307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7053035" y="2399566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7053035" y="4266735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8538428" y="3245157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3641102" y="29701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3622248" y="39113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4979090" y="39366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5044652" y="299422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09" name="Google Shape;209;p19"/>
          <p:cNvSpPr txBox="1"/>
          <p:nvPr/>
        </p:nvSpPr>
        <p:spPr>
          <a:xfrm>
            <a:off x="6509516" y="297238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6522604" y="39591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7975952" y="29594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7986491" y="38335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213" name="Google Shape;213;p19"/>
          <p:cNvCxnSpPr>
            <a:stCxn id="198" idx="6"/>
            <a:endCxn id="199" idx="4"/>
          </p:cNvCxnSpPr>
          <p:nvPr/>
        </p:nvCxnSpPr>
        <p:spPr>
          <a:xfrm flipH="1" rot="10800000">
            <a:off x="3315765" y="3042658"/>
            <a:ext cx="1143300" cy="5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19"/>
          <p:cNvCxnSpPr>
            <a:stCxn id="199" idx="4"/>
            <a:endCxn id="201" idx="2"/>
          </p:cNvCxnSpPr>
          <p:nvPr/>
        </p:nvCxnSpPr>
        <p:spPr>
          <a:xfrm>
            <a:off x="4458958" y="3042759"/>
            <a:ext cx="1149600" cy="5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19"/>
          <p:cNvCxnSpPr>
            <a:stCxn id="198" idx="6"/>
            <a:endCxn id="200" idx="0"/>
          </p:cNvCxnSpPr>
          <p:nvPr/>
        </p:nvCxnSpPr>
        <p:spPr>
          <a:xfrm>
            <a:off x="3315765" y="3606658"/>
            <a:ext cx="1143300" cy="7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19"/>
          <p:cNvCxnSpPr>
            <a:stCxn id="200" idx="0"/>
            <a:endCxn id="201" idx="2"/>
          </p:cNvCxnSpPr>
          <p:nvPr/>
        </p:nvCxnSpPr>
        <p:spPr>
          <a:xfrm flipH="1" rot="10800000">
            <a:off x="4458958" y="3606724"/>
            <a:ext cx="1149600" cy="7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19"/>
          <p:cNvCxnSpPr>
            <a:stCxn id="201" idx="6"/>
            <a:endCxn id="202" idx="4"/>
          </p:cNvCxnSpPr>
          <p:nvPr/>
        </p:nvCxnSpPr>
        <p:spPr>
          <a:xfrm flipH="1" rot="10800000">
            <a:off x="6187435" y="2966758"/>
            <a:ext cx="1155000" cy="63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19"/>
          <p:cNvCxnSpPr>
            <a:stCxn id="203" idx="0"/>
            <a:endCxn id="201" idx="6"/>
          </p:cNvCxnSpPr>
          <p:nvPr/>
        </p:nvCxnSpPr>
        <p:spPr>
          <a:xfrm rot="10800000">
            <a:off x="6187402" y="3606735"/>
            <a:ext cx="1155000" cy="66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19"/>
          <p:cNvCxnSpPr>
            <a:stCxn id="203" idx="0"/>
            <a:endCxn id="204" idx="2"/>
          </p:cNvCxnSpPr>
          <p:nvPr/>
        </p:nvCxnSpPr>
        <p:spPr>
          <a:xfrm flipH="1" rot="10800000">
            <a:off x="7342402" y="3528735"/>
            <a:ext cx="1196100" cy="73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19"/>
          <p:cNvCxnSpPr>
            <a:stCxn id="202" idx="4"/>
            <a:endCxn id="204" idx="2"/>
          </p:cNvCxnSpPr>
          <p:nvPr/>
        </p:nvCxnSpPr>
        <p:spPr>
          <a:xfrm>
            <a:off x="7342402" y="2966726"/>
            <a:ext cx="1196100" cy="56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p19"/>
          <p:cNvSpPr txBox="1"/>
          <p:nvPr/>
        </p:nvSpPr>
        <p:spPr>
          <a:xfrm>
            <a:off x="2688670" y="3767573"/>
            <a:ext cx="627095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4145410" y="4755850"/>
            <a:ext cx="627095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4145409" y="1999105"/>
            <a:ext cx="627095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5584520" y="3743696"/>
            <a:ext cx="627095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7028854" y="4712345"/>
            <a:ext cx="627095" cy="5847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8514473" y="3736717"/>
            <a:ext cx="627095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7030770" y="1899198"/>
            <a:ext cx="627095" cy="5847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Bellman-Ford Algorithm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Let node number 0 be the source node.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will set the distance of node 0 to 0.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235" name="Google Shape;235;p20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2737031" y="332307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4169591" y="2475599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4169591" y="4357924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5608701" y="332307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7053035" y="2399566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7053035" y="4266735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8538428" y="3245157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3641102" y="29701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3622248" y="39113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4979090" y="39366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5044652" y="299422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6509516" y="297238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6522604" y="39591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50" name="Google Shape;250;p20"/>
          <p:cNvSpPr txBox="1"/>
          <p:nvPr/>
        </p:nvSpPr>
        <p:spPr>
          <a:xfrm>
            <a:off x="7975952" y="29594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7986491" y="38335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252" name="Google Shape;252;p20"/>
          <p:cNvCxnSpPr>
            <a:stCxn id="237" idx="6"/>
            <a:endCxn id="238" idx="4"/>
          </p:cNvCxnSpPr>
          <p:nvPr/>
        </p:nvCxnSpPr>
        <p:spPr>
          <a:xfrm flipH="1" rot="10800000">
            <a:off x="3315765" y="3042658"/>
            <a:ext cx="1143300" cy="5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20"/>
          <p:cNvCxnSpPr>
            <a:stCxn id="238" idx="4"/>
            <a:endCxn id="240" idx="2"/>
          </p:cNvCxnSpPr>
          <p:nvPr/>
        </p:nvCxnSpPr>
        <p:spPr>
          <a:xfrm>
            <a:off x="4458958" y="3042759"/>
            <a:ext cx="1149600" cy="5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20"/>
          <p:cNvCxnSpPr>
            <a:stCxn id="237" idx="6"/>
            <a:endCxn id="239" idx="0"/>
          </p:cNvCxnSpPr>
          <p:nvPr/>
        </p:nvCxnSpPr>
        <p:spPr>
          <a:xfrm>
            <a:off x="3315765" y="3606658"/>
            <a:ext cx="1143300" cy="7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20"/>
          <p:cNvCxnSpPr>
            <a:stCxn id="239" idx="0"/>
            <a:endCxn id="240" idx="2"/>
          </p:cNvCxnSpPr>
          <p:nvPr/>
        </p:nvCxnSpPr>
        <p:spPr>
          <a:xfrm flipH="1" rot="10800000">
            <a:off x="4458958" y="3606724"/>
            <a:ext cx="1149600" cy="7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20"/>
          <p:cNvCxnSpPr>
            <a:stCxn id="240" idx="6"/>
            <a:endCxn id="241" idx="4"/>
          </p:cNvCxnSpPr>
          <p:nvPr/>
        </p:nvCxnSpPr>
        <p:spPr>
          <a:xfrm flipH="1" rot="10800000">
            <a:off x="6187435" y="2966758"/>
            <a:ext cx="1155000" cy="63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20"/>
          <p:cNvCxnSpPr>
            <a:stCxn id="242" idx="0"/>
            <a:endCxn id="240" idx="6"/>
          </p:cNvCxnSpPr>
          <p:nvPr/>
        </p:nvCxnSpPr>
        <p:spPr>
          <a:xfrm rot="10800000">
            <a:off x="6187402" y="3606735"/>
            <a:ext cx="1155000" cy="66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20"/>
          <p:cNvCxnSpPr>
            <a:stCxn id="242" idx="0"/>
            <a:endCxn id="243" idx="2"/>
          </p:cNvCxnSpPr>
          <p:nvPr/>
        </p:nvCxnSpPr>
        <p:spPr>
          <a:xfrm flipH="1" rot="10800000">
            <a:off x="7342402" y="3528735"/>
            <a:ext cx="1196100" cy="73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20"/>
          <p:cNvCxnSpPr>
            <a:stCxn id="241" idx="4"/>
            <a:endCxn id="243" idx="2"/>
          </p:cNvCxnSpPr>
          <p:nvPr/>
        </p:nvCxnSpPr>
        <p:spPr>
          <a:xfrm>
            <a:off x="7342402" y="2966726"/>
            <a:ext cx="1196100" cy="56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0" name="Google Shape;260;p20"/>
          <p:cNvSpPr txBox="1"/>
          <p:nvPr/>
        </p:nvSpPr>
        <p:spPr>
          <a:xfrm>
            <a:off x="2688670" y="3767573"/>
            <a:ext cx="627095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1" name="Google Shape;261;p20"/>
          <p:cNvSpPr txBox="1"/>
          <p:nvPr/>
        </p:nvSpPr>
        <p:spPr>
          <a:xfrm>
            <a:off x="4145410" y="4755850"/>
            <a:ext cx="627095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20"/>
          <p:cNvSpPr txBox="1"/>
          <p:nvPr/>
        </p:nvSpPr>
        <p:spPr>
          <a:xfrm>
            <a:off x="4145409" y="1999105"/>
            <a:ext cx="627095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5584520" y="3743696"/>
            <a:ext cx="627095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7028854" y="4712345"/>
            <a:ext cx="627095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8514473" y="3736717"/>
            <a:ext cx="627095" cy="5847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7030770" y="1899198"/>
            <a:ext cx="627095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2762786" y="3780000"/>
            <a:ext cx="522899" cy="5847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Bellman-Ford Algorithm</a:t>
            </a:r>
            <a:endParaRPr/>
          </a:p>
        </p:txBody>
      </p:sp>
      <p:sp>
        <p:nvSpPr>
          <p:cNvPr id="273" name="Google Shape;273;p21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Now we will start our iteration of relaxation.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 each iteration we will try to relax all the edge.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September 5, 2024</a:t>
            </a:r>
            <a:endParaRPr/>
          </a:p>
        </p:txBody>
      </p:sp>
      <p:sp>
        <p:nvSpPr>
          <p:cNvPr id="275" name="Google Shape;275;p21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76" name="Google Shape;276;p2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2737031" y="332307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4169591" y="2475599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9" name="Google Shape;279;p21"/>
          <p:cNvSpPr/>
          <p:nvPr/>
        </p:nvSpPr>
        <p:spPr>
          <a:xfrm>
            <a:off x="4169591" y="4357924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5608701" y="3323078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7053035" y="2399566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>
            <a:off x="7053035" y="4266735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8538428" y="3245157"/>
            <a:ext cx="578734" cy="567160"/>
          </a:xfrm>
          <a:prstGeom prst="ellipse">
            <a:avLst/>
          </a:prstGeom>
          <a:solidFill>
            <a:schemeClr val="accent1"/>
          </a:solidFill>
          <a:ln cap="flat" cmpd="sng" w="15875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3641102" y="29701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5" name="Google Shape;285;p21"/>
          <p:cNvSpPr txBox="1"/>
          <p:nvPr/>
        </p:nvSpPr>
        <p:spPr>
          <a:xfrm>
            <a:off x="3622248" y="39113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86" name="Google Shape;286;p21"/>
          <p:cNvSpPr txBox="1"/>
          <p:nvPr/>
        </p:nvSpPr>
        <p:spPr>
          <a:xfrm>
            <a:off x="4979090" y="393669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7" name="Google Shape;287;p21"/>
          <p:cNvSpPr txBox="1"/>
          <p:nvPr/>
        </p:nvSpPr>
        <p:spPr>
          <a:xfrm>
            <a:off x="5044652" y="299422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6509516" y="297238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289" name="Google Shape;289;p21"/>
          <p:cNvSpPr txBox="1"/>
          <p:nvPr/>
        </p:nvSpPr>
        <p:spPr>
          <a:xfrm>
            <a:off x="6522604" y="39591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7975952" y="29594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7986491" y="38335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cxnSp>
        <p:nvCxnSpPr>
          <p:cNvPr id="292" name="Google Shape;292;p21"/>
          <p:cNvCxnSpPr>
            <a:stCxn id="277" idx="6"/>
            <a:endCxn id="278" idx="4"/>
          </p:cNvCxnSpPr>
          <p:nvPr/>
        </p:nvCxnSpPr>
        <p:spPr>
          <a:xfrm flipH="1" rot="10800000">
            <a:off x="3315765" y="3042658"/>
            <a:ext cx="1143300" cy="5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21"/>
          <p:cNvCxnSpPr>
            <a:stCxn id="278" idx="4"/>
            <a:endCxn id="280" idx="2"/>
          </p:cNvCxnSpPr>
          <p:nvPr/>
        </p:nvCxnSpPr>
        <p:spPr>
          <a:xfrm>
            <a:off x="4458958" y="3042759"/>
            <a:ext cx="1149600" cy="56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p21"/>
          <p:cNvCxnSpPr>
            <a:stCxn id="277" idx="6"/>
            <a:endCxn id="279" idx="0"/>
          </p:cNvCxnSpPr>
          <p:nvPr/>
        </p:nvCxnSpPr>
        <p:spPr>
          <a:xfrm>
            <a:off x="3315765" y="3606658"/>
            <a:ext cx="1143300" cy="7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5" name="Google Shape;295;p21"/>
          <p:cNvCxnSpPr>
            <a:stCxn id="279" idx="0"/>
            <a:endCxn id="280" idx="2"/>
          </p:cNvCxnSpPr>
          <p:nvPr/>
        </p:nvCxnSpPr>
        <p:spPr>
          <a:xfrm flipH="1" rot="10800000">
            <a:off x="4458958" y="3606724"/>
            <a:ext cx="1149600" cy="7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6" name="Google Shape;296;p21"/>
          <p:cNvCxnSpPr>
            <a:stCxn id="280" idx="6"/>
            <a:endCxn id="281" idx="4"/>
          </p:cNvCxnSpPr>
          <p:nvPr/>
        </p:nvCxnSpPr>
        <p:spPr>
          <a:xfrm flipH="1" rot="10800000">
            <a:off x="6187435" y="2966758"/>
            <a:ext cx="1155000" cy="63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p21"/>
          <p:cNvCxnSpPr>
            <a:stCxn id="282" idx="0"/>
            <a:endCxn id="280" idx="6"/>
          </p:cNvCxnSpPr>
          <p:nvPr/>
        </p:nvCxnSpPr>
        <p:spPr>
          <a:xfrm rot="10800000">
            <a:off x="6187402" y="3606735"/>
            <a:ext cx="1155000" cy="66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p21"/>
          <p:cNvCxnSpPr>
            <a:stCxn id="282" idx="0"/>
            <a:endCxn id="283" idx="2"/>
          </p:cNvCxnSpPr>
          <p:nvPr/>
        </p:nvCxnSpPr>
        <p:spPr>
          <a:xfrm flipH="1" rot="10800000">
            <a:off x="7342402" y="3528735"/>
            <a:ext cx="1196100" cy="73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21"/>
          <p:cNvCxnSpPr>
            <a:stCxn id="281" idx="4"/>
            <a:endCxn id="283" idx="2"/>
          </p:cNvCxnSpPr>
          <p:nvPr/>
        </p:nvCxnSpPr>
        <p:spPr>
          <a:xfrm>
            <a:off x="7342402" y="2966726"/>
            <a:ext cx="1196100" cy="56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p21"/>
          <p:cNvSpPr txBox="1"/>
          <p:nvPr/>
        </p:nvSpPr>
        <p:spPr>
          <a:xfrm>
            <a:off x="4145410" y="4755850"/>
            <a:ext cx="627095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4145409" y="1999105"/>
            <a:ext cx="627095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5584520" y="3743696"/>
            <a:ext cx="627095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7028854" y="4712345"/>
            <a:ext cx="627095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8514473" y="3736717"/>
            <a:ext cx="627095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5" name="Google Shape;305;p21"/>
          <p:cNvSpPr txBox="1"/>
          <p:nvPr/>
        </p:nvSpPr>
        <p:spPr>
          <a:xfrm>
            <a:off x="7030770" y="1899198"/>
            <a:ext cx="627095" cy="58477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6" name="Google Shape;306;p21"/>
          <p:cNvSpPr txBox="1"/>
          <p:nvPr/>
        </p:nvSpPr>
        <p:spPr>
          <a:xfrm>
            <a:off x="2762786" y="3780000"/>
            <a:ext cx="522899" cy="5847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