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VZ05GbY9q5Dc3H89ry8R9DAqb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FB8754-E55F-4D3E-9378-379C95043059}">
  <a:tblStyle styleId="{7BFB8754-E55F-4D3E-9378-379C950430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3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36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2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28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2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0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30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3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3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4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34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94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4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34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25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5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p-algorithms.com/graph/all-pair-shortest-path-floyd-warshall.html" TargetMode="External"/><Relationship Id="rId4" Type="http://schemas.openxmlformats.org/officeDocument/2006/relationships/hyperlink" Target="https://www.geeksforgeeks.org/floyd-warshall-algorithm-dp-16/" TargetMode="External"/><Relationship Id="rId5" Type="http://schemas.openxmlformats.org/officeDocument/2006/relationships/hyperlink" Target="https://www.geeksforgeeks.org/johnsons-algorith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400"/>
              <a:t>All Pair Shortest Path Algorithms</a:t>
            </a:r>
            <a:endParaRPr sz="6400"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Most. Kaniz Fatema Isha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3728204" y="215768"/>
            <a:ext cx="5062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2202: Algorithm Analysis and Design Laboratory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97" name="Google Shape;197;p10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98" name="Google Shape;198;p10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360150" y="1357275"/>
            <a:ext cx="3745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Intermediate vertex 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4892813" y="3811625"/>
            <a:ext cx="1224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p10"/>
          <p:cNvGraphicFramePr/>
          <p:nvPr/>
        </p:nvGraphicFramePr>
        <p:xfrm>
          <a:off x="6374475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10"/>
          <p:cNvGraphicFramePr/>
          <p:nvPr/>
        </p:nvGraphicFramePr>
        <p:xfrm>
          <a:off x="332995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209" name="Google Shape;209;p11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210" name="Google Shape;210;p11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11" name="Google Shape;211;p11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60150" y="1357275"/>
            <a:ext cx="3745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Intermediate vertex 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4892813" y="3811625"/>
            <a:ext cx="1224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11"/>
          <p:cNvGraphicFramePr/>
          <p:nvPr/>
        </p:nvGraphicFramePr>
        <p:xfrm>
          <a:off x="360150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5" name="Google Shape;215;p11"/>
          <p:cNvGraphicFramePr/>
          <p:nvPr/>
        </p:nvGraphicFramePr>
        <p:xfrm>
          <a:off x="6567575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221" name="Google Shape;221;p12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222" name="Google Shape;222;p12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23" name="Google Shape;223;p12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360150" y="1357275"/>
            <a:ext cx="3745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Intermediate vertex 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4892813" y="3811625"/>
            <a:ext cx="1224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12"/>
          <p:cNvGraphicFramePr/>
          <p:nvPr/>
        </p:nvGraphicFramePr>
        <p:xfrm>
          <a:off x="360150" y="229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55580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12"/>
          <p:cNvGraphicFramePr/>
          <p:nvPr/>
        </p:nvGraphicFramePr>
        <p:xfrm>
          <a:off x="6567600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233" name="Google Shape;233;p1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234" name="Google Shape;234;p1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35" name="Google Shape;235;p1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time complexity of the Floyd-Warshall algorithm is  O(V</a:t>
            </a:r>
            <a:r>
              <a:rPr baseline="30000" lang="en-US"/>
              <a:t>3</a:t>
            </a:r>
            <a:r>
              <a:rPr lang="en-US"/>
              <a:t>), where  V is the number of vertices in the graph.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Space complexity is O(V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algorithm is efficient for dense graphs but slower and inefficient for sparse graphs.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242" name="Google Shape;242;p14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243" name="Google Shape;243;p14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44" name="Google Shape;244;p14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4"/>
          <p:cNvSpPr txBox="1"/>
          <p:nvPr/>
        </p:nvSpPr>
        <p:spPr>
          <a:xfrm>
            <a:off x="1220625" y="1206875"/>
            <a:ext cx="10332600" cy="47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dist[][] be a 2D array of size VxV, where V is the number of vertices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initialize dist[][] such that: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i == j, dist[i][j] = 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there is an edge from vertex i to vertex j, dist[i][j] = weight of that edge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there is no edge from vertex i to vertex j, dist[i][j] = ∞ (infinity)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for each intermediate vertex k from 0 to V-1: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for each vertex i from 0 to V-1: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       for each vertex j from 0 to V-1: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             if dist[i][j] &gt; dist[i][k] + dist[k][j]: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                 dist[i][j] = dist[i][k] + dist[k][j]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dist[][] matrix now contains the shortest distances between all pairs of vertices.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251" name="Google Shape;251;p15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252" name="Google Shape;252;p15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53" name="Google Shape;253;p15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algorithm also finds the all pair shortest path.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uses both Dijkstra and Bellman-Ford algorithm as subroutines.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algorithm re-weight all edges and make them all positive, then apply Dijkstra’s algorithm for every vertex.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260" name="Google Shape;260;p16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261" name="Google Shape;261;p16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62" name="Google Shape;262;p16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1296613" y="3218550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3277813" y="3218550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2211013" y="4376775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16"/>
          <p:cNvCxnSpPr>
            <a:endCxn id="264" idx="2"/>
          </p:cNvCxnSpPr>
          <p:nvPr/>
        </p:nvCxnSpPr>
        <p:spPr>
          <a:xfrm>
            <a:off x="1830013" y="3470400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16"/>
          <p:cNvSpPr/>
          <p:nvPr/>
        </p:nvSpPr>
        <p:spPr>
          <a:xfrm>
            <a:off x="4471463" y="3218550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16"/>
          <p:cNvCxnSpPr>
            <a:stCxn id="263" idx="5"/>
            <a:endCxn id="265" idx="1"/>
          </p:cNvCxnSpPr>
          <p:nvPr/>
        </p:nvCxnSpPr>
        <p:spPr>
          <a:xfrm>
            <a:off x="1751898" y="3648485"/>
            <a:ext cx="5373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16"/>
          <p:cNvCxnSpPr>
            <a:stCxn id="264" idx="6"/>
            <a:endCxn id="267" idx="2"/>
          </p:cNvCxnSpPr>
          <p:nvPr/>
        </p:nvCxnSpPr>
        <p:spPr>
          <a:xfrm>
            <a:off x="3811213" y="3470400"/>
            <a:ext cx="6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0" name="Google Shape;270;p16"/>
          <p:cNvCxnSpPr>
            <a:stCxn id="267" idx="3"/>
            <a:endCxn id="265" idx="6"/>
          </p:cNvCxnSpPr>
          <p:nvPr/>
        </p:nvCxnSpPr>
        <p:spPr>
          <a:xfrm flipH="1">
            <a:off x="2744478" y="3648485"/>
            <a:ext cx="180510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16"/>
          <p:cNvSpPr txBox="1"/>
          <p:nvPr/>
        </p:nvSpPr>
        <p:spPr>
          <a:xfrm>
            <a:off x="2211013" y="2837550"/>
            <a:ext cx="533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1449013" y="3987775"/>
            <a:ext cx="533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3874638" y="2837550"/>
            <a:ext cx="533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3676513" y="4163450"/>
            <a:ext cx="533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7187138" y="3335275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9168338" y="3335275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8101538" y="4493500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6"/>
          <p:cNvCxnSpPr>
            <a:endCxn id="276" idx="2"/>
          </p:cNvCxnSpPr>
          <p:nvPr/>
        </p:nvCxnSpPr>
        <p:spPr>
          <a:xfrm>
            <a:off x="7720538" y="3587125"/>
            <a:ext cx="144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16"/>
          <p:cNvSpPr/>
          <p:nvPr/>
        </p:nvSpPr>
        <p:spPr>
          <a:xfrm>
            <a:off x="10361988" y="3335275"/>
            <a:ext cx="533400" cy="50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6"/>
          <p:cNvCxnSpPr>
            <a:stCxn id="275" idx="5"/>
            <a:endCxn id="277" idx="1"/>
          </p:cNvCxnSpPr>
          <p:nvPr/>
        </p:nvCxnSpPr>
        <p:spPr>
          <a:xfrm>
            <a:off x="7642423" y="3765210"/>
            <a:ext cx="537300" cy="8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6"/>
          <p:cNvCxnSpPr>
            <a:stCxn id="276" idx="6"/>
            <a:endCxn id="279" idx="2"/>
          </p:cNvCxnSpPr>
          <p:nvPr/>
        </p:nvCxnSpPr>
        <p:spPr>
          <a:xfrm>
            <a:off x="9701738" y="3587125"/>
            <a:ext cx="66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16"/>
          <p:cNvCxnSpPr>
            <a:stCxn id="279" idx="3"/>
            <a:endCxn id="277" idx="6"/>
          </p:cNvCxnSpPr>
          <p:nvPr/>
        </p:nvCxnSpPr>
        <p:spPr>
          <a:xfrm flipH="1">
            <a:off x="8635003" y="3765210"/>
            <a:ext cx="1805100" cy="9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p16"/>
          <p:cNvSpPr txBox="1"/>
          <p:nvPr/>
        </p:nvSpPr>
        <p:spPr>
          <a:xfrm>
            <a:off x="8101538" y="2954275"/>
            <a:ext cx="533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7339538" y="4104500"/>
            <a:ext cx="533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9765163" y="2954275"/>
            <a:ext cx="5334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9567038" y="4280175"/>
            <a:ext cx="533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1125450" y="1359225"/>
            <a:ext cx="43128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Re-Weighting approach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293" name="Google Shape;293;p17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294" name="Google Shape;294;p17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95" name="Google Shape;295;p17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17"/>
          <p:cNvSpPr txBox="1"/>
          <p:nvPr>
            <p:ph idx="1" type="body"/>
          </p:nvPr>
        </p:nvSpPr>
        <p:spPr>
          <a:xfrm>
            <a:off x="1130275" y="823125"/>
            <a:ext cx="9691500" cy="4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preserves shortest paths by reweighting edges using vertex weights.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done by using the following equation: </a:t>
            </a:r>
            <a:endParaRPr/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an edge (u,v), the weight,</a:t>
            </a:r>
            <a:r>
              <a:rPr i="1" lang="en-US"/>
              <a:t> w’(u,v) = w(u,v)+h[u]-h[v]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equation ensures that all paths between u and v are increased by same amount and all negative weights have become non-negative.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value of h[u] for every vertex u is calculated using the Bellman Ford Algorithm.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302" name="Google Shape;302;p18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303" name="Google Shape;303;p18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04" name="Google Shape;304;p18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130275" y="823125"/>
            <a:ext cx="9691500" cy="4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Let the given graph be G. Add a new vertex s to the graph, add edges from the new vertex to all vertices of G. Let the modified graph be G’.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Run the Bellman-Ford algorithm on G’ with s as the source. Let the distances calculated by Bellman-Ford be h[0], h[1], .. h[V-1]. If we find a negative weight cycle, then return. Note that the negative weight cycle cannot be created by new vertex s as there is no edge to s. All edges are from s.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Reweight the edges of the original graph. For each edge (u, v), assign the new weight as “original weight + h[u] – h[v]”.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Remove the added vertex s and run Dijkstra’s algorithm for every vertex.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311" name="Google Shape;311;p19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312" name="Google Shape;312;p19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13" name="Google Shape;313;p19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555483"/>
            <a:ext cx="441007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Previously we learned Dijkstra and Bellman Ford’s Algorithm.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They both work as a single source shortest path algorithm.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happens if we want to find the shortest path for each nodes in the graph?</a:t>
            </a:r>
            <a:endParaRPr/>
          </a:p>
        </p:txBody>
      </p:sp>
      <p:sp>
        <p:nvSpPr>
          <p:cNvPr id="113" name="Google Shape;113;p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320" name="Google Shape;320;p20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321" name="Google Shape;321;p20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22" name="Google Shape;322;p20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486063"/>
            <a:ext cx="5938800" cy="3885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329" name="Google Shape;329;p21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330" name="Google Shape;330;p21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31" name="Google Shape;331;p21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450" y="1562263"/>
            <a:ext cx="5938800" cy="38858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21"/>
          <p:cNvGraphicFramePr/>
          <p:nvPr/>
        </p:nvGraphicFramePr>
        <p:xfrm>
          <a:off x="8192025" y="253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594350"/>
                <a:gridCol w="594350"/>
                <a:gridCol w="594350"/>
                <a:gridCol w="594350"/>
                <a:gridCol w="594350"/>
              </a:tblGrid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0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2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3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h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-5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-1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Johnson’s algorithm</a:t>
            </a:r>
            <a:endParaRPr/>
          </a:p>
        </p:txBody>
      </p:sp>
      <p:sp>
        <p:nvSpPr>
          <p:cNvPr id="339" name="Google Shape;339;p22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340" name="Google Shape;340;p22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41" name="Google Shape;341;p22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42" name="Google Shape;342;p22"/>
          <p:cNvGraphicFramePr/>
          <p:nvPr/>
        </p:nvGraphicFramePr>
        <p:xfrm>
          <a:off x="1697688" y="47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594350"/>
                <a:gridCol w="594350"/>
                <a:gridCol w="594350"/>
                <a:gridCol w="594350"/>
                <a:gridCol w="594350"/>
              </a:tblGrid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0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1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2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3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</a:tr>
              <a:tr h="5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h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-5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-1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3" name="Google Shape;343;p22"/>
          <p:cNvPicPr preferRelativeResize="0"/>
          <p:nvPr/>
        </p:nvPicPr>
        <p:blipFill rotWithShape="1">
          <a:blip r:embed="rId3">
            <a:alphaModFix/>
          </a:blip>
          <a:srcRect b="17800" l="0" r="6655" t="1761"/>
          <a:stretch/>
        </p:blipFill>
        <p:spPr>
          <a:xfrm>
            <a:off x="1125450" y="1389750"/>
            <a:ext cx="411622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2"/>
          <p:cNvPicPr preferRelativeResize="0"/>
          <p:nvPr/>
        </p:nvPicPr>
        <p:blipFill rotWithShape="1">
          <a:blip r:embed="rId4">
            <a:alphaModFix/>
          </a:blip>
          <a:srcRect b="27033" l="0" r="0" t="0"/>
          <a:stretch/>
        </p:blipFill>
        <p:spPr>
          <a:xfrm>
            <a:off x="6463200" y="1305975"/>
            <a:ext cx="4807799" cy="2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350" name="Google Shape;350;p23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351" name="Google Shape;351;p23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52" name="Google Shape;352;p23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081350" y="807875"/>
            <a:ext cx="9691500" cy="47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complexity of Bellman Ford is O(VE)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Time complexity of Dijkstra is O(VLogV). So for V times, this complexity is O(V</a:t>
            </a:r>
            <a:r>
              <a:rPr baseline="30000" lang="en-US"/>
              <a:t>2</a:t>
            </a:r>
            <a:r>
              <a:rPr lang="en-US"/>
              <a:t>LogV).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Overall complexity becomes: O(VE+V</a:t>
            </a:r>
            <a:r>
              <a:rPr baseline="30000" lang="en-US"/>
              <a:t>2</a:t>
            </a:r>
            <a:r>
              <a:rPr lang="en-US"/>
              <a:t>LogV)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algorithm is very efficient for sparse graphs.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1130270" y="823136"/>
            <a:ext cx="9922741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Introduction to Algorithm</a:t>
            </a:r>
            <a:r>
              <a:rPr lang="en-US"/>
              <a:t>, 4</a:t>
            </a:r>
            <a:r>
              <a:rPr baseline="30000" lang="en-US"/>
              <a:t>th</a:t>
            </a:r>
            <a:r>
              <a:rPr lang="en-US"/>
              <a:t> ed, Leiserson, Charles Eric, Ronald L. Rivest, Thomas H. Cormen, and Clifford Stein.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https://cp-algorithms.com/graph/all-pair-shortest-path-floyd-warshall.html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https://www.geeksforgeeks.org/floyd-warshall-algorithm-dp-16/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https://www.geeksforgeeks.org/johnsons-algorithm/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361" name="Google Shape;361;p2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362" name="Google Shape;362;p2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21" name="Google Shape;121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Could we use Dijkstra’s algorithm 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Could we use Bellman Ford’s algorithm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is specifically designed for all pair shortest path.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can handle negative weights, but not negative weight cycles.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algorithm works by adapting a dynamic programming approach to check every possible path via every possible node.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32" name="Google Shape;132;p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2445750" y="4343950"/>
            <a:ext cx="810900" cy="72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7484325" y="4343950"/>
            <a:ext cx="810900" cy="72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946588" y="3896325"/>
            <a:ext cx="810900" cy="72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4"/>
          <p:cNvCxnSpPr>
            <a:stCxn id="134" idx="6"/>
            <a:endCxn id="136" idx="2"/>
          </p:cNvCxnSpPr>
          <p:nvPr/>
        </p:nvCxnSpPr>
        <p:spPr>
          <a:xfrm flipH="1" rot="10800000">
            <a:off x="3256650" y="4258300"/>
            <a:ext cx="16899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4"/>
          <p:cNvCxnSpPr>
            <a:stCxn id="136" idx="6"/>
            <a:endCxn id="135" idx="2"/>
          </p:cNvCxnSpPr>
          <p:nvPr/>
        </p:nvCxnSpPr>
        <p:spPr>
          <a:xfrm>
            <a:off x="5757488" y="4258275"/>
            <a:ext cx="17268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44" name="Google Shape;144;p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45" name="Google Shape;145;p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Let’s see how Floyd-Warshall Algorithm works.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will consider the following graph</a:t>
            </a:r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3452" l="0" r="0" t="10026"/>
          <a:stretch/>
        </p:blipFill>
        <p:spPr>
          <a:xfrm>
            <a:off x="3230300" y="1829700"/>
            <a:ext cx="4851900" cy="38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54" name="Google Shape;154;p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55" name="Google Shape;155;p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Initially we create a matrix from the given graph.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6"/>
          <p:cNvGraphicFramePr/>
          <p:nvPr/>
        </p:nvGraphicFramePr>
        <p:xfrm>
          <a:off x="2597875" y="181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831050"/>
                <a:gridCol w="831050"/>
                <a:gridCol w="831050"/>
                <a:gridCol w="831050"/>
                <a:gridCol w="831050"/>
                <a:gridCol w="831050"/>
              </a:tblGrid>
              <a:tr h="6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</a:tr>
              <a:tr h="6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6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6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6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61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64" name="Google Shape;164;p7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65" name="Google Shape;165;p7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1130275" y="823125"/>
            <a:ext cx="10111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Then we start iterating over the entire matrix considering each vertex as intermediate node and calculate the distance between each pair.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73" name="Google Shape;173;p8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74" name="Google Shape;174;p8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75" name="Google Shape;175;p8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6" name="Google Shape;176;p8"/>
          <p:cNvGraphicFramePr/>
          <p:nvPr/>
        </p:nvGraphicFramePr>
        <p:xfrm>
          <a:off x="360150" y="213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360150" y="1396750"/>
            <a:ext cx="3745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Intermediate vertex 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8"/>
          <p:cNvGraphicFramePr/>
          <p:nvPr/>
        </p:nvGraphicFramePr>
        <p:xfrm>
          <a:off x="6295275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9" name="Google Shape;179;p8"/>
          <p:cNvSpPr/>
          <p:nvPr/>
        </p:nvSpPr>
        <p:spPr>
          <a:xfrm>
            <a:off x="4892813" y="3811625"/>
            <a:ext cx="1224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Floyd-Warshall Algorithm</a:t>
            </a:r>
            <a:endParaRPr/>
          </a:p>
        </p:txBody>
      </p:sp>
      <p:sp>
        <p:nvSpPr>
          <p:cNvPr id="185" name="Google Shape;185;p9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3, 2024</a:t>
            </a:r>
            <a:endParaRPr/>
          </a:p>
        </p:txBody>
      </p:sp>
      <p:sp>
        <p:nvSpPr>
          <p:cNvPr id="186" name="Google Shape;186;p9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87" name="Google Shape;187;p9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360150" y="1357275"/>
            <a:ext cx="37458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Intermediate vertex B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4892813" y="3811625"/>
            <a:ext cx="1224300" cy="2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9"/>
          <p:cNvGraphicFramePr/>
          <p:nvPr/>
        </p:nvGraphicFramePr>
        <p:xfrm>
          <a:off x="6501800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12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9"/>
          <p:cNvGraphicFramePr/>
          <p:nvPr/>
        </p:nvGraphicFramePr>
        <p:xfrm>
          <a:off x="385779" y="221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{7BFB8754-E55F-4D3E-9378-379C95043059}</a:tableStyleId>
              </a:tblPr>
              <a:tblGrid>
                <a:gridCol w="725750"/>
                <a:gridCol w="725750"/>
                <a:gridCol w="725750"/>
                <a:gridCol w="725750"/>
                <a:gridCol w="725750"/>
                <a:gridCol w="725750"/>
              </a:tblGrid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A</a:t>
                      </a:r>
                      <a:endParaRPr b="1" sz="2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B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81B0E4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C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D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E</a:t>
                      </a:r>
                      <a:endParaRPr b="1"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sz="2000" u="none" cap="none" strike="noStrike"/>
                    </a:p>
                  </a:txBody>
                  <a:tcPr marT="91425" marB="91425" marR="91425" marL="91425">
                    <a:solidFill>
                      <a:srgbClr val="81B0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∞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