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" name="Google Shape;28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4" name="Google Shape;30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4" name="Google Shape;324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3" name="Google Shape;333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ctrTitle"/>
          </p:nvPr>
        </p:nvSpPr>
        <p:spPr>
          <a:xfrm>
            <a:off x="1128403" y="945913"/>
            <a:ext cx="8637073" cy="26185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  <a:defRPr sz="6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128404" y="3564467"/>
            <a:ext cx="8637072" cy="10710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1127124" y="329307"/>
            <a:ext cx="5943668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9924392" y="134930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24" name="Google Shape;24;p2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" type="body"/>
          </p:nvPr>
        </p:nvSpPr>
        <p:spPr>
          <a:xfrm rot="5400000">
            <a:off x="4284620" y="-982580"/>
            <a:ext cx="3294576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92" name="Google Shape;92;p11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type="title"/>
          </p:nvPr>
        </p:nvSpPr>
        <p:spPr>
          <a:xfrm rot="5400000">
            <a:off x="7602635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 rot="5400000">
            <a:off x="2714741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99" name="Google Shape;99;p12"/>
          <p:cNvPicPr preferRelativeResize="0"/>
          <p:nvPr/>
        </p:nvPicPr>
        <p:blipFill rotWithShape="1">
          <a:blip r:embed="rId2">
            <a:alphaModFix/>
          </a:blip>
          <a:srcRect b="36435" l="-115" r="59214" t="0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C8F9F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C8F9F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31" name="Google Shape;31;p3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1129167" y="1756129"/>
            <a:ext cx="8619060" cy="20500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1129166" y="3806195"/>
            <a:ext cx="8619060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38" name="Google Shape;38;p4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1131052" y="958037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1129166" y="2165621"/>
            <a:ext cx="4645152" cy="3293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6095606" y="2171769"/>
            <a:ext cx="4645152" cy="3287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46" name="Google Shape;46;p5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1129166" y="953336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1129166" y="2169727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1129166" y="2974448"/>
            <a:ext cx="4645152" cy="2493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3" type="body"/>
          </p:nvPr>
        </p:nvSpPr>
        <p:spPr>
          <a:xfrm>
            <a:off x="6094337" y="2173181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4" type="body"/>
          </p:nvPr>
        </p:nvSpPr>
        <p:spPr>
          <a:xfrm>
            <a:off x="6094337" y="2971669"/>
            <a:ext cx="4645152" cy="2487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56" name="Google Shape;56;p6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62" name="Google Shape;62;p7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1124291" y="952578"/>
            <a:ext cx="3275013" cy="2322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4723334" y="952578"/>
            <a:ext cx="6012470" cy="4505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1124291" y="3274754"/>
            <a:ext cx="3275013" cy="2178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74" name="Google Shape;74;p9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0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7" name="Google Shape;77;p10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262626"/>
                </a:gs>
                <a:gs pos="100000">
                  <a:srgbClr val="0C0C0C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294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0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10"/>
          <p:cNvSpPr txBox="1"/>
          <p:nvPr>
            <p:ph type="title"/>
          </p:nvPr>
        </p:nvSpPr>
        <p:spPr>
          <a:xfrm>
            <a:off x="1129124" y="1129513"/>
            <a:ext cx="5854872" cy="1924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1128247" y="3053721"/>
            <a:ext cx="5846486" cy="2096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0"/>
          <p:cNvSpPr txBox="1"/>
          <p:nvPr>
            <p:ph idx="10" type="dt"/>
          </p:nvPr>
        </p:nvSpPr>
        <p:spPr>
          <a:xfrm>
            <a:off x="1125300" y="5469856"/>
            <a:ext cx="5849605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1125300" y="318640"/>
            <a:ext cx="4877818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6176794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85" name="Google Shape;85;p10"/>
          <p:cNvPicPr preferRelativeResize="0"/>
          <p:nvPr/>
        </p:nvPicPr>
        <p:blipFill rotWithShape="1">
          <a:blip r:embed="rId2">
            <a:alphaModFix/>
          </a:blip>
          <a:srcRect b="36564" l="-115" r="48548" t="47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F8F8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DBEFF8">
                  <a:alpha val="0"/>
                </a:srgbClr>
              </a:gs>
              <a:gs pos="100000">
                <a:srgbClr val="DBEFF8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Google Shape;12;p1"/>
          <p:cNvCxnSpPr/>
          <p:nvPr/>
        </p:nvCxnSpPr>
        <p:spPr>
          <a:xfrm>
            <a:off x="0" y="6121269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1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geeksforgeeks.org/kruskals-minimum-spanning-tree-algorithm-greedy-algo-2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>
            <p:ph type="ctrTitle"/>
          </p:nvPr>
        </p:nvSpPr>
        <p:spPr>
          <a:xfrm>
            <a:off x="212785" y="941654"/>
            <a:ext cx="11766430" cy="26185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 sz="6400"/>
              <a:t>Finding MST-Kruskal’s Algorithm</a:t>
            </a:r>
            <a:endParaRPr sz="6400"/>
          </a:p>
        </p:txBody>
      </p:sp>
      <p:sp>
        <p:nvSpPr>
          <p:cNvPr id="105" name="Google Shape;105;p13"/>
          <p:cNvSpPr txBox="1"/>
          <p:nvPr>
            <p:ph idx="1" type="subTitle"/>
          </p:nvPr>
        </p:nvSpPr>
        <p:spPr>
          <a:xfrm>
            <a:off x="1777464" y="4046158"/>
            <a:ext cx="8637072" cy="10710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Most. Kaniz Fatema Isha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Md Mehrab Hossain Opi</a:t>
            </a:r>
            <a:endParaRPr/>
          </a:p>
        </p:txBody>
      </p:sp>
      <p:sp>
        <p:nvSpPr>
          <p:cNvPr id="106" name="Google Shape;106;p13"/>
          <p:cNvSpPr txBox="1"/>
          <p:nvPr/>
        </p:nvSpPr>
        <p:spPr>
          <a:xfrm>
            <a:off x="3728204" y="215768"/>
            <a:ext cx="50621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CSE 2202: Algorithm Analysis and Design Laboratory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125460" y="134930"/>
            <a:ext cx="96033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Kruskal’s Algorithm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130270" y="823136"/>
            <a:ext cx="9603300" cy="46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2"/>
          <p:cNvSpPr txBox="1"/>
          <p:nvPr>
            <p:ph idx="10" type="dt"/>
          </p:nvPr>
        </p:nvSpPr>
        <p:spPr>
          <a:xfrm>
            <a:off x="9670113" y="6548798"/>
            <a:ext cx="2515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23, 2024</a:t>
            </a:r>
            <a:endParaRPr/>
          </a:p>
        </p:txBody>
      </p:sp>
      <p:sp>
        <p:nvSpPr>
          <p:cNvPr id="191" name="Google Shape;191;p22"/>
          <p:cNvSpPr txBox="1"/>
          <p:nvPr>
            <p:ph idx="11" type="ftr"/>
          </p:nvPr>
        </p:nvSpPr>
        <p:spPr>
          <a:xfrm>
            <a:off x="0" y="6548799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192" name="Google Shape;192;p22"/>
          <p:cNvSpPr txBox="1"/>
          <p:nvPr>
            <p:ph idx="12" type="sldNum"/>
          </p:nvPr>
        </p:nvSpPr>
        <p:spPr>
          <a:xfrm>
            <a:off x="9918076" y="137408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3" name="Google Shape;193;p22"/>
          <p:cNvPicPr preferRelativeResize="0"/>
          <p:nvPr/>
        </p:nvPicPr>
        <p:blipFill rotWithShape="1">
          <a:blip r:embed="rId3">
            <a:alphaModFix/>
          </a:blip>
          <a:srcRect b="0" l="2951" r="5111" t="0"/>
          <a:stretch/>
        </p:blipFill>
        <p:spPr>
          <a:xfrm>
            <a:off x="1841350" y="1531625"/>
            <a:ext cx="7828776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125460" y="134930"/>
            <a:ext cx="96033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Kruskal’s Algorithm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1130270" y="823136"/>
            <a:ext cx="9603300" cy="46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3"/>
          <p:cNvSpPr txBox="1"/>
          <p:nvPr>
            <p:ph idx="10" type="dt"/>
          </p:nvPr>
        </p:nvSpPr>
        <p:spPr>
          <a:xfrm>
            <a:off x="9670113" y="6548798"/>
            <a:ext cx="2515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23, 2024</a:t>
            </a:r>
            <a:endParaRPr/>
          </a:p>
        </p:txBody>
      </p:sp>
      <p:sp>
        <p:nvSpPr>
          <p:cNvPr id="201" name="Google Shape;201;p23"/>
          <p:cNvSpPr txBox="1"/>
          <p:nvPr>
            <p:ph idx="11" type="ftr"/>
          </p:nvPr>
        </p:nvSpPr>
        <p:spPr>
          <a:xfrm>
            <a:off x="0" y="6548799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202" name="Google Shape;202;p23"/>
          <p:cNvSpPr txBox="1"/>
          <p:nvPr>
            <p:ph idx="12" type="sldNum"/>
          </p:nvPr>
        </p:nvSpPr>
        <p:spPr>
          <a:xfrm>
            <a:off x="9918076" y="137408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3" name="Google Shape;203;p23"/>
          <p:cNvPicPr preferRelativeResize="0"/>
          <p:nvPr/>
        </p:nvPicPr>
        <p:blipFill rotWithShape="1">
          <a:blip r:embed="rId3">
            <a:alphaModFix/>
          </a:blip>
          <a:srcRect b="12572" l="1481" r="7069" t="0"/>
          <a:stretch/>
        </p:blipFill>
        <p:spPr>
          <a:xfrm>
            <a:off x="1830250" y="1303025"/>
            <a:ext cx="7839875" cy="353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1125460" y="134930"/>
            <a:ext cx="96033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Kruskal’s Algorithm</a:t>
            </a:r>
            <a:endParaRPr/>
          </a:p>
        </p:txBody>
      </p:sp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1130270" y="823136"/>
            <a:ext cx="9603300" cy="46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4"/>
          <p:cNvSpPr txBox="1"/>
          <p:nvPr>
            <p:ph idx="10" type="dt"/>
          </p:nvPr>
        </p:nvSpPr>
        <p:spPr>
          <a:xfrm>
            <a:off x="9670113" y="6548798"/>
            <a:ext cx="2515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23, 2024</a:t>
            </a:r>
            <a:endParaRPr/>
          </a:p>
        </p:txBody>
      </p:sp>
      <p:sp>
        <p:nvSpPr>
          <p:cNvPr id="211" name="Google Shape;211;p24"/>
          <p:cNvSpPr txBox="1"/>
          <p:nvPr>
            <p:ph idx="11" type="ftr"/>
          </p:nvPr>
        </p:nvSpPr>
        <p:spPr>
          <a:xfrm>
            <a:off x="0" y="6548799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212" name="Google Shape;212;p24"/>
          <p:cNvSpPr txBox="1"/>
          <p:nvPr>
            <p:ph idx="12" type="sldNum"/>
          </p:nvPr>
        </p:nvSpPr>
        <p:spPr>
          <a:xfrm>
            <a:off x="9918076" y="137408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3" name="Google Shape;213;p24"/>
          <p:cNvPicPr preferRelativeResize="0"/>
          <p:nvPr/>
        </p:nvPicPr>
        <p:blipFill rotWithShape="1">
          <a:blip r:embed="rId3">
            <a:alphaModFix/>
          </a:blip>
          <a:srcRect b="2142" l="1438" r="2600" t="2161"/>
          <a:stretch/>
        </p:blipFill>
        <p:spPr>
          <a:xfrm>
            <a:off x="1830225" y="1633288"/>
            <a:ext cx="7696200" cy="359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title"/>
          </p:nvPr>
        </p:nvSpPr>
        <p:spPr>
          <a:xfrm>
            <a:off x="1125460" y="134930"/>
            <a:ext cx="96033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Kruskal’s Algorithm</a:t>
            </a:r>
            <a:endParaRPr/>
          </a:p>
        </p:txBody>
      </p:sp>
      <p:sp>
        <p:nvSpPr>
          <p:cNvPr id="219" name="Google Shape;219;p25"/>
          <p:cNvSpPr txBox="1"/>
          <p:nvPr>
            <p:ph idx="1" type="body"/>
          </p:nvPr>
        </p:nvSpPr>
        <p:spPr>
          <a:xfrm>
            <a:off x="1130270" y="823136"/>
            <a:ext cx="9603300" cy="46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5"/>
          <p:cNvSpPr txBox="1"/>
          <p:nvPr>
            <p:ph idx="10" type="dt"/>
          </p:nvPr>
        </p:nvSpPr>
        <p:spPr>
          <a:xfrm>
            <a:off x="9670113" y="6548798"/>
            <a:ext cx="2515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23, 2024</a:t>
            </a:r>
            <a:endParaRPr/>
          </a:p>
        </p:txBody>
      </p:sp>
      <p:sp>
        <p:nvSpPr>
          <p:cNvPr id="221" name="Google Shape;221;p25"/>
          <p:cNvSpPr txBox="1"/>
          <p:nvPr>
            <p:ph idx="11" type="ftr"/>
          </p:nvPr>
        </p:nvSpPr>
        <p:spPr>
          <a:xfrm>
            <a:off x="0" y="6548799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222" name="Google Shape;222;p25"/>
          <p:cNvSpPr txBox="1"/>
          <p:nvPr>
            <p:ph idx="12" type="sldNum"/>
          </p:nvPr>
        </p:nvSpPr>
        <p:spPr>
          <a:xfrm>
            <a:off x="9918076" y="137408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3" name="Google Shape;223;p25"/>
          <p:cNvPicPr preferRelativeResize="0"/>
          <p:nvPr/>
        </p:nvPicPr>
        <p:blipFill rotWithShape="1">
          <a:blip r:embed="rId3">
            <a:alphaModFix/>
          </a:blip>
          <a:srcRect b="3005" l="4054" r="6826" t="0"/>
          <a:stretch/>
        </p:blipFill>
        <p:spPr>
          <a:xfrm>
            <a:off x="2056137" y="1664463"/>
            <a:ext cx="7741925" cy="35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/>
          <p:nvPr>
            <p:ph type="title"/>
          </p:nvPr>
        </p:nvSpPr>
        <p:spPr>
          <a:xfrm>
            <a:off x="1125460" y="134930"/>
            <a:ext cx="96033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Kruskal’s Algorithm</a:t>
            </a:r>
            <a:endParaRPr/>
          </a:p>
        </p:txBody>
      </p:sp>
      <p:sp>
        <p:nvSpPr>
          <p:cNvPr id="229" name="Google Shape;229;p26"/>
          <p:cNvSpPr txBox="1"/>
          <p:nvPr>
            <p:ph idx="1" type="body"/>
          </p:nvPr>
        </p:nvSpPr>
        <p:spPr>
          <a:xfrm>
            <a:off x="1130270" y="746936"/>
            <a:ext cx="9603300" cy="46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6"/>
          <p:cNvSpPr txBox="1"/>
          <p:nvPr>
            <p:ph idx="10" type="dt"/>
          </p:nvPr>
        </p:nvSpPr>
        <p:spPr>
          <a:xfrm>
            <a:off x="9670113" y="6548798"/>
            <a:ext cx="2515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23, 2024</a:t>
            </a:r>
            <a:endParaRPr/>
          </a:p>
        </p:txBody>
      </p:sp>
      <p:sp>
        <p:nvSpPr>
          <p:cNvPr id="231" name="Google Shape;231;p26"/>
          <p:cNvSpPr txBox="1"/>
          <p:nvPr>
            <p:ph idx="11" type="ftr"/>
          </p:nvPr>
        </p:nvSpPr>
        <p:spPr>
          <a:xfrm>
            <a:off x="0" y="6548799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232" name="Google Shape;232;p26"/>
          <p:cNvSpPr txBox="1"/>
          <p:nvPr>
            <p:ph idx="12" type="sldNum"/>
          </p:nvPr>
        </p:nvSpPr>
        <p:spPr>
          <a:xfrm>
            <a:off x="9918076" y="137408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3" name="Google Shape;233;p26"/>
          <p:cNvPicPr preferRelativeResize="0"/>
          <p:nvPr/>
        </p:nvPicPr>
        <p:blipFill rotWithShape="1">
          <a:blip r:embed="rId3">
            <a:alphaModFix/>
          </a:blip>
          <a:srcRect b="0" l="4280" r="6178" t="0"/>
          <a:stretch/>
        </p:blipFill>
        <p:spPr>
          <a:xfrm>
            <a:off x="2744650" y="1828800"/>
            <a:ext cx="557782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 txBox="1"/>
          <p:nvPr>
            <p:ph type="title"/>
          </p:nvPr>
        </p:nvSpPr>
        <p:spPr>
          <a:xfrm>
            <a:off x="1125460" y="134930"/>
            <a:ext cx="96033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Kruskal’s Algorithm</a:t>
            </a:r>
            <a:endParaRPr/>
          </a:p>
        </p:txBody>
      </p:sp>
      <p:sp>
        <p:nvSpPr>
          <p:cNvPr id="239" name="Google Shape;239;p27"/>
          <p:cNvSpPr txBox="1"/>
          <p:nvPr>
            <p:ph idx="1" type="body"/>
          </p:nvPr>
        </p:nvSpPr>
        <p:spPr>
          <a:xfrm>
            <a:off x="1130270" y="746936"/>
            <a:ext cx="9603300" cy="46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7"/>
          <p:cNvSpPr txBox="1"/>
          <p:nvPr>
            <p:ph idx="10" type="dt"/>
          </p:nvPr>
        </p:nvSpPr>
        <p:spPr>
          <a:xfrm>
            <a:off x="9670113" y="6548798"/>
            <a:ext cx="2515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23, 2024</a:t>
            </a:r>
            <a:endParaRPr/>
          </a:p>
        </p:txBody>
      </p:sp>
      <p:sp>
        <p:nvSpPr>
          <p:cNvPr id="241" name="Google Shape;241;p27"/>
          <p:cNvSpPr txBox="1"/>
          <p:nvPr>
            <p:ph idx="11" type="ftr"/>
          </p:nvPr>
        </p:nvSpPr>
        <p:spPr>
          <a:xfrm>
            <a:off x="0" y="6548799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242" name="Google Shape;242;p27"/>
          <p:cNvSpPr txBox="1"/>
          <p:nvPr>
            <p:ph idx="12" type="sldNum"/>
          </p:nvPr>
        </p:nvSpPr>
        <p:spPr>
          <a:xfrm>
            <a:off x="9918076" y="137408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3" name="Google Shape;24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6700" y="2000250"/>
            <a:ext cx="64008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>
            <p:ph type="title"/>
          </p:nvPr>
        </p:nvSpPr>
        <p:spPr>
          <a:xfrm>
            <a:off x="1125460" y="134930"/>
            <a:ext cx="96033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Kruskal’s Algorithm</a:t>
            </a:r>
            <a:endParaRPr/>
          </a:p>
        </p:txBody>
      </p:sp>
      <p:sp>
        <p:nvSpPr>
          <p:cNvPr id="249" name="Google Shape;249;p28"/>
          <p:cNvSpPr txBox="1"/>
          <p:nvPr>
            <p:ph idx="1" type="body"/>
          </p:nvPr>
        </p:nvSpPr>
        <p:spPr>
          <a:xfrm>
            <a:off x="1130270" y="823136"/>
            <a:ext cx="9603300" cy="46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8"/>
          <p:cNvSpPr txBox="1"/>
          <p:nvPr>
            <p:ph idx="10" type="dt"/>
          </p:nvPr>
        </p:nvSpPr>
        <p:spPr>
          <a:xfrm>
            <a:off x="9670113" y="6548798"/>
            <a:ext cx="2515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23, 2024</a:t>
            </a:r>
            <a:endParaRPr/>
          </a:p>
        </p:txBody>
      </p:sp>
      <p:sp>
        <p:nvSpPr>
          <p:cNvPr id="251" name="Google Shape;251;p28"/>
          <p:cNvSpPr txBox="1"/>
          <p:nvPr>
            <p:ph idx="11" type="ftr"/>
          </p:nvPr>
        </p:nvSpPr>
        <p:spPr>
          <a:xfrm>
            <a:off x="0" y="6548799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252" name="Google Shape;252;p28"/>
          <p:cNvSpPr txBox="1"/>
          <p:nvPr>
            <p:ph idx="12" type="sldNum"/>
          </p:nvPr>
        </p:nvSpPr>
        <p:spPr>
          <a:xfrm>
            <a:off x="9918076" y="137408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3" name="Google Shape;253;p28"/>
          <p:cNvPicPr preferRelativeResize="0"/>
          <p:nvPr/>
        </p:nvPicPr>
        <p:blipFill rotWithShape="1">
          <a:blip r:embed="rId3">
            <a:alphaModFix/>
          </a:blip>
          <a:srcRect b="0" l="3921" r="8710" t="0"/>
          <a:stretch/>
        </p:blipFill>
        <p:spPr>
          <a:xfrm>
            <a:off x="2638425" y="1895475"/>
            <a:ext cx="5775475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/>
          <p:nvPr>
            <p:ph type="title"/>
          </p:nvPr>
        </p:nvSpPr>
        <p:spPr>
          <a:xfrm>
            <a:off x="1125460" y="134930"/>
            <a:ext cx="96033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Kruskal’s Algorithm</a:t>
            </a:r>
            <a:endParaRPr/>
          </a:p>
        </p:txBody>
      </p:sp>
      <p:sp>
        <p:nvSpPr>
          <p:cNvPr id="259" name="Google Shape;259;p29"/>
          <p:cNvSpPr txBox="1"/>
          <p:nvPr>
            <p:ph idx="1" type="body"/>
          </p:nvPr>
        </p:nvSpPr>
        <p:spPr>
          <a:xfrm>
            <a:off x="1130270" y="823136"/>
            <a:ext cx="9603300" cy="46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9"/>
          <p:cNvSpPr txBox="1"/>
          <p:nvPr>
            <p:ph idx="10" type="dt"/>
          </p:nvPr>
        </p:nvSpPr>
        <p:spPr>
          <a:xfrm>
            <a:off x="9670113" y="6548798"/>
            <a:ext cx="2515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23, 2024</a:t>
            </a:r>
            <a:endParaRPr/>
          </a:p>
        </p:txBody>
      </p:sp>
      <p:sp>
        <p:nvSpPr>
          <p:cNvPr id="261" name="Google Shape;261;p29"/>
          <p:cNvSpPr txBox="1"/>
          <p:nvPr>
            <p:ph idx="11" type="ftr"/>
          </p:nvPr>
        </p:nvSpPr>
        <p:spPr>
          <a:xfrm>
            <a:off x="0" y="6548799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262" name="Google Shape;262;p29"/>
          <p:cNvSpPr txBox="1"/>
          <p:nvPr>
            <p:ph idx="12" type="sldNum"/>
          </p:nvPr>
        </p:nvSpPr>
        <p:spPr>
          <a:xfrm>
            <a:off x="9918076" y="137408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3" name="Google Shape;263;p29"/>
          <p:cNvPicPr preferRelativeResize="0"/>
          <p:nvPr/>
        </p:nvPicPr>
        <p:blipFill rotWithShape="1">
          <a:blip r:embed="rId3">
            <a:alphaModFix/>
          </a:blip>
          <a:srcRect b="11401" l="3387" r="9267" t="0"/>
          <a:stretch/>
        </p:blipFill>
        <p:spPr>
          <a:xfrm>
            <a:off x="2881775" y="1794475"/>
            <a:ext cx="5623549" cy="27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"/>
          <p:cNvSpPr txBox="1"/>
          <p:nvPr>
            <p:ph type="title"/>
          </p:nvPr>
        </p:nvSpPr>
        <p:spPr>
          <a:xfrm>
            <a:off x="1125460" y="134930"/>
            <a:ext cx="96033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Kruskal’s Algorithm</a:t>
            </a:r>
            <a:endParaRPr/>
          </a:p>
        </p:txBody>
      </p:sp>
      <p:sp>
        <p:nvSpPr>
          <p:cNvPr id="269" name="Google Shape;269;p30"/>
          <p:cNvSpPr txBox="1"/>
          <p:nvPr>
            <p:ph idx="1" type="body"/>
          </p:nvPr>
        </p:nvSpPr>
        <p:spPr>
          <a:xfrm>
            <a:off x="1130270" y="823136"/>
            <a:ext cx="9603300" cy="46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0"/>
          <p:cNvSpPr txBox="1"/>
          <p:nvPr>
            <p:ph idx="10" type="dt"/>
          </p:nvPr>
        </p:nvSpPr>
        <p:spPr>
          <a:xfrm>
            <a:off x="9670113" y="6548798"/>
            <a:ext cx="2515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23, 2024</a:t>
            </a:r>
            <a:endParaRPr/>
          </a:p>
        </p:txBody>
      </p:sp>
      <p:sp>
        <p:nvSpPr>
          <p:cNvPr id="271" name="Google Shape;271;p30"/>
          <p:cNvSpPr txBox="1"/>
          <p:nvPr>
            <p:ph idx="11" type="ftr"/>
          </p:nvPr>
        </p:nvSpPr>
        <p:spPr>
          <a:xfrm>
            <a:off x="0" y="6548799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272" name="Google Shape;272;p30"/>
          <p:cNvSpPr txBox="1"/>
          <p:nvPr>
            <p:ph idx="12" type="sldNum"/>
          </p:nvPr>
        </p:nvSpPr>
        <p:spPr>
          <a:xfrm>
            <a:off x="9918076" y="137408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3" name="Google Shape;273;p30"/>
          <p:cNvPicPr preferRelativeResize="0"/>
          <p:nvPr/>
        </p:nvPicPr>
        <p:blipFill rotWithShape="1">
          <a:blip r:embed="rId3">
            <a:alphaModFix/>
          </a:blip>
          <a:srcRect b="1583" l="3777" r="11137" t="0"/>
          <a:stretch/>
        </p:blipFill>
        <p:spPr>
          <a:xfrm>
            <a:off x="2409375" y="1607250"/>
            <a:ext cx="5608324" cy="3074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/>
          <p:nvPr>
            <p:ph type="title"/>
          </p:nvPr>
        </p:nvSpPr>
        <p:spPr>
          <a:xfrm>
            <a:off x="1125460" y="134930"/>
            <a:ext cx="96033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Kruskal’s Algorithm</a:t>
            </a:r>
            <a:endParaRPr/>
          </a:p>
        </p:txBody>
      </p:sp>
      <p:sp>
        <p:nvSpPr>
          <p:cNvPr id="279" name="Google Shape;279;p31"/>
          <p:cNvSpPr txBox="1"/>
          <p:nvPr>
            <p:ph idx="1" type="body"/>
          </p:nvPr>
        </p:nvSpPr>
        <p:spPr>
          <a:xfrm>
            <a:off x="1130270" y="823136"/>
            <a:ext cx="9603300" cy="46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1"/>
          <p:cNvSpPr txBox="1"/>
          <p:nvPr>
            <p:ph idx="10" type="dt"/>
          </p:nvPr>
        </p:nvSpPr>
        <p:spPr>
          <a:xfrm>
            <a:off x="9670113" y="6548798"/>
            <a:ext cx="2515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23, 2024</a:t>
            </a:r>
            <a:endParaRPr/>
          </a:p>
        </p:txBody>
      </p:sp>
      <p:sp>
        <p:nvSpPr>
          <p:cNvPr id="281" name="Google Shape;281;p31"/>
          <p:cNvSpPr txBox="1"/>
          <p:nvPr>
            <p:ph idx="11" type="ftr"/>
          </p:nvPr>
        </p:nvSpPr>
        <p:spPr>
          <a:xfrm>
            <a:off x="0" y="6548799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282" name="Google Shape;282;p31"/>
          <p:cNvSpPr txBox="1"/>
          <p:nvPr>
            <p:ph idx="12" type="sldNum"/>
          </p:nvPr>
        </p:nvSpPr>
        <p:spPr>
          <a:xfrm>
            <a:off x="9918076" y="137408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3" name="Google Shape;283;p31"/>
          <p:cNvPicPr preferRelativeResize="0"/>
          <p:nvPr/>
        </p:nvPicPr>
        <p:blipFill rotWithShape="1">
          <a:blip r:embed="rId3">
            <a:alphaModFix/>
          </a:blip>
          <a:srcRect b="4742" l="11134" r="7104" t="0"/>
          <a:stretch/>
        </p:blipFill>
        <p:spPr>
          <a:xfrm>
            <a:off x="2439825" y="1874488"/>
            <a:ext cx="5669300" cy="254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112" name="Google Shape;112;p14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 spanning tree is defined as a tree-like subgraph of a connected, undirected graph that includes all the vertices of the graph.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minimum spanning tree (MST) is defined as a spanning tree that has the minimum weight among all the possible spanning trees.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23, 2024</a:t>
            </a:r>
            <a:endParaRPr/>
          </a:p>
        </p:txBody>
      </p:sp>
      <p:sp>
        <p:nvSpPr>
          <p:cNvPr id="114" name="Google Shape;114;p14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115" name="Google Shape;115;p14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"/>
          <p:cNvSpPr txBox="1"/>
          <p:nvPr>
            <p:ph type="title"/>
          </p:nvPr>
        </p:nvSpPr>
        <p:spPr>
          <a:xfrm>
            <a:off x="1125460" y="134930"/>
            <a:ext cx="96033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Kruskal’s Algorithm</a:t>
            </a:r>
            <a:endParaRPr/>
          </a:p>
        </p:txBody>
      </p:sp>
      <p:sp>
        <p:nvSpPr>
          <p:cNvPr id="289" name="Google Shape;289;p32"/>
          <p:cNvSpPr txBox="1"/>
          <p:nvPr>
            <p:ph idx="10" type="dt"/>
          </p:nvPr>
        </p:nvSpPr>
        <p:spPr>
          <a:xfrm>
            <a:off x="9670113" y="6548798"/>
            <a:ext cx="2515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23, 2024</a:t>
            </a:r>
            <a:endParaRPr/>
          </a:p>
        </p:txBody>
      </p:sp>
      <p:sp>
        <p:nvSpPr>
          <p:cNvPr id="290" name="Google Shape;290;p32"/>
          <p:cNvSpPr txBox="1"/>
          <p:nvPr>
            <p:ph idx="11" type="ftr"/>
          </p:nvPr>
        </p:nvSpPr>
        <p:spPr>
          <a:xfrm>
            <a:off x="0" y="6548799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291" name="Google Shape;291;p32"/>
          <p:cNvSpPr txBox="1"/>
          <p:nvPr>
            <p:ph idx="12" type="sldNum"/>
          </p:nvPr>
        </p:nvSpPr>
        <p:spPr>
          <a:xfrm>
            <a:off x="9918076" y="137408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2" name="Google Shape;292;p32"/>
          <p:cNvSpPr txBox="1"/>
          <p:nvPr>
            <p:ph idx="1" type="body"/>
          </p:nvPr>
        </p:nvSpPr>
        <p:spPr>
          <a:xfrm>
            <a:off x="1130275" y="823125"/>
            <a:ext cx="10209600" cy="4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For cycle detection, this algorithm uses Union- Find algorithms.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For each edge, the algorithm checks if the vertices of the edge belong to different sets using the Find operation.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If they are in different sets, it adds the edge to the MST.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It uses Union to merge the sets of the two vertices so that they are considered part of the same connected component.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/>
          <p:nvPr>
            <p:ph type="title"/>
          </p:nvPr>
        </p:nvSpPr>
        <p:spPr>
          <a:xfrm>
            <a:off x="1125460" y="134930"/>
            <a:ext cx="96033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Kruskal’s Algorithm</a:t>
            </a:r>
            <a:endParaRPr/>
          </a:p>
        </p:txBody>
      </p:sp>
      <p:sp>
        <p:nvSpPr>
          <p:cNvPr id="298" name="Google Shape;298;p33"/>
          <p:cNvSpPr txBox="1"/>
          <p:nvPr>
            <p:ph idx="10" type="dt"/>
          </p:nvPr>
        </p:nvSpPr>
        <p:spPr>
          <a:xfrm>
            <a:off x="9670113" y="6548798"/>
            <a:ext cx="2515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23, 2024</a:t>
            </a:r>
            <a:endParaRPr/>
          </a:p>
        </p:txBody>
      </p:sp>
      <p:sp>
        <p:nvSpPr>
          <p:cNvPr id="299" name="Google Shape;299;p33"/>
          <p:cNvSpPr txBox="1"/>
          <p:nvPr>
            <p:ph idx="11" type="ftr"/>
          </p:nvPr>
        </p:nvSpPr>
        <p:spPr>
          <a:xfrm>
            <a:off x="0" y="6548799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300" name="Google Shape;300;p33"/>
          <p:cNvSpPr txBox="1"/>
          <p:nvPr>
            <p:ph idx="12" type="sldNum"/>
          </p:nvPr>
        </p:nvSpPr>
        <p:spPr>
          <a:xfrm>
            <a:off x="9918076" y="137408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1" name="Google Shape;301;p33"/>
          <p:cNvSpPr txBox="1"/>
          <p:nvPr>
            <p:ph idx="1" type="body"/>
          </p:nvPr>
        </p:nvSpPr>
        <p:spPr>
          <a:xfrm>
            <a:off x="1130275" y="823125"/>
            <a:ext cx="10209600" cy="4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For example, If we have vertices A, B, and C, and an edge between A and B, the Union operation will merge the sets containing A and B. The Find operation will ensure no cycles are formed by checking if A and B are already in the same set.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4"/>
          <p:cNvSpPr txBox="1"/>
          <p:nvPr>
            <p:ph type="title"/>
          </p:nvPr>
        </p:nvSpPr>
        <p:spPr>
          <a:xfrm>
            <a:off x="1125460" y="134930"/>
            <a:ext cx="96033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What happens in a directed graph?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07" name="Google Shape;307;p34"/>
          <p:cNvSpPr txBox="1"/>
          <p:nvPr>
            <p:ph idx="10" type="dt"/>
          </p:nvPr>
        </p:nvSpPr>
        <p:spPr>
          <a:xfrm>
            <a:off x="9670113" y="6548798"/>
            <a:ext cx="2515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23, 2024</a:t>
            </a:r>
            <a:endParaRPr/>
          </a:p>
        </p:txBody>
      </p:sp>
      <p:sp>
        <p:nvSpPr>
          <p:cNvPr id="308" name="Google Shape;308;p34"/>
          <p:cNvSpPr txBox="1"/>
          <p:nvPr>
            <p:ph idx="11" type="ftr"/>
          </p:nvPr>
        </p:nvSpPr>
        <p:spPr>
          <a:xfrm>
            <a:off x="0" y="6548799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309" name="Google Shape;309;p34"/>
          <p:cNvSpPr txBox="1"/>
          <p:nvPr>
            <p:ph idx="12" type="sldNum"/>
          </p:nvPr>
        </p:nvSpPr>
        <p:spPr>
          <a:xfrm>
            <a:off x="9918076" y="137408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0" name="Google Shape;310;p34"/>
          <p:cNvSpPr/>
          <p:nvPr/>
        </p:nvSpPr>
        <p:spPr>
          <a:xfrm>
            <a:off x="3095176" y="2333015"/>
            <a:ext cx="566400" cy="62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4"/>
          <p:cNvSpPr/>
          <p:nvPr/>
        </p:nvSpPr>
        <p:spPr>
          <a:xfrm>
            <a:off x="5198656" y="2333015"/>
            <a:ext cx="566400" cy="62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4"/>
          <p:cNvSpPr/>
          <p:nvPr/>
        </p:nvSpPr>
        <p:spPr>
          <a:xfrm>
            <a:off x="4066013" y="3764352"/>
            <a:ext cx="566400" cy="62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3" name="Google Shape;313;p34"/>
          <p:cNvCxnSpPr>
            <a:endCxn id="311" idx="2"/>
          </p:cNvCxnSpPr>
          <p:nvPr/>
        </p:nvCxnSpPr>
        <p:spPr>
          <a:xfrm>
            <a:off x="3661456" y="2644265"/>
            <a:ext cx="15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4" name="Google Shape;314;p34"/>
          <p:cNvSpPr/>
          <p:nvPr/>
        </p:nvSpPr>
        <p:spPr>
          <a:xfrm>
            <a:off x="7032354" y="2333015"/>
            <a:ext cx="566400" cy="62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5" name="Google Shape;315;p34"/>
          <p:cNvCxnSpPr>
            <a:stCxn id="310" idx="5"/>
            <a:endCxn id="312" idx="1"/>
          </p:cNvCxnSpPr>
          <p:nvPr/>
        </p:nvCxnSpPr>
        <p:spPr>
          <a:xfrm>
            <a:off x="3578629" y="2864352"/>
            <a:ext cx="570300" cy="99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6" name="Google Shape;316;p34"/>
          <p:cNvCxnSpPr>
            <a:stCxn id="311" idx="6"/>
            <a:endCxn id="314" idx="2"/>
          </p:cNvCxnSpPr>
          <p:nvPr/>
        </p:nvCxnSpPr>
        <p:spPr>
          <a:xfrm>
            <a:off x="5765056" y="2644265"/>
            <a:ext cx="126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7" name="Google Shape;317;p34"/>
          <p:cNvCxnSpPr>
            <a:stCxn id="312" idx="6"/>
            <a:endCxn id="314" idx="3"/>
          </p:cNvCxnSpPr>
          <p:nvPr/>
        </p:nvCxnSpPr>
        <p:spPr>
          <a:xfrm flipH="1" rot="10800000">
            <a:off x="4632413" y="2864202"/>
            <a:ext cx="2482800" cy="12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8" name="Google Shape;318;p34"/>
          <p:cNvSpPr txBox="1"/>
          <p:nvPr/>
        </p:nvSpPr>
        <p:spPr>
          <a:xfrm>
            <a:off x="4066013" y="2033200"/>
            <a:ext cx="56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4"/>
          <p:cNvSpPr txBox="1"/>
          <p:nvPr/>
        </p:nvSpPr>
        <p:spPr>
          <a:xfrm>
            <a:off x="3256982" y="3283625"/>
            <a:ext cx="56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4"/>
          <p:cNvSpPr txBox="1"/>
          <p:nvPr/>
        </p:nvSpPr>
        <p:spPr>
          <a:xfrm>
            <a:off x="5832305" y="2033200"/>
            <a:ext cx="56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4"/>
          <p:cNvSpPr txBox="1"/>
          <p:nvPr/>
        </p:nvSpPr>
        <p:spPr>
          <a:xfrm>
            <a:off x="5621964" y="3500724"/>
            <a:ext cx="5664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5"/>
          <p:cNvSpPr txBox="1"/>
          <p:nvPr>
            <p:ph type="title"/>
          </p:nvPr>
        </p:nvSpPr>
        <p:spPr>
          <a:xfrm>
            <a:off x="1125460" y="134930"/>
            <a:ext cx="96033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Time Complexity</a:t>
            </a:r>
            <a:endParaRPr/>
          </a:p>
        </p:txBody>
      </p:sp>
      <p:sp>
        <p:nvSpPr>
          <p:cNvPr id="327" name="Google Shape;327;p35"/>
          <p:cNvSpPr txBox="1"/>
          <p:nvPr>
            <p:ph idx="10" type="dt"/>
          </p:nvPr>
        </p:nvSpPr>
        <p:spPr>
          <a:xfrm>
            <a:off x="9670113" y="6548798"/>
            <a:ext cx="2515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23, 2024</a:t>
            </a:r>
            <a:endParaRPr/>
          </a:p>
        </p:txBody>
      </p:sp>
      <p:sp>
        <p:nvSpPr>
          <p:cNvPr id="328" name="Google Shape;328;p35"/>
          <p:cNvSpPr txBox="1"/>
          <p:nvPr>
            <p:ph idx="11" type="ftr"/>
          </p:nvPr>
        </p:nvSpPr>
        <p:spPr>
          <a:xfrm>
            <a:off x="0" y="6548799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329" name="Google Shape;329;p35"/>
          <p:cNvSpPr txBox="1"/>
          <p:nvPr>
            <p:ph idx="12" type="sldNum"/>
          </p:nvPr>
        </p:nvSpPr>
        <p:spPr>
          <a:xfrm>
            <a:off x="9918076" y="137408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0" name="Google Shape;330;p35"/>
          <p:cNvSpPr txBox="1"/>
          <p:nvPr>
            <p:ph idx="1" type="body"/>
          </p:nvPr>
        </p:nvSpPr>
        <p:spPr>
          <a:xfrm>
            <a:off x="1081350" y="807875"/>
            <a:ext cx="9691500" cy="47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Sorting of edges takes O(E * logE) time.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find and union operations can take at most O(logV) time. So, it becomes O(E logV)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Overall complexity is O(E * logE + E * logV) time.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value of E can be at most O(V</a:t>
            </a:r>
            <a:r>
              <a:rPr baseline="30000" lang="en-US"/>
              <a:t>2</a:t>
            </a:r>
            <a:r>
              <a:rPr lang="en-US"/>
              <a:t>), so O(logV) and O(logE) are the same. Therefore, the overall time complexity is O(E * logE) or O(E*logV)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6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336" name="Google Shape;336;p36"/>
          <p:cNvSpPr txBox="1"/>
          <p:nvPr>
            <p:ph idx="1" type="body"/>
          </p:nvPr>
        </p:nvSpPr>
        <p:spPr>
          <a:xfrm>
            <a:off x="1130270" y="823136"/>
            <a:ext cx="9922741" cy="464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n-US"/>
              <a:t>Introduction to Algorithm</a:t>
            </a:r>
            <a:r>
              <a:rPr lang="en-US"/>
              <a:t>, 4</a:t>
            </a:r>
            <a:r>
              <a:rPr baseline="30000" lang="en-US"/>
              <a:t>th</a:t>
            </a:r>
            <a:r>
              <a:rPr lang="en-US"/>
              <a:t> ed, Leiserson, Charles Eric, Ronald L. Rivest, Thomas H. Cormen, and Clifford Stein.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https://www.geeksforgeeks.org/kruskals-minimum-spanning-tree-algorithm-greedy-algo-2/</a:t>
            </a:r>
            <a:r>
              <a:rPr lang="en-US"/>
              <a:t> </a:t>
            </a:r>
            <a:endParaRPr/>
          </a:p>
        </p:txBody>
      </p:sp>
      <p:sp>
        <p:nvSpPr>
          <p:cNvPr id="337" name="Google Shape;337;p36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23, 2024</a:t>
            </a:r>
            <a:endParaRPr/>
          </a:p>
        </p:txBody>
      </p:sp>
      <p:sp>
        <p:nvSpPr>
          <p:cNvPr id="338" name="Google Shape;338;p36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339" name="Google Shape;339;p36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Characteristics</a:t>
            </a:r>
            <a:endParaRPr/>
          </a:p>
        </p:txBody>
      </p:sp>
      <p:sp>
        <p:nvSpPr>
          <p:cNvPr id="121" name="Google Shape;121;p15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23, 2024</a:t>
            </a:r>
            <a:endParaRPr/>
          </a:p>
        </p:txBody>
      </p:sp>
      <p:sp>
        <p:nvSpPr>
          <p:cNvPr id="122" name="Google Shape;122;p15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123" name="Google Shape;123;p15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15"/>
          <p:cNvSpPr txBox="1"/>
          <p:nvPr>
            <p:ph idx="1" type="body"/>
          </p:nvPr>
        </p:nvSpPr>
        <p:spPr>
          <a:xfrm>
            <a:off x="1130270" y="823136"/>
            <a:ext cx="9603300" cy="46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Same vertices: The spanning tree has the same number of vertices (V) as the original graph.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Edges: The spanning tree has 𝐸 = 𝑉−1 edges, where V is the number of vertices.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Connected: The spanning tree must be connected, with only one component.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Acyclic: The spanning tree cannot have any cycles.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Total cost: The cost (or weight) of the spanning tree is the sum of its edge weights.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Multiple trees: A graph can have several possible spanning trees.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Kruskal’s Algorithm</a:t>
            </a:r>
            <a:endParaRPr/>
          </a:p>
        </p:txBody>
      </p:sp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Kruskal’s algorithm to find the minimum cost spanning tree uses the greedy approach.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Algorithm steps: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Sort all the edges in non-decreasing order of their weight.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Pick the smallest edge. Check if it forms a cycle with the spanning tree formed so far. If the cycle is not formed, include this edge. Else, discard it.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Repeat step#2 until there are (V-1) edges in the spanning tree.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6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23, 2024</a:t>
            </a:r>
            <a:endParaRPr/>
          </a:p>
        </p:txBody>
      </p:sp>
      <p:sp>
        <p:nvSpPr>
          <p:cNvPr id="132" name="Google Shape;132;p16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133" name="Google Shape;133;p16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type="title"/>
          </p:nvPr>
        </p:nvSpPr>
        <p:spPr>
          <a:xfrm>
            <a:off x="1125460" y="134930"/>
            <a:ext cx="96033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Kruskal’s Algorithm</a:t>
            </a:r>
            <a:endParaRPr/>
          </a:p>
        </p:txBody>
      </p:sp>
      <p:sp>
        <p:nvSpPr>
          <p:cNvPr id="139" name="Google Shape;139;p17"/>
          <p:cNvSpPr txBox="1"/>
          <p:nvPr>
            <p:ph idx="1" type="body"/>
          </p:nvPr>
        </p:nvSpPr>
        <p:spPr>
          <a:xfrm>
            <a:off x="1130270" y="899336"/>
            <a:ext cx="9603300" cy="46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Kruskal’s algorithm to find the minimum cost spanning tree uses the greedy approach.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7"/>
          <p:cNvSpPr txBox="1"/>
          <p:nvPr>
            <p:ph idx="10" type="dt"/>
          </p:nvPr>
        </p:nvSpPr>
        <p:spPr>
          <a:xfrm>
            <a:off x="9670113" y="6548798"/>
            <a:ext cx="2515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23, 2024</a:t>
            </a:r>
            <a:endParaRPr/>
          </a:p>
        </p:txBody>
      </p:sp>
      <p:sp>
        <p:nvSpPr>
          <p:cNvPr id="141" name="Google Shape;141;p17"/>
          <p:cNvSpPr txBox="1"/>
          <p:nvPr>
            <p:ph idx="11" type="ftr"/>
          </p:nvPr>
        </p:nvSpPr>
        <p:spPr>
          <a:xfrm>
            <a:off x="0" y="6548799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9918076" y="137408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3" name="Google Shape;143;p17"/>
          <p:cNvPicPr preferRelativeResize="0"/>
          <p:nvPr/>
        </p:nvPicPr>
        <p:blipFill rotWithShape="1">
          <a:blip r:embed="rId3">
            <a:alphaModFix/>
          </a:blip>
          <a:srcRect b="0" l="5101" r="10999" t="0"/>
          <a:stretch/>
        </p:blipFill>
        <p:spPr>
          <a:xfrm>
            <a:off x="2241700" y="1967875"/>
            <a:ext cx="6888475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type="title"/>
          </p:nvPr>
        </p:nvSpPr>
        <p:spPr>
          <a:xfrm>
            <a:off x="1125460" y="134930"/>
            <a:ext cx="96033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Kruskal’s Algorithm</a:t>
            </a:r>
            <a:endParaRPr/>
          </a:p>
        </p:txBody>
      </p:sp>
      <p:sp>
        <p:nvSpPr>
          <p:cNvPr id="149" name="Google Shape;149;p18"/>
          <p:cNvSpPr txBox="1"/>
          <p:nvPr>
            <p:ph idx="1" type="body"/>
          </p:nvPr>
        </p:nvSpPr>
        <p:spPr>
          <a:xfrm>
            <a:off x="1130270" y="823136"/>
            <a:ext cx="9603300" cy="46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8"/>
          <p:cNvSpPr txBox="1"/>
          <p:nvPr>
            <p:ph idx="10" type="dt"/>
          </p:nvPr>
        </p:nvSpPr>
        <p:spPr>
          <a:xfrm>
            <a:off x="9670113" y="6548798"/>
            <a:ext cx="2515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23, 2024</a:t>
            </a:r>
            <a:endParaRPr/>
          </a:p>
        </p:txBody>
      </p:sp>
      <p:sp>
        <p:nvSpPr>
          <p:cNvPr id="151" name="Google Shape;151;p18"/>
          <p:cNvSpPr txBox="1"/>
          <p:nvPr>
            <p:ph idx="11" type="ftr"/>
          </p:nvPr>
        </p:nvSpPr>
        <p:spPr>
          <a:xfrm>
            <a:off x="0" y="6548799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152" name="Google Shape;152;p18"/>
          <p:cNvSpPr txBox="1"/>
          <p:nvPr>
            <p:ph idx="12" type="sldNum"/>
          </p:nvPr>
        </p:nvSpPr>
        <p:spPr>
          <a:xfrm>
            <a:off x="9918076" y="137408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3" name="Google Shape;15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1328" y="1496475"/>
            <a:ext cx="8253150" cy="34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1125460" y="134930"/>
            <a:ext cx="96033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Kruskal’s Algorithm</a:t>
            </a:r>
            <a:endParaRPr/>
          </a:p>
        </p:txBody>
      </p:sp>
      <p:sp>
        <p:nvSpPr>
          <p:cNvPr id="159" name="Google Shape;159;p19"/>
          <p:cNvSpPr txBox="1"/>
          <p:nvPr>
            <p:ph idx="1" type="body"/>
          </p:nvPr>
        </p:nvSpPr>
        <p:spPr>
          <a:xfrm>
            <a:off x="1130270" y="899336"/>
            <a:ext cx="9603300" cy="46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9"/>
          <p:cNvSpPr txBox="1"/>
          <p:nvPr>
            <p:ph idx="10" type="dt"/>
          </p:nvPr>
        </p:nvSpPr>
        <p:spPr>
          <a:xfrm>
            <a:off x="9670113" y="6548798"/>
            <a:ext cx="2515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23, 2024</a:t>
            </a:r>
            <a:endParaRPr/>
          </a:p>
        </p:txBody>
      </p:sp>
      <p:sp>
        <p:nvSpPr>
          <p:cNvPr id="161" name="Google Shape;161;p19"/>
          <p:cNvSpPr txBox="1"/>
          <p:nvPr>
            <p:ph idx="11" type="ftr"/>
          </p:nvPr>
        </p:nvSpPr>
        <p:spPr>
          <a:xfrm>
            <a:off x="0" y="6548799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162" name="Google Shape;162;p19"/>
          <p:cNvSpPr txBox="1"/>
          <p:nvPr>
            <p:ph idx="12" type="sldNum"/>
          </p:nvPr>
        </p:nvSpPr>
        <p:spPr>
          <a:xfrm>
            <a:off x="9918076" y="137408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3" name="Google Shape;16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0800" y="1633600"/>
            <a:ext cx="6937975" cy="32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1125460" y="134930"/>
            <a:ext cx="96033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Kruskal’s Algorithm</a:t>
            </a:r>
            <a:endParaRPr/>
          </a:p>
        </p:txBody>
      </p:sp>
      <p:sp>
        <p:nvSpPr>
          <p:cNvPr id="169" name="Google Shape;169;p20"/>
          <p:cNvSpPr txBox="1"/>
          <p:nvPr>
            <p:ph idx="1" type="body"/>
          </p:nvPr>
        </p:nvSpPr>
        <p:spPr>
          <a:xfrm>
            <a:off x="1130270" y="823136"/>
            <a:ext cx="9603300" cy="46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0"/>
          <p:cNvSpPr txBox="1"/>
          <p:nvPr>
            <p:ph idx="10" type="dt"/>
          </p:nvPr>
        </p:nvSpPr>
        <p:spPr>
          <a:xfrm>
            <a:off x="9670113" y="6548798"/>
            <a:ext cx="2515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23, 2024</a:t>
            </a:r>
            <a:endParaRPr/>
          </a:p>
        </p:txBody>
      </p:sp>
      <p:sp>
        <p:nvSpPr>
          <p:cNvPr id="171" name="Google Shape;171;p20"/>
          <p:cNvSpPr txBox="1"/>
          <p:nvPr>
            <p:ph idx="11" type="ftr"/>
          </p:nvPr>
        </p:nvSpPr>
        <p:spPr>
          <a:xfrm>
            <a:off x="0" y="6548799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172" name="Google Shape;172;p20"/>
          <p:cNvSpPr txBox="1"/>
          <p:nvPr>
            <p:ph idx="12" type="sldNum"/>
          </p:nvPr>
        </p:nvSpPr>
        <p:spPr>
          <a:xfrm>
            <a:off x="9918076" y="137408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3" name="Google Shape;173;p20"/>
          <p:cNvPicPr preferRelativeResize="0"/>
          <p:nvPr/>
        </p:nvPicPr>
        <p:blipFill rotWithShape="1">
          <a:blip r:embed="rId3">
            <a:alphaModFix/>
          </a:blip>
          <a:srcRect b="0" l="3980" r="4902" t="0"/>
          <a:stretch/>
        </p:blipFill>
        <p:spPr>
          <a:xfrm>
            <a:off x="2348400" y="1688200"/>
            <a:ext cx="7086601" cy="34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1125460" y="134930"/>
            <a:ext cx="96033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Kruskal’s Algorithm</a:t>
            </a:r>
            <a:endParaRPr/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1130270" y="823136"/>
            <a:ext cx="9603300" cy="46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1"/>
          <p:cNvSpPr txBox="1"/>
          <p:nvPr>
            <p:ph idx="10" type="dt"/>
          </p:nvPr>
        </p:nvSpPr>
        <p:spPr>
          <a:xfrm>
            <a:off x="9670113" y="6548798"/>
            <a:ext cx="2515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23, 2024</a:t>
            </a:r>
            <a:endParaRPr/>
          </a:p>
        </p:txBody>
      </p:sp>
      <p:sp>
        <p:nvSpPr>
          <p:cNvPr id="181" name="Google Shape;181;p21"/>
          <p:cNvSpPr txBox="1"/>
          <p:nvPr>
            <p:ph idx="11" type="ftr"/>
          </p:nvPr>
        </p:nvSpPr>
        <p:spPr>
          <a:xfrm>
            <a:off x="0" y="6548799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182" name="Google Shape;182;p21"/>
          <p:cNvSpPr txBox="1"/>
          <p:nvPr>
            <p:ph idx="12" type="sldNum"/>
          </p:nvPr>
        </p:nvSpPr>
        <p:spPr>
          <a:xfrm>
            <a:off x="9918076" y="137408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 rotWithShape="1">
          <a:blip r:embed="rId3">
            <a:alphaModFix/>
          </a:blip>
          <a:srcRect b="5258" l="3186" r="5514" t="0"/>
          <a:stretch/>
        </p:blipFill>
        <p:spPr>
          <a:xfrm>
            <a:off x="2074075" y="1583050"/>
            <a:ext cx="7843999" cy="355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llery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