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54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eeksforgeeks.org/backtracking-algorithms/" TargetMode="External"/><Relationship Id="rId4" Type="http://schemas.openxmlformats.org/officeDocument/2006/relationships/hyperlink" Target="https://www.programiz.com/dsa/backtracking-algorithm" TargetMode="External"/><Relationship Id="rId5" Type="http://schemas.openxmlformats.org/officeDocument/2006/relationships/hyperlink" Target="https://www.cs.usfca.edu/~galles/visualization/RecQuee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Backtracking Algorithm</a:t>
            </a:r>
            <a:endParaRPr sz="64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backtracking algorithm is a problem-solving algorithm that uses a brute force approach for finding the desired output.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a general algorithm that can be used to find one or multiple solutions to some computational problems.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a dead end is reached, the algorithm backtracks to the previous decision point and explores a different path until a solution is found or all possibilities have been exhausted.</a:t>
            </a:r>
            <a:endParaRPr/>
          </a:p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State Space Tree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space state tree is a tree representing all the possible states (solution or nonsolution) of the problem from the root as an initial state to the leaf as a terminal state.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1275" y="1895905"/>
            <a:ext cx="5938800" cy="370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Backtrack 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 all the ways of arranging 2 boys and 1 girl on 3 benches. 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Constraint: Girl should not be on the middle bench.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Solution:</a:t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are 3!=6 possible combinations.</a:t>
            </a:r>
            <a:endParaRPr/>
          </a:p>
        </p:txBody>
      </p:sp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 b="12813" l="6886" r="7144" t="12077"/>
          <a:stretch/>
        </p:blipFill>
        <p:spPr>
          <a:xfrm>
            <a:off x="3067025" y="2909050"/>
            <a:ext cx="4751875" cy="24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Backtrack Example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42" name="Google Shape;142;p17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4380799" y="1975320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5247659" y="1068310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513537" y="1068310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669593" y="1876399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275284" y="3178576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669593" y="2684488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7063902" y="2684488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752818" y="3553380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4481304" y="4578548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5880598" y="4359052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063902" y="4359052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5961769" y="5288961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235336" y="5288961"/>
            <a:ext cx="633000" cy="579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7"/>
          <p:cNvCxnSpPr>
            <a:stCxn id="144" idx="3"/>
            <a:endCxn id="158" idx="3"/>
          </p:cNvCxnSpPr>
          <p:nvPr/>
        </p:nvCxnSpPr>
        <p:spPr>
          <a:xfrm flipH="1">
            <a:off x="3114800" y="2470040"/>
            <a:ext cx="1358700" cy="10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7"/>
          <p:cNvCxnSpPr>
            <a:stCxn id="144" idx="7"/>
            <a:endCxn id="145" idx="3"/>
          </p:cNvCxnSpPr>
          <p:nvPr/>
        </p:nvCxnSpPr>
        <p:spPr>
          <a:xfrm flipH="1" rot="10800000">
            <a:off x="4921098" y="1563100"/>
            <a:ext cx="4194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7"/>
          <p:cNvCxnSpPr>
            <a:stCxn id="145" idx="6"/>
            <a:endCxn id="146" idx="2"/>
          </p:cNvCxnSpPr>
          <p:nvPr/>
        </p:nvCxnSpPr>
        <p:spPr>
          <a:xfrm>
            <a:off x="5880659" y="1358110"/>
            <a:ext cx="63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7"/>
          <p:cNvCxnSpPr>
            <a:stCxn id="144" idx="6"/>
            <a:endCxn id="147" idx="2"/>
          </p:cNvCxnSpPr>
          <p:nvPr/>
        </p:nvCxnSpPr>
        <p:spPr>
          <a:xfrm flipH="1" rot="10800000">
            <a:off x="5013799" y="2166120"/>
            <a:ext cx="655800" cy="9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7"/>
          <p:cNvCxnSpPr>
            <a:stCxn id="148" idx="2"/>
            <a:endCxn id="158" idx="3"/>
          </p:cNvCxnSpPr>
          <p:nvPr/>
        </p:nvCxnSpPr>
        <p:spPr>
          <a:xfrm flipH="1">
            <a:off x="3114884" y="3468376"/>
            <a:ext cx="1160400" cy="8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7"/>
          <p:cNvCxnSpPr>
            <a:stCxn id="149" idx="2"/>
            <a:endCxn id="148" idx="7"/>
          </p:cNvCxnSpPr>
          <p:nvPr/>
        </p:nvCxnSpPr>
        <p:spPr>
          <a:xfrm flipH="1">
            <a:off x="4815493" y="2974288"/>
            <a:ext cx="854100" cy="28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7"/>
          <p:cNvCxnSpPr>
            <a:stCxn id="150" idx="2"/>
            <a:endCxn id="149" idx="6"/>
          </p:cNvCxnSpPr>
          <p:nvPr/>
        </p:nvCxnSpPr>
        <p:spPr>
          <a:xfrm rot="10800000">
            <a:off x="6302502" y="2974288"/>
            <a:ext cx="76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7"/>
          <p:cNvCxnSpPr>
            <a:endCxn id="148" idx="7"/>
          </p:cNvCxnSpPr>
          <p:nvPr/>
        </p:nvCxnSpPr>
        <p:spPr>
          <a:xfrm rot="10800000">
            <a:off x="4815583" y="3263456"/>
            <a:ext cx="950100" cy="5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7"/>
          <p:cNvCxnSpPr>
            <a:stCxn id="152" idx="2"/>
            <a:endCxn id="158" idx="3"/>
          </p:cNvCxnSpPr>
          <p:nvPr/>
        </p:nvCxnSpPr>
        <p:spPr>
          <a:xfrm rot="10800000">
            <a:off x="3114804" y="3555848"/>
            <a:ext cx="1366500" cy="13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7"/>
          <p:cNvCxnSpPr>
            <a:stCxn id="153" idx="2"/>
            <a:endCxn id="152" idx="6"/>
          </p:cNvCxnSpPr>
          <p:nvPr/>
        </p:nvCxnSpPr>
        <p:spPr>
          <a:xfrm flipH="1">
            <a:off x="5114398" y="4648852"/>
            <a:ext cx="766200" cy="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7"/>
          <p:cNvCxnSpPr>
            <a:stCxn id="154" idx="2"/>
            <a:endCxn id="153" idx="6"/>
          </p:cNvCxnSpPr>
          <p:nvPr/>
        </p:nvCxnSpPr>
        <p:spPr>
          <a:xfrm rot="10800000">
            <a:off x="6513702" y="4648852"/>
            <a:ext cx="55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7"/>
          <p:cNvCxnSpPr>
            <a:stCxn id="155" idx="2"/>
            <a:endCxn id="152" idx="5"/>
          </p:cNvCxnSpPr>
          <p:nvPr/>
        </p:nvCxnSpPr>
        <p:spPr>
          <a:xfrm rot="10800000">
            <a:off x="5021569" y="5073261"/>
            <a:ext cx="940200" cy="5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7"/>
          <p:cNvCxnSpPr>
            <a:stCxn id="156" idx="2"/>
            <a:endCxn id="155" idx="6"/>
          </p:cNvCxnSpPr>
          <p:nvPr/>
        </p:nvCxnSpPr>
        <p:spPr>
          <a:xfrm rot="10800000">
            <a:off x="6594836" y="5578761"/>
            <a:ext cx="64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2353475" y="3309668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114745" y="2554772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4579030" y="1404912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5897603" y="886549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5021677" y="1785411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302632" y="2478081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4861889" y="3685214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619529" y="4504585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008791" y="4214464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6534324" y="5578687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5056039" y="5230348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6503168" y="4185571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3584503" y="3380891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4690894" y="2630925"/>
            <a:ext cx="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171863" y="1096938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450063" y="1919888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868313" y="2707725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7807400" y="4402550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012588" y="5332438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515338" y="3565263"/>
            <a:ext cx="75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Backtracking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48773" y="1152227"/>
            <a:ext cx="50037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Backtrack(x)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x is not a solution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return false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if x is a new solution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add to list of solutions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backtrack(expand x)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197" name="Google Shape;197;p18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Applications of Backtracking Algorithm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130270" y="82313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Solving puzzles (e.g., Sudoku, crossword puzzles)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Finding the shortest path through a maze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Scheduling problems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Resource allocation problems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optimization problems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find all Hamiltonian Paths present in a graph.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Constructing all permutations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Solve the N Queen problem.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Knight's tour problem.</a:t>
            </a:r>
            <a:endParaRPr/>
          </a:p>
        </p:txBody>
      </p:sp>
      <p:sp>
        <p:nvSpPr>
          <p:cNvPr id="205" name="Google Shape;205;p19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06" name="Google Shape;206;p19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type="title"/>
          </p:nvPr>
        </p:nvSpPr>
        <p:spPr>
          <a:xfrm>
            <a:off x="1125460" y="134930"/>
            <a:ext cx="9603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Complexity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idx="1" type="body"/>
          </p:nvPr>
        </p:nvSpPr>
        <p:spPr>
          <a:xfrm>
            <a:off x="1125445" y="981086"/>
            <a:ext cx="96033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time complexity of a backtracking algorithm can be broken down by the following factors: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Number of Decisions: If you have n decision points, and each decision has k possibilities, the maximum number of potential solutions to check is O(k</a:t>
            </a:r>
            <a:r>
              <a:rPr baseline="30000" lang="en-US"/>
              <a:t>n</a:t>
            </a:r>
            <a:r>
              <a:rPr lang="en-US"/>
              <a:t>).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Pruning: If the algorithm includes effective pruning techniques, the actual number of explored nodes can be much smaller than k</a:t>
            </a:r>
            <a:r>
              <a:rPr baseline="30000" lang="en-US"/>
              <a:t>n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 txBox="1"/>
          <p:nvPr>
            <p:ph idx="10" type="dt"/>
          </p:nvPr>
        </p:nvSpPr>
        <p:spPr>
          <a:xfrm>
            <a:off x="9670113" y="6548798"/>
            <a:ext cx="2515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15" name="Google Shape;215;p20"/>
          <p:cNvSpPr txBox="1"/>
          <p:nvPr>
            <p:ph idx="11" type="ftr"/>
          </p:nvPr>
        </p:nvSpPr>
        <p:spPr>
          <a:xfrm>
            <a:off x="0" y="6548799"/>
            <a:ext cx="5938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9918076" y="137408"/>
            <a:ext cx="8109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Introduction to Algorithm</a:t>
            </a:r>
            <a:r>
              <a:rPr lang="en-US"/>
              <a:t>, 4</a:t>
            </a:r>
            <a:r>
              <a:rPr baseline="30000" lang="en-US"/>
              <a:t>th</a:t>
            </a:r>
            <a:r>
              <a:rPr lang="en-US"/>
              <a:t> ed, Leiserson, Charles Eric, Ronald L. Rivest, Thomas H. Cormen, and Clifford Stein.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https://www.geeksforgeeks.org/backtracking-algorithms/</a:t>
            </a:r>
            <a:r>
              <a:rPr lang="en-US"/>
              <a:t>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https://www.programiz.com/dsa/backtracking-algorithm</a:t>
            </a:r>
            <a:r>
              <a:rPr lang="en-US"/>
              <a:t> </a:t>
            </a:r>
            <a:endParaRPr/>
          </a:p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https://www.cs.usfca.edu/~galles/visualization/RecQueens.html</a:t>
            </a:r>
            <a:r>
              <a:rPr lang="en-US"/>
              <a:t> </a:t>
            </a:r>
            <a:endParaRPr/>
          </a:p>
        </p:txBody>
      </p:sp>
      <p:sp>
        <p:nvSpPr>
          <p:cNvPr id="223" name="Google Shape;223;p2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24" name="Google Shape;224;p2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