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2" name="Google Shape;102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8" name="Google Shape;21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/>
          <p:nvPr>
            <p:ph type="ctrTitle"/>
          </p:nvPr>
        </p:nvSpPr>
        <p:spPr>
          <a:xfrm>
            <a:off x="1128403" y="945913"/>
            <a:ext cx="8637073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  <a:defRPr sz="6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" type="subTitle"/>
          </p:nvPr>
        </p:nvSpPr>
        <p:spPr>
          <a:xfrm>
            <a:off x="1128404" y="3564467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b="0" sz="1800">
                <a:solidFill>
                  <a:schemeClr val="dk1"/>
                </a:solidFill>
              </a:defRPr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1" name="Google Shape;21;p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"/>
          <p:cNvSpPr txBox="1"/>
          <p:nvPr>
            <p:ph idx="11" type="ftr"/>
          </p:nvPr>
        </p:nvSpPr>
        <p:spPr>
          <a:xfrm>
            <a:off x="1127124" y="329307"/>
            <a:ext cx="5943668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"/>
          <p:cNvSpPr txBox="1"/>
          <p:nvPr>
            <p:ph idx="12" type="sldNum"/>
          </p:nvPr>
        </p:nvSpPr>
        <p:spPr>
          <a:xfrm>
            <a:off x="9924392" y="134930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24" name="Google Shape;24;p2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1"/>
          <p:cNvSpPr txBox="1"/>
          <p:nvPr>
            <p:ph idx="1" type="body"/>
          </p:nvPr>
        </p:nvSpPr>
        <p:spPr>
          <a:xfrm rot="5400000">
            <a:off x="4284620" y="-982580"/>
            <a:ext cx="3294576" cy="9603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1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1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92" name="Google Shape;92;p11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2"/>
          <p:cNvSpPr txBox="1"/>
          <p:nvPr>
            <p:ph type="title"/>
          </p:nvPr>
        </p:nvSpPr>
        <p:spPr>
          <a:xfrm rot="5400000">
            <a:off x="7602635" y="2321047"/>
            <a:ext cx="4659889" cy="161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2"/>
          <p:cNvSpPr txBox="1"/>
          <p:nvPr>
            <p:ph idx="1" type="body"/>
          </p:nvPr>
        </p:nvSpPr>
        <p:spPr>
          <a:xfrm rot="5400000">
            <a:off x="2714741" y="-785498"/>
            <a:ext cx="4659889" cy="7828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96" name="Google Shape;96;p12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2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99" name="Google Shape;99;p12"/>
          <p:cNvPicPr preferRelativeResize="0"/>
          <p:nvPr/>
        </p:nvPicPr>
        <p:blipFill rotWithShape="1">
          <a:blip r:embed="rId2">
            <a:alphaModFix/>
          </a:blip>
          <a:srcRect b="36435" l="-115" r="59214" t="0"/>
          <a:stretch/>
        </p:blipFill>
        <p:spPr>
          <a:xfrm rot="5400000">
            <a:off x="8642279" y="3046916"/>
            <a:ext cx="4663440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8F9F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C8F9F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31" name="Google Shape;31;p3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4"/>
          <p:cNvSpPr txBox="1"/>
          <p:nvPr>
            <p:ph type="title"/>
          </p:nvPr>
        </p:nvSpPr>
        <p:spPr>
          <a:xfrm>
            <a:off x="1129167" y="1756129"/>
            <a:ext cx="8619060" cy="205006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Calibri"/>
              <a:buNone/>
              <a:defRPr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4"/>
          <p:cNvSpPr txBox="1"/>
          <p:nvPr>
            <p:ph idx="1" type="body"/>
          </p:nvPr>
        </p:nvSpPr>
        <p:spPr>
          <a:xfrm>
            <a:off x="1129166" y="3806195"/>
            <a:ext cx="8619060" cy="1012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38" name="Google Shape;38;p4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1131052" y="958037"/>
            <a:ext cx="9605635" cy="10593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"/>
          <p:cNvSpPr txBox="1"/>
          <p:nvPr>
            <p:ph idx="1" type="body"/>
          </p:nvPr>
        </p:nvSpPr>
        <p:spPr>
          <a:xfrm>
            <a:off x="1129166" y="2165621"/>
            <a:ext cx="4645152" cy="32938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5"/>
          <p:cNvSpPr txBox="1"/>
          <p:nvPr>
            <p:ph idx="2" type="body"/>
          </p:nvPr>
        </p:nvSpPr>
        <p:spPr>
          <a:xfrm>
            <a:off x="6095606" y="2171769"/>
            <a:ext cx="4645152" cy="328709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5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46" name="Google Shape;46;p5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6"/>
          <p:cNvSpPr txBox="1"/>
          <p:nvPr>
            <p:ph type="title"/>
          </p:nvPr>
        </p:nvSpPr>
        <p:spPr>
          <a:xfrm>
            <a:off x="1129166" y="953336"/>
            <a:ext cx="9607661" cy="1056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6"/>
          <p:cNvSpPr txBox="1"/>
          <p:nvPr>
            <p:ph idx="1" type="body"/>
          </p:nvPr>
        </p:nvSpPr>
        <p:spPr>
          <a:xfrm>
            <a:off x="1129166" y="2169727"/>
            <a:ext cx="4645152" cy="80194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6"/>
          <p:cNvSpPr txBox="1"/>
          <p:nvPr>
            <p:ph idx="2" type="body"/>
          </p:nvPr>
        </p:nvSpPr>
        <p:spPr>
          <a:xfrm>
            <a:off x="1129166" y="2974448"/>
            <a:ext cx="4645152" cy="24938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6"/>
          <p:cNvSpPr txBox="1"/>
          <p:nvPr>
            <p:ph idx="3" type="body"/>
          </p:nvPr>
        </p:nvSpPr>
        <p:spPr>
          <a:xfrm>
            <a:off x="6094337" y="2173181"/>
            <a:ext cx="4645152" cy="8022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800"/>
              <a:buNone/>
              <a:defRPr b="0" sz="2800" cap="none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6"/>
          <p:cNvSpPr txBox="1"/>
          <p:nvPr>
            <p:ph idx="4" type="body"/>
          </p:nvPr>
        </p:nvSpPr>
        <p:spPr>
          <a:xfrm>
            <a:off x="6094337" y="2971669"/>
            <a:ext cx="4645152" cy="24871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6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6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56" name="Google Shape;56;p6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7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7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7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62" name="Google Shape;62;p7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8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8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8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9"/>
          <p:cNvSpPr txBox="1"/>
          <p:nvPr>
            <p:ph type="title"/>
          </p:nvPr>
        </p:nvSpPr>
        <p:spPr>
          <a:xfrm>
            <a:off x="1124291" y="952578"/>
            <a:ext cx="3275013" cy="232217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" type="body"/>
          </p:nvPr>
        </p:nvSpPr>
        <p:spPr>
          <a:xfrm>
            <a:off x="4723334" y="952578"/>
            <a:ext cx="6012470" cy="45052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9"/>
          <p:cNvSpPr txBox="1"/>
          <p:nvPr>
            <p:ph idx="2" type="body"/>
          </p:nvPr>
        </p:nvSpPr>
        <p:spPr>
          <a:xfrm>
            <a:off x="1124291" y="3274754"/>
            <a:ext cx="3275013" cy="21789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9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9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74" name="Google Shape;74;p9"/>
          <p:cNvPicPr preferRelativeResize="0"/>
          <p:nvPr/>
        </p:nvPicPr>
        <p:blipFill rotWithShape="1">
          <a:blip r:embed="rId2">
            <a:alphaModFix/>
          </a:blip>
          <a:srcRect b="36435" l="-115" r="15827" t="0"/>
          <a:stretch/>
        </p:blipFill>
        <p:spPr>
          <a:xfrm>
            <a:off x="1125460" y="643464"/>
            <a:ext cx="9610344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6" name="Google Shape;76;p10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77" name="Google Shape;77;p10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262626"/>
                </a:gs>
                <a:gs pos="100000">
                  <a:srgbClr val="0C0C0C"/>
                </a:gs>
              </a:gsLst>
              <a:lin ang="5400000" scaled="0"/>
            </a:gradFill>
            <a:ln>
              <a:noFill/>
            </a:ln>
            <a:effectLst>
              <a:outerShdw blurRad="127000" sx="98000" rotWithShape="0" algn="tl" dir="4740000" dist="228600" sy="98000">
                <a:srgbClr val="000000">
                  <a:alpha val="32549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10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cap="flat" cmpd="sng" w="50800">
              <a:solidFill>
                <a:srgbClr val="191919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9" name="Google Shape;79;p10"/>
          <p:cNvSpPr txBox="1"/>
          <p:nvPr>
            <p:ph type="title"/>
          </p:nvPr>
        </p:nvSpPr>
        <p:spPr>
          <a:xfrm>
            <a:off x="1129124" y="1129513"/>
            <a:ext cx="5854872" cy="19242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0"/>
          <p:cNvSpPr/>
          <p:nvPr>
            <p:ph idx="2" type="pic"/>
          </p:nvPr>
        </p:nvSpPr>
        <p:spPr>
          <a:xfrm>
            <a:off x="8124389" y="1122542"/>
            <a:ext cx="2791171" cy="3866327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81" name="Google Shape;81;p10"/>
          <p:cNvSpPr txBox="1"/>
          <p:nvPr>
            <p:ph idx="1" type="body"/>
          </p:nvPr>
        </p:nvSpPr>
        <p:spPr>
          <a:xfrm>
            <a:off x="1128247" y="3053721"/>
            <a:ext cx="5846486" cy="20960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10"/>
          <p:cNvSpPr txBox="1"/>
          <p:nvPr>
            <p:ph idx="10" type="dt"/>
          </p:nvPr>
        </p:nvSpPr>
        <p:spPr>
          <a:xfrm>
            <a:off x="1125300" y="5469856"/>
            <a:ext cx="5849605" cy="3201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0"/>
          <p:cNvSpPr txBox="1"/>
          <p:nvPr>
            <p:ph idx="11" type="ftr"/>
          </p:nvPr>
        </p:nvSpPr>
        <p:spPr>
          <a:xfrm>
            <a:off x="1125300" y="318640"/>
            <a:ext cx="4877818" cy="32093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0"/>
          <p:cNvSpPr txBox="1"/>
          <p:nvPr>
            <p:ph idx="12" type="sldNum"/>
          </p:nvPr>
        </p:nvSpPr>
        <p:spPr>
          <a:xfrm>
            <a:off x="6176794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RedHashing.emf" id="85" name="Google Shape;85;p10"/>
          <p:cNvPicPr preferRelativeResize="0"/>
          <p:nvPr/>
        </p:nvPicPr>
        <p:blipFill rotWithShape="1">
          <a:blip r:embed="rId2">
            <a:alphaModFix/>
          </a:blip>
          <a:srcRect b="36564" l="-115" r="48548" t="474"/>
          <a:stretch/>
        </p:blipFill>
        <p:spPr>
          <a:xfrm>
            <a:off x="1125460" y="643464"/>
            <a:ext cx="5879592" cy="155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100000">
              <a:srgbClr val="F8F8F8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/>
          <p:cNvPicPr preferRelativeResize="0"/>
          <p:nvPr/>
        </p:nvPicPr>
        <p:blipFill rotWithShape="1">
          <a:blip r:embed="rId1">
            <a:alphaModFix/>
          </a:blip>
          <a:srcRect b="-1538" l="0" r="0" t="1538"/>
          <a:stretch/>
        </p:blipFill>
        <p:spPr>
          <a:xfrm>
            <a:off x="0" y="6119336"/>
            <a:ext cx="12192000" cy="7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"/>
          <p:cNvSpPr/>
          <p:nvPr/>
        </p:nvSpPr>
        <p:spPr>
          <a:xfrm>
            <a:off x="0" y="468769"/>
            <a:ext cx="12192000" cy="5647024"/>
          </a:xfrm>
          <a:prstGeom prst="rect">
            <a:avLst/>
          </a:prstGeom>
          <a:gradFill>
            <a:gsLst>
              <a:gs pos="0">
                <a:srgbClr val="DBEFF8">
                  <a:alpha val="0"/>
                </a:srgbClr>
              </a:gs>
              <a:gs pos="100000">
                <a:srgbClr val="DBEFF8"/>
              </a:gs>
            </a:gsLst>
            <a:lin ang="540000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2" name="Google Shape;12;p1"/>
          <p:cNvCxnSpPr/>
          <p:nvPr/>
        </p:nvCxnSpPr>
        <p:spPr>
          <a:xfrm>
            <a:off x="0" y="6121269"/>
            <a:ext cx="12192000" cy="0"/>
          </a:xfrm>
          <a:prstGeom prst="straightConnector1">
            <a:avLst/>
          </a:prstGeom>
          <a:noFill/>
          <a:ln cap="flat" cmpd="sng" w="12700">
            <a:solidFill>
              <a:srgbClr val="000001">
                <a:alpha val="2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 txBox="1"/>
          <p:nvPr>
            <p:ph type="title"/>
          </p:nvPr>
        </p:nvSpPr>
        <p:spPr>
          <a:xfrm>
            <a:off x="1130270" y="953324"/>
            <a:ext cx="9603275" cy="10492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130270" y="2171769"/>
            <a:ext cx="9603275" cy="3294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7232830" y="330370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1130270" y="329307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accen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3"/>
          <p:cNvSpPr txBox="1"/>
          <p:nvPr>
            <p:ph type="ctrTitle"/>
          </p:nvPr>
        </p:nvSpPr>
        <p:spPr>
          <a:xfrm>
            <a:off x="212785" y="941654"/>
            <a:ext cx="11766430" cy="261855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Font typeface="Calibri"/>
              <a:buNone/>
            </a:pPr>
            <a:r>
              <a:rPr lang="en-US" sz="6400"/>
              <a:t>Branch and Bound</a:t>
            </a:r>
            <a:endParaRPr sz="6400"/>
          </a:p>
        </p:txBody>
      </p:sp>
      <p:sp>
        <p:nvSpPr>
          <p:cNvPr id="105" name="Google Shape;105;p13"/>
          <p:cNvSpPr txBox="1"/>
          <p:nvPr>
            <p:ph idx="1" type="subTitle"/>
          </p:nvPr>
        </p:nvSpPr>
        <p:spPr>
          <a:xfrm>
            <a:off x="1777464" y="4046158"/>
            <a:ext cx="8637072" cy="1071095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Most. Kaniz Fatema Isha</a:t>
            </a:r>
            <a:endParaRPr/>
          </a:p>
          <a:p>
            <a:pPr indent="0" lvl="0" marL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Md Mehrab Hossain Opi</a:t>
            </a:r>
            <a:endParaRPr/>
          </a:p>
        </p:txBody>
      </p:sp>
      <p:sp>
        <p:nvSpPr>
          <p:cNvPr id="106" name="Google Shape;106;p13"/>
          <p:cNvSpPr txBox="1"/>
          <p:nvPr/>
        </p:nvSpPr>
        <p:spPr>
          <a:xfrm>
            <a:off x="3728204" y="215768"/>
            <a:ext cx="506215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CSE 2202: Algorithm Analysis and Design Laboratory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LC Branch-and Bound Solution</a:t>
            </a:r>
            <a:endParaRPr/>
          </a:p>
        </p:txBody>
      </p:sp>
      <p:sp>
        <p:nvSpPr>
          <p:cNvPr id="172" name="Google Shape;172;p22"/>
          <p:cNvSpPr txBox="1"/>
          <p:nvPr>
            <p:ph idx="1" type="body"/>
          </p:nvPr>
        </p:nvSpPr>
        <p:spPr>
          <a:xfrm>
            <a:off x="1130270" y="823136"/>
            <a:ext cx="9603275" cy="5128485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73" name="Google Shape;173;p22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22"/>
          <p:cNvSpPr txBox="1"/>
          <p:nvPr/>
        </p:nvSpPr>
        <p:spPr>
          <a:xfrm>
            <a:off x="3479613" y="1538542"/>
            <a:ext cx="523277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p[] = {10, 10, 12, 18}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w[] = {2, 4, 6, 9}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= 15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3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LC Branch-and Bound Solution</a:t>
            </a:r>
            <a:endParaRPr/>
          </a:p>
        </p:txBody>
      </p:sp>
      <p:sp>
        <p:nvSpPr>
          <p:cNvPr id="180" name="Google Shape;180;p23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1" name="Google Shape;181;p23"/>
          <p:cNvSpPr/>
          <p:nvPr/>
        </p:nvSpPr>
        <p:spPr>
          <a:xfrm>
            <a:off x="5358062" y="930442"/>
            <a:ext cx="737937" cy="65772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182" name="Google Shape;182;p23"/>
          <p:cNvSpPr/>
          <p:nvPr/>
        </p:nvSpPr>
        <p:spPr>
          <a:xfrm>
            <a:off x="4291262" y="1965157"/>
            <a:ext cx="737937" cy="65772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2</a:t>
            </a:r>
            <a:endParaRPr/>
          </a:p>
        </p:txBody>
      </p:sp>
      <p:sp>
        <p:nvSpPr>
          <p:cNvPr id="183" name="Google Shape;183;p23"/>
          <p:cNvSpPr/>
          <p:nvPr/>
        </p:nvSpPr>
        <p:spPr>
          <a:xfrm>
            <a:off x="6424866" y="1965157"/>
            <a:ext cx="737937" cy="65772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3</a:t>
            </a:r>
            <a:endParaRPr/>
          </a:p>
        </p:txBody>
      </p:sp>
      <p:sp>
        <p:nvSpPr>
          <p:cNvPr id="184" name="Google Shape;184;p23"/>
          <p:cNvSpPr/>
          <p:nvPr/>
        </p:nvSpPr>
        <p:spPr>
          <a:xfrm>
            <a:off x="3216441" y="3100137"/>
            <a:ext cx="737937" cy="65772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</a:t>
            </a:r>
            <a:endParaRPr/>
          </a:p>
        </p:txBody>
      </p:sp>
      <p:sp>
        <p:nvSpPr>
          <p:cNvPr id="185" name="Google Shape;185;p23"/>
          <p:cNvSpPr/>
          <p:nvPr/>
        </p:nvSpPr>
        <p:spPr>
          <a:xfrm>
            <a:off x="5109408" y="3076074"/>
            <a:ext cx="737937" cy="65772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5</a:t>
            </a:r>
            <a:endParaRPr/>
          </a:p>
        </p:txBody>
      </p:sp>
      <p:sp>
        <p:nvSpPr>
          <p:cNvPr id="186" name="Google Shape;186;p23"/>
          <p:cNvSpPr/>
          <p:nvPr/>
        </p:nvSpPr>
        <p:spPr>
          <a:xfrm>
            <a:off x="2334125" y="4275221"/>
            <a:ext cx="737937" cy="65772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6</a:t>
            </a:r>
            <a:endParaRPr/>
          </a:p>
        </p:txBody>
      </p:sp>
      <p:sp>
        <p:nvSpPr>
          <p:cNvPr id="187" name="Google Shape;187;p23"/>
          <p:cNvSpPr/>
          <p:nvPr/>
        </p:nvSpPr>
        <p:spPr>
          <a:xfrm>
            <a:off x="3970418" y="4275221"/>
            <a:ext cx="737937" cy="65772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7</a:t>
            </a:r>
            <a:endParaRPr/>
          </a:p>
        </p:txBody>
      </p:sp>
      <p:sp>
        <p:nvSpPr>
          <p:cNvPr id="188" name="Google Shape;188;p23"/>
          <p:cNvSpPr/>
          <p:nvPr/>
        </p:nvSpPr>
        <p:spPr>
          <a:xfrm>
            <a:off x="3136229" y="5581034"/>
            <a:ext cx="737937" cy="65772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8</a:t>
            </a:r>
            <a:endParaRPr/>
          </a:p>
        </p:txBody>
      </p:sp>
      <p:sp>
        <p:nvSpPr>
          <p:cNvPr id="189" name="Google Shape;189;p23"/>
          <p:cNvSpPr/>
          <p:nvPr/>
        </p:nvSpPr>
        <p:spPr>
          <a:xfrm>
            <a:off x="4571997" y="5532908"/>
            <a:ext cx="737937" cy="657726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062E5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9</a:t>
            </a:r>
            <a:endParaRPr/>
          </a:p>
        </p:txBody>
      </p:sp>
      <p:cxnSp>
        <p:nvCxnSpPr>
          <p:cNvPr id="190" name="Google Shape;190;p23"/>
          <p:cNvCxnSpPr>
            <a:stCxn id="181" idx="4"/>
            <a:endCxn id="182" idx="0"/>
          </p:cNvCxnSpPr>
          <p:nvPr/>
        </p:nvCxnSpPr>
        <p:spPr>
          <a:xfrm flipH="1">
            <a:off x="4660231" y="1588168"/>
            <a:ext cx="1066800" cy="377100"/>
          </a:xfrm>
          <a:prstGeom prst="straightConnector1">
            <a:avLst/>
          </a:prstGeom>
          <a:noFill/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1" name="Google Shape;191;p23"/>
          <p:cNvCxnSpPr>
            <a:stCxn id="181" idx="4"/>
            <a:endCxn id="183" idx="0"/>
          </p:cNvCxnSpPr>
          <p:nvPr/>
        </p:nvCxnSpPr>
        <p:spPr>
          <a:xfrm>
            <a:off x="5727031" y="1588168"/>
            <a:ext cx="1066800" cy="377100"/>
          </a:xfrm>
          <a:prstGeom prst="straightConnector1">
            <a:avLst/>
          </a:prstGeom>
          <a:noFill/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2" name="Google Shape;192;p23"/>
          <p:cNvCxnSpPr>
            <a:stCxn id="182" idx="4"/>
            <a:endCxn id="184" idx="0"/>
          </p:cNvCxnSpPr>
          <p:nvPr/>
        </p:nvCxnSpPr>
        <p:spPr>
          <a:xfrm flipH="1">
            <a:off x="3585331" y="2622883"/>
            <a:ext cx="1074900" cy="477300"/>
          </a:xfrm>
          <a:prstGeom prst="straightConnector1">
            <a:avLst/>
          </a:prstGeom>
          <a:noFill/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3" name="Google Shape;193;p23"/>
          <p:cNvCxnSpPr>
            <a:stCxn id="182" idx="4"/>
            <a:endCxn id="185" idx="0"/>
          </p:cNvCxnSpPr>
          <p:nvPr/>
        </p:nvCxnSpPr>
        <p:spPr>
          <a:xfrm>
            <a:off x="4660231" y="2622883"/>
            <a:ext cx="818100" cy="453300"/>
          </a:xfrm>
          <a:prstGeom prst="straightConnector1">
            <a:avLst/>
          </a:prstGeom>
          <a:noFill/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4" name="Google Shape;194;p23"/>
          <p:cNvCxnSpPr>
            <a:stCxn id="184" idx="4"/>
            <a:endCxn id="186" idx="0"/>
          </p:cNvCxnSpPr>
          <p:nvPr/>
        </p:nvCxnSpPr>
        <p:spPr>
          <a:xfrm flipH="1">
            <a:off x="2703110" y="3757863"/>
            <a:ext cx="882300" cy="517500"/>
          </a:xfrm>
          <a:prstGeom prst="straightConnector1">
            <a:avLst/>
          </a:prstGeom>
          <a:noFill/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5" name="Google Shape;195;p23"/>
          <p:cNvCxnSpPr>
            <a:stCxn id="184" idx="4"/>
            <a:endCxn id="187" idx="0"/>
          </p:cNvCxnSpPr>
          <p:nvPr/>
        </p:nvCxnSpPr>
        <p:spPr>
          <a:xfrm>
            <a:off x="3585410" y="3757863"/>
            <a:ext cx="753900" cy="517500"/>
          </a:xfrm>
          <a:prstGeom prst="straightConnector1">
            <a:avLst/>
          </a:prstGeom>
          <a:noFill/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6" name="Google Shape;196;p23"/>
          <p:cNvCxnSpPr>
            <a:stCxn id="187" idx="4"/>
            <a:endCxn id="188" idx="0"/>
          </p:cNvCxnSpPr>
          <p:nvPr/>
        </p:nvCxnSpPr>
        <p:spPr>
          <a:xfrm flipH="1">
            <a:off x="3505087" y="4932947"/>
            <a:ext cx="834300" cy="648000"/>
          </a:xfrm>
          <a:prstGeom prst="straightConnector1">
            <a:avLst/>
          </a:prstGeom>
          <a:noFill/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97" name="Google Shape;197;p23"/>
          <p:cNvCxnSpPr>
            <a:stCxn id="187" idx="4"/>
            <a:endCxn id="189" idx="0"/>
          </p:cNvCxnSpPr>
          <p:nvPr/>
        </p:nvCxnSpPr>
        <p:spPr>
          <a:xfrm>
            <a:off x="4339387" y="4932947"/>
            <a:ext cx="601500" cy="600000"/>
          </a:xfrm>
          <a:prstGeom prst="straightConnector1">
            <a:avLst/>
          </a:prstGeom>
          <a:noFill/>
          <a:ln cap="flat" cmpd="sng" w="9525">
            <a:solidFill>
              <a:srgbClr val="096CC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8" name="Google Shape;198;p23"/>
          <p:cNvSpPr txBox="1"/>
          <p:nvPr/>
        </p:nvSpPr>
        <p:spPr>
          <a:xfrm>
            <a:off x="4867184" y="1005866"/>
            <a:ext cx="4427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-32</a:t>
            </a:r>
            <a:endParaRPr/>
          </a:p>
        </p:txBody>
      </p:sp>
      <p:sp>
        <p:nvSpPr>
          <p:cNvPr id="199" name="Google Shape;199;p23"/>
          <p:cNvSpPr txBox="1"/>
          <p:nvPr/>
        </p:nvSpPr>
        <p:spPr>
          <a:xfrm>
            <a:off x="3749043" y="1998476"/>
            <a:ext cx="4427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-32</a:t>
            </a:r>
            <a:endParaRPr/>
          </a:p>
        </p:txBody>
      </p:sp>
      <p:sp>
        <p:nvSpPr>
          <p:cNvPr id="200" name="Google Shape;200;p23"/>
          <p:cNvSpPr txBox="1"/>
          <p:nvPr/>
        </p:nvSpPr>
        <p:spPr>
          <a:xfrm>
            <a:off x="7270292" y="1996315"/>
            <a:ext cx="4427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3"/>
          <p:cNvSpPr txBox="1"/>
          <p:nvPr/>
        </p:nvSpPr>
        <p:spPr>
          <a:xfrm>
            <a:off x="2693479" y="3210580"/>
            <a:ext cx="4427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-32</a:t>
            </a:r>
            <a:endParaRPr/>
          </a:p>
        </p:txBody>
      </p:sp>
      <p:sp>
        <p:nvSpPr>
          <p:cNvPr id="202" name="Google Shape;202;p23"/>
          <p:cNvSpPr txBox="1"/>
          <p:nvPr/>
        </p:nvSpPr>
        <p:spPr>
          <a:xfrm>
            <a:off x="5847345" y="3167390"/>
            <a:ext cx="4427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-36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-22</a:t>
            </a:r>
            <a:endParaRPr/>
          </a:p>
        </p:txBody>
      </p:sp>
      <p:sp>
        <p:nvSpPr>
          <p:cNvPr id="203" name="Google Shape;203;p23"/>
          <p:cNvSpPr txBox="1"/>
          <p:nvPr/>
        </p:nvSpPr>
        <p:spPr>
          <a:xfrm>
            <a:off x="1855280" y="4342474"/>
            <a:ext cx="4427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-32</a:t>
            </a:r>
            <a:endParaRPr/>
          </a:p>
        </p:txBody>
      </p:sp>
      <p:sp>
        <p:nvSpPr>
          <p:cNvPr id="204" name="Google Shape;204;p23"/>
          <p:cNvSpPr txBox="1"/>
          <p:nvPr/>
        </p:nvSpPr>
        <p:spPr>
          <a:xfrm>
            <a:off x="4688302" y="4314554"/>
            <a:ext cx="4427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-38</a:t>
            </a:r>
            <a:endParaRPr/>
          </a:p>
        </p:txBody>
      </p:sp>
      <p:sp>
        <p:nvSpPr>
          <p:cNvPr id="205" name="Google Shape;205;p23"/>
          <p:cNvSpPr txBox="1"/>
          <p:nvPr/>
        </p:nvSpPr>
        <p:spPr>
          <a:xfrm>
            <a:off x="2693479" y="5648287"/>
            <a:ext cx="4427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-38</a:t>
            </a:r>
            <a:endParaRPr/>
          </a:p>
        </p:txBody>
      </p:sp>
      <p:sp>
        <p:nvSpPr>
          <p:cNvPr id="206" name="Google Shape;206;p23"/>
          <p:cNvSpPr txBox="1"/>
          <p:nvPr/>
        </p:nvSpPr>
        <p:spPr>
          <a:xfrm>
            <a:off x="5284280" y="5590524"/>
            <a:ext cx="44275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-20</a:t>
            </a:r>
            <a:endParaRPr/>
          </a:p>
        </p:txBody>
      </p:sp>
      <p:sp>
        <p:nvSpPr>
          <p:cNvPr id="207" name="Google Shape;207;p23"/>
          <p:cNvSpPr txBox="1"/>
          <p:nvPr/>
        </p:nvSpPr>
        <p:spPr>
          <a:xfrm>
            <a:off x="5236088" y="1706867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8" name="Google Shape;208;p23"/>
          <p:cNvSpPr txBox="1"/>
          <p:nvPr/>
        </p:nvSpPr>
        <p:spPr>
          <a:xfrm>
            <a:off x="4099717" y="278913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09" name="Google Shape;209;p23"/>
          <p:cNvSpPr txBox="1"/>
          <p:nvPr/>
        </p:nvSpPr>
        <p:spPr>
          <a:xfrm>
            <a:off x="3139275" y="3962628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10" name="Google Shape;210;p23"/>
          <p:cNvSpPr txBox="1"/>
          <p:nvPr/>
        </p:nvSpPr>
        <p:spPr>
          <a:xfrm>
            <a:off x="3948280" y="5171526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6025144" y="1708791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4867184" y="2784920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3735142" y="3963149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4" name="Google Shape;214;p23"/>
          <p:cNvSpPr txBox="1"/>
          <p:nvPr/>
        </p:nvSpPr>
        <p:spPr>
          <a:xfrm>
            <a:off x="4420877" y="5171525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endParaRPr/>
          </a:p>
        </p:txBody>
      </p:sp>
      <p:sp>
        <p:nvSpPr>
          <p:cNvPr id="215" name="Google Shape;215;p23"/>
          <p:cNvSpPr txBox="1"/>
          <p:nvPr/>
        </p:nvSpPr>
        <p:spPr>
          <a:xfrm>
            <a:off x="563890" y="959342"/>
            <a:ext cx="308568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 = 4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p[] = {10, 10, 12, 18}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w[] = {2, 4, 6, 9}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= 15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4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n-US"/>
              <a:t>References</a:t>
            </a:r>
            <a:endParaRPr/>
          </a:p>
        </p:txBody>
      </p:sp>
      <p:sp>
        <p:nvSpPr>
          <p:cNvPr id="221" name="Google Shape;221;p24"/>
          <p:cNvSpPr txBox="1"/>
          <p:nvPr>
            <p:ph idx="1" type="body"/>
          </p:nvPr>
        </p:nvSpPr>
        <p:spPr>
          <a:xfrm>
            <a:off x="1130270" y="823136"/>
            <a:ext cx="9922741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Computer Algorithms </a:t>
            </a:r>
            <a:endParaRPr/>
          </a:p>
          <a:p>
            <a:pPr indent="0" lvl="1" marL="45720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r>
              <a:rPr lang="en-US"/>
              <a:t>– Ellis Horowitz, Sartaj Sahni, Sanguthevar Rajasekaran.</a:t>
            </a:r>
            <a:endParaRPr/>
          </a:p>
        </p:txBody>
      </p:sp>
      <p:sp>
        <p:nvSpPr>
          <p:cNvPr id="222" name="Google Shape;222;p24"/>
          <p:cNvSpPr txBox="1"/>
          <p:nvPr>
            <p:ph idx="10" type="dt"/>
          </p:nvPr>
        </p:nvSpPr>
        <p:spPr>
          <a:xfrm>
            <a:off x="9670113" y="6548798"/>
            <a:ext cx="251539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September 30, 2024</a:t>
            </a:r>
            <a:endParaRPr/>
          </a:p>
        </p:txBody>
      </p:sp>
      <p:sp>
        <p:nvSpPr>
          <p:cNvPr id="223" name="Google Shape;223;p24"/>
          <p:cNvSpPr txBox="1"/>
          <p:nvPr>
            <p:ph idx="11" type="ftr"/>
          </p:nvPr>
        </p:nvSpPr>
        <p:spPr>
          <a:xfrm>
            <a:off x="0" y="6548799"/>
            <a:ext cx="5938836" cy="309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CSE 2202: Algorithm Analysis and Design Laboratory</a:t>
            </a:r>
            <a:endParaRPr/>
          </a:p>
        </p:txBody>
      </p:sp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0/1 Knapsack Problem</a:t>
            </a:r>
            <a:endParaRPr/>
          </a:p>
        </p:txBody>
      </p:sp>
      <p:sp>
        <p:nvSpPr>
          <p:cNvPr id="112" name="Google Shape;112;p14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are given a set of n items, each with a weight w[i] and a profit v[i].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have a knapsack that can hold a maximum weight W. 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Your task is to determine the maximum profit you can obtain by selecting a subset of the items such that their total weight does not exceed W.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Each item can either be taken (1) or not taken (0), hence the "0/1" in the problem name. </a:t>
            </a:r>
            <a:endParaRPr/>
          </a:p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You cannot take fractional parts of an item.</a:t>
            </a:r>
            <a:endParaRPr/>
          </a:p>
        </p:txBody>
      </p:sp>
      <p:sp>
        <p:nvSpPr>
          <p:cNvPr id="113" name="Google Shape;113;p14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Solution Representation</a:t>
            </a:r>
            <a:endParaRPr/>
          </a:p>
        </p:txBody>
      </p:sp>
      <p:sp>
        <p:nvSpPr>
          <p:cNvPr id="119" name="Google Shape;119;p15"/>
          <p:cNvSpPr txBox="1"/>
          <p:nvPr>
            <p:ph idx="1" type="body"/>
          </p:nvPr>
        </p:nvSpPr>
        <p:spPr>
          <a:xfrm>
            <a:off x="1130270" y="823136"/>
            <a:ext cx="9603275" cy="5064317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20" name="Google Shape;120;p15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15"/>
          <p:cNvSpPr txBox="1"/>
          <p:nvPr/>
        </p:nvSpPr>
        <p:spPr>
          <a:xfrm>
            <a:off x="3479613" y="2693574"/>
            <a:ext cx="5232774" cy="13234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Let, n = 8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p[] = {11, 21, 31, 33, 43, 53, 55, 65}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w[] = {1,11,21,23,33,43,45,55}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 = 110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0/1 Knapsack Problem</a:t>
            </a:r>
            <a:endParaRPr/>
          </a:p>
        </p:txBody>
      </p:sp>
      <p:sp>
        <p:nvSpPr>
          <p:cNvPr id="127" name="Google Shape;127;p16"/>
          <p:cNvSpPr txBox="1"/>
          <p:nvPr>
            <p:ph idx="1" type="body"/>
          </p:nvPr>
        </p:nvSpPr>
        <p:spPr>
          <a:xfrm>
            <a:off x="1114228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590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State Space Tree</a:t>
            </a:r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The solution space can be represented by a binary tree.</a:t>
            </a:r>
            <a:endParaRPr/>
          </a:p>
        </p:txBody>
      </p:sp>
      <p:sp>
        <p:nvSpPr>
          <p:cNvPr id="135" name="Google Shape;135;p17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descr="A diagram of a mathematical equation" id="136" name="Google Shape;136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11098" y="1254462"/>
            <a:ext cx="7706978" cy="491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State Space Tree</a:t>
            </a:r>
            <a:endParaRPr/>
          </a:p>
        </p:txBody>
      </p:sp>
      <p:sp>
        <p:nvSpPr>
          <p:cNvPr id="142" name="Google Shape;142;p18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442" t="-7085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43" name="Google Shape;143;p18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Lower Bound and Upper Bound Calculation</a:t>
            </a:r>
            <a:endParaRPr/>
          </a:p>
        </p:txBody>
      </p:sp>
      <p:sp>
        <p:nvSpPr>
          <p:cNvPr id="149" name="Google Shape;149;p19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-697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50" name="Google Shape;150;p19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0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Lower Bound and Upper Bound Calculation</a:t>
            </a:r>
            <a:endParaRPr/>
          </a:p>
        </p:txBody>
      </p:sp>
      <p:sp>
        <p:nvSpPr>
          <p:cNvPr id="156" name="Google Shape;156;p20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Lower Bound can be calculated using the following function </a:t>
            </a:r>
            <a:endParaRPr/>
          </a:p>
        </p:txBody>
      </p:sp>
      <p:sp>
        <p:nvSpPr>
          <p:cNvPr id="157" name="Google Shape;157;p20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8" name="Google Shape;158;p20"/>
          <p:cNvSpPr txBox="1"/>
          <p:nvPr/>
        </p:nvSpPr>
        <p:spPr>
          <a:xfrm>
            <a:off x="2376071" y="1590468"/>
            <a:ext cx="9429184" cy="36933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Algorithm Bound(cp, cw, k, 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cp = current profit, cw = current weight total,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k = index of the last removed item; m = knapsack size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w[i] and p[i] are respectively the weight and profit of the ith 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b:=cp; c:=cw;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for i:= k+1 to n do{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c:= c+w[i];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if(c&lt;m) then b:=b+p[i];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else return b+(1-(c/m)/w[i])*p[i];		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return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	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1"/>
          <p:cNvSpPr txBox="1"/>
          <p:nvPr>
            <p:ph type="title"/>
          </p:nvPr>
        </p:nvSpPr>
        <p:spPr>
          <a:xfrm>
            <a:off x="1125460" y="134930"/>
            <a:ext cx="9603275" cy="4843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2500"/>
              <a:buNone/>
            </a:pPr>
            <a:r>
              <a:rPr lang="en-US"/>
              <a:t>Lower Bound and Upper Bound Calculation</a:t>
            </a:r>
            <a:endParaRPr/>
          </a:p>
        </p:txBody>
      </p:sp>
      <p:sp>
        <p:nvSpPr>
          <p:cNvPr id="164" name="Google Shape;164;p21"/>
          <p:cNvSpPr txBox="1"/>
          <p:nvPr>
            <p:ph idx="1" type="body"/>
          </p:nvPr>
        </p:nvSpPr>
        <p:spPr>
          <a:xfrm>
            <a:off x="1130270" y="823136"/>
            <a:ext cx="9603275" cy="4643209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65" name="Google Shape;165;p21"/>
          <p:cNvSpPr txBox="1"/>
          <p:nvPr>
            <p:ph idx="12" type="sldNum"/>
          </p:nvPr>
        </p:nvSpPr>
        <p:spPr>
          <a:xfrm>
            <a:off x="9918076" y="137408"/>
            <a:ext cx="811019" cy="5035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2646948" y="1590468"/>
            <a:ext cx="7439857" cy="310854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Algorithm Ubound(cp, cw, k, m)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cp = current profit, cw = current weight total,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k = index of the last removed item; m = knapsack size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// w[i] and p[i] are respectively the weight and profit of the ith object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b:=cp; c:=cw;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for i:= k+1 to n do{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if(c+w[i]&lt;=m) then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{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	c:=c+w[i]; b:=b-p[i];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}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	return b;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4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}	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allery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