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B815043-CA1C-4A6C-A7AF-01B7A9944608}">
  <a:tblStyle styleId="{1B815043-CA1C-4A6C-A7AF-01B7A994460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fill>
          <a:solidFill>
            <a:srgbClr val="CAD4EA"/>
          </a:solidFill>
        </a:fill>
      </a:tcStyle>
    </a:band1H>
    <a:band2H>
      <a:tcTxStyle/>
    </a:band2H>
    <a:band1V>
      <a:tcTxStyle/>
      <a:tcStyle>
        <a:fill>
          <a:solidFill>
            <a:srgbClr val="CAD4E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2" name="Google Shape;222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3" name="Google Shape;233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5" name="Google Shape;245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1128403" y="945913"/>
            <a:ext cx="8637073" cy="26185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  <a:defRPr sz="6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128404" y="3564467"/>
            <a:ext cx="8637072" cy="10710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9924392" y="134930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24" name="Google Shape;24;p2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 rot="5400000">
            <a:off x="4284620" y="-982580"/>
            <a:ext cx="3294576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92" name="Google Shape;92;p11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 rot="5400000">
            <a:off x="7602635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 rot="5400000">
            <a:off x="2714741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99" name="Google Shape;99;p12"/>
          <p:cNvPicPr preferRelativeResize="0"/>
          <p:nvPr/>
        </p:nvPicPr>
        <p:blipFill rotWithShape="1">
          <a:blip r:embed="rId2">
            <a:alphaModFix/>
          </a:blip>
          <a:srcRect b="36435" l="-115" r="59214" t="0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8F9F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8F9F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31" name="Google Shape;31;p3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1129167" y="1756129"/>
            <a:ext cx="8619060" cy="20500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1129166" y="3806195"/>
            <a:ext cx="8619060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38" name="Google Shape;38;p4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1131052" y="958037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1129166" y="2165621"/>
            <a:ext cx="4645152" cy="3293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095606" y="2171769"/>
            <a:ext cx="4645152" cy="328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46" name="Google Shape;46;p5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1129166" y="953336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129166" y="2169727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1129166" y="2974448"/>
            <a:ext cx="4645152" cy="2493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6094337" y="2173181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6094337" y="2971669"/>
            <a:ext cx="4645152" cy="2487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56" name="Google Shape;56;p6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62" name="Google Shape;62;p7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1124291" y="952578"/>
            <a:ext cx="3275013" cy="2322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723334" y="952578"/>
            <a:ext cx="6012470" cy="4505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1124291" y="3274754"/>
            <a:ext cx="3275013" cy="2178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74" name="Google Shape;74;p9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7" name="Google Shape;77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100000">
                  <a:srgbClr val="0C0C0C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254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10"/>
          <p:cNvSpPr txBox="1"/>
          <p:nvPr>
            <p:ph type="title"/>
          </p:nvPr>
        </p:nvSpPr>
        <p:spPr>
          <a:xfrm>
            <a:off x="1129124" y="1129513"/>
            <a:ext cx="5854872" cy="1924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1128247" y="3053721"/>
            <a:ext cx="5846486" cy="2096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6176794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85" name="Google Shape;85;p10"/>
          <p:cNvPicPr preferRelativeResize="0"/>
          <p:nvPr/>
        </p:nvPicPr>
        <p:blipFill rotWithShape="1">
          <a:blip r:embed="rId2">
            <a:alphaModFix/>
          </a:blip>
          <a:srcRect b="36564" l="-115" r="48548" t="47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BEFF8">
                  <a:alpha val="0"/>
                </a:srgbClr>
              </a:gs>
              <a:gs pos="100000">
                <a:srgbClr val="DBEFF8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;p1"/>
          <p:cNvCxnSpPr/>
          <p:nvPr/>
        </p:nvCxnSpPr>
        <p:spPr>
          <a:xfrm>
            <a:off x="0" y="6121269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p-algorithms.com/dynamic_programming/knapsack.html" TargetMode="External"/><Relationship Id="rId4" Type="http://schemas.openxmlformats.org/officeDocument/2006/relationships/hyperlink" Target="https://www.geeksforgeeks.org/0-1-knapsack-problem-dp-1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ctrTitle"/>
          </p:nvPr>
        </p:nvSpPr>
        <p:spPr>
          <a:xfrm>
            <a:off x="212785" y="941654"/>
            <a:ext cx="11766430" cy="26185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400"/>
              <a:t>Dynamic Programming</a:t>
            </a:r>
            <a:endParaRPr sz="6400"/>
          </a:p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1777464" y="4046158"/>
            <a:ext cx="8637072" cy="10710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Most. Kaniz Fatema Isha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Md Mehrab Hossain Opi</a:t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3728204" y="215768"/>
            <a:ext cx="50621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CSE 2202: Algorithm Analysis and Design Laboratory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500"/>
              <a:buNone/>
            </a:pPr>
            <a:r>
              <a:rPr lang="en-US"/>
              <a:t>DP Solution</a:t>
            </a:r>
            <a:endParaRPr/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12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500"/>
              <a:buNone/>
            </a:pPr>
            <a:r>
              <a:rPr lang="en-US"/>
              <a:t>Memoization</a:t>
            </a:r>
            <a:endParaRPr/>
          </a:p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209" y="999744"/>
            <a:ext cx="9883775" cy="546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500"/>
              <a:buNone/>
            </a:pPr>
            <a:r>
              <a:rPr lang="en-US"/>
              <a:t>Complexity Analysis</a:t>
            </a:r>
            <a:endParaRPr/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84" name="Google Shape;184;p24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500"/>
              <a:buNone/>
            </a:pPr>
            <a:r>
              <a:rPr lang="en-US"/>
              <a:t>Bottom-up Approach</a:t>
            </a:r>
            <a:endParaRPr/>
          </a:p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91" name="Google Shape;191;p25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500"/>
              <a:buNone/>
            </a:pPr>
            <a:r>
              <a:rPr lang="en-US"/>
              <a:t>Bottom-up Approach</a:t>
            </a:r>
            <a:endParaRPr/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98" name="Google Shape;198;p26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99" name="Google Shape;199;p26"/>
          <p:cNvGraphicFramePr/>
          <p:nvPr/>
        </p:nvGraphicFramePr>
        <p:xfrm>
          <a:off x="2195584" y="361214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{1B815043-CA1C-4A6C-A7AF-01B7A9944608}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lang="en-US" sz="1400" u="none" cap="none" strike="noStrike"/>
                        <a:t>Item      </a:t>
                      </a:r>
                      <a:r>
                        <a:rPr baseline="30000" lang="en-US" sz="1400" u="none" cap="none" strike="noStrike"/>
                        <a:t>Weight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500"/>
              <a:buNone/>
            </a:pPr>
            <a:r>
              <a:rPr lang="en-US"/>
              <a:t>Bottom-up Approach</a:t>
            </a:r>
            <a:endParaRPr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06" name="Google Shape;206;p27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07" name="Google Shape;207;p27"/>
          <p:cNvGraphicFramePr/>
          <p:nvPr/>
        </p:nvGraphicFramePr>
        <p:xfrm>
          <a:off x="1863097" y="2983163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{1B815043-CA1C-4A6C-A7AF-01B7A9944608}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lang="en-US" sz="1400" u="none" cap="none" strike="noStrike"/>
                        <a:t>Item      </a:t>
                      </a:r>
                      <a:r>
                        <a:rPr baseline="30000" lang="en-US" sz="1400" u="none" cap="none" strike="noStrike"/>
                        <a:t>Weight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500"/>
              <a:buNone/>
            </a:pPr>
            <a:r>
              <a:rPr lang="en-US"/>
              <a:t>Bottom-up Approach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1130270" y="823136"/>
            <a:ext cx="9603275" cy="51445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15" name="Google Shape;215;p28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16" name="Google Shape;216;p28"/>
          <p:cNvGraphicFramePr/>
          <p:nvPr/>
        </p:nvGraphicFramePr>
        <p:xfrm>
          <a:off x="3283283" y="1690924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{1B815043-CA1C-4A6C-A7AF-01B7A9944608}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lang="en-US" sz="1400" u="none" cap="none" strike="noStrike"/>
                        <a:t>Item      </a:t>
                      </a:r>
                      <a:r>
                        <a:rPr baseline="30000" lang="en-US" sz="1400" u="none" cap="none" strike="noStrike"/>
                        <a:t>Weight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28"/>
          <p:cNvSpPr txBox="1"/>
          <p:nvPr/>
        </p:nvSpPr>
        <p:spPr>
          <a:xfrm>
            <a:off x="452532" y="1845038"/>
            <a:ext cx="1957137" cy="107721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aphicFrame>
        <p:nvGraphicFramePr>
          <p:cNvPr id="218" name="Google Shape;218;p28"/>
          <p:cNvGraphicFramePr/>
          <p:nvPr/>
        </p:nvGraphicFramePr>
        <p:xfrm>
          <a:off x="4299283" y="2432604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{1B815043-CA1C-4A6C-A7AF-01B7A9944608}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500"/>
              <a:buNone/>
            </a:pPr>
            <a:r>
              <a:rPr lang="en-US"/>
              <a:t>Bottom-up Approach</a:t>
            </a:r>
            <a:endParaRPr/>
          </a:p>
        </p:txBody>
      </p:sp>
      <p:sp>
        <p:nvSpPr>
          <p:cNvPr id="225" name="Google Shape;225;p29"/>
          <p:cNvSpPr txBox="1"/>
          <p:nvPr>
            <p:ph idx="1" type="body"/>
          </p:nvPr>
        </p:nvSpPr>
        <p:spPr>
          <a:xfrm>
            <a:off x="1130270" y="823136"/>
            <a:ext cx="9603275" cy="51445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26" name="Google Shape;226;p29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27" name="Google Shape;227;p29"/>
          <p:cNvGraphicFramePr/>
          <p:nvPr/>
        </p:nvGraphicFramePr>
        <p:xfrm>
          <a:off x="3283283" y="1690924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{1B815043-CA1C-4A6C-A7AF-01B7A9944608}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lang="en-US" sz="1400" u="none" cap="none" strike="noStrike"/>
                        <a:t>Item      </a:t>
                      </a:r>
                      <a:r>
                        <a:rPr baseline="30000" lang="en-US" sz="1400" u="none" cap="none" strike="noStrike"/>
                        <a:t>Weight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8" name="Google Shape;228;p29"/>
          <p:cNvSpPr txBox="1"/>
          <p:nvPr/>
        </p:nvSpPr>
        <p:spPr>
          <a:xfrm>
            <a:off x="452532" y="1845038"/>
            <a:ext cx="1957137" cy="107721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aphicFrame>
        <p:nvGraphicFramePr>
          <p:cNvPr id="229" name="Google Shape;229;p29"/>
          <p:cNvGraphicFramePr/>
          <p:nvPr/>
        </p:nvGraphicFramePr>
        <p:xfrm>
          <a:off x="4299283" y="28026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{1B815043-CA1C-4A6C-A7AF-01B7A9944608}</a:tableStyleId>
              </a:tblPr>
              <a:tblGrid>
                <a:gridCol w="1016000"/>
                <a:gridCol w="101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500"/>
              <a:buNone/>
            </a:pPr>
            <a:r>
              <a:rPr lang="en-US"/>
              <a:t>Bottom-up Approach</a:t>
            </a:r>
            <a:endParaRPr/>
          </a:p>
        </p:txBody>
      </p:sp>
      <p:sp>
        <p:nvSpPr>
          <p:cNvPr id="236" name="Google Shape;236;p30"/>
          <p:cNvSpPr txBox="1"/>
          <p:nvPr>
            <p:ph idx="1" type="body"/>
          </p:nvPr>
        </p:nvSpPr>
        <p:spPr>
          <a:xfrm>
            <a:off x="1130270" y="823136"/>
            <a:ext cx="9603275" cy="51445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37" name="Google Shape;237;p30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38" name="Google Shape;238;p30"/>
          <p:cNvGraphicFramePr/>
          <p:nvPr/>
        </p:nvGraphicFramePr>
        <p:xfrm>
          <a:off x="3283283" y="1690924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{1B815043-CA1C-4A6C-A7AF-01B7A9944608}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lang="en-US" sz="1400" u="none" cap="none" strike="noStrike"/>
                        <a:t>Item      </a:t>
                      </a:r>
                      <a:r>
                        <a:rPr baseline="30000" lang="en-US" sz="1400" u="none" cap="none" strike="noStrike"/>
                        <a:t>Weight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9" name="Google Shape;239;p30"/>
          <p:cNvSpPr txBox="1"/>
          <p:nvPr/>
        </p:nvSpPr>
        <p:spPr>
          <a:xfrm>
            <a:off x="452532" y="1845038"/>
            <a:ext cx="1957137" cy="107721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aphicFrame>
        <p:nvGraphicFramePr>
          <p:cNvPr id="240" name="Google Shape;240;p30"/>
          <p:cNvGraphicFramePr/>
          <p:nvPr/>
        </p:nvGraphicFramePr>
        <p:xfrm>
          <a:off x="4299283" y="28026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{1B815043-CA1C-4A6C-A7AF-01B7A9944608}</a:tableStyleId>
              </a:tblPr>
              <a:tblGrid>
                <a:gridCol w="1016000"/>
                <a:gridCol w="101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1" name="Google Shape;241;p30"/>
          <p:cNvGraphicFramePr/>
          <p:nvPr/>
        </p:nvGraphicFramePr>
        <p:xfrm>
          <a:off x="6331283" y="28026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{1B815043-CA1C-4A6C-A7AF-01B7A9944608}</a:tableStyleId>
              </a:tblPr>
              <a:tblGrid>
                <a:gridCol w="1016000"/>
                <a:gridCol w="101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500"/>
              <a:buNone/>
            </a:pPr>
            <a:r>
              <a:rPr lang="en-US"/>
              <a:t>Bottom-up Approach</a:t>
            </a:r>
            <a:endParaRPr/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1130270" y="823136"/>
            <a:ext cx="9603275" cy="55134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49" name="Google Shape;249;p31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50" name="Google Shape;250;p31"/>
          <p:cNvGraphicFramePr/>
          <p:nvPr/>
        </p:nvGraphicFramePr>
        <p:xfrm>
          <a:off x="3283283" y="15748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{1B815043-CA1C-4A6C-A7AF-01B7A9944608}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lang="en-US" sz="1400" u="none" cap="none" strike="noStrike"/>
                        <a:t>Item      </a:t>
                      </a:r>
                      <a:r>
                        <a:rPr baseline="30000" lang="en-US" sz="1400" u="none" cap="none" strike="noStrike"/>
                        <a:t>Weight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1" name="Google Shape;251;p31"/>
          <p:cNvSpPr txBox="1"/>
          <p:nvPr/>
        </p:nvSpPr>
        <p:spPr>
          <a:xfrm>
            <a:off x="452532" y="1845038"/>
            <a:ext cx="1957137" cy="107721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aphicFrame>
        <p:nvGraphicFramePr>
          <p:cNvPr id="252" name="Google Shape;252;p31"/>
          <p:cNvGraphicFramePr/>
          <p:nvPr/>
        </p:nvGraphicFramePr>
        <p:xfrm>
          <a:off x="4299283" y="26865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{1B815043-CA1C-4A6C-A7AF-01B7A9944608}</a:tableStyleId>
              </a:tblPr>
              <a:tblGrid>
                <a:gridCol w="1016000"/>
                <a:gridCol w="101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3" name="Google Shape;253;p31"/>
          <p:cNvGraphicFramePr/>
          <p:nvPr/>
        </p:nvGraphicFramePr>
        <p:xfrm>
          <a:off x="6331283" y="26865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{1B815043-CA1C-4A6C-A7AF-01B7A9944608}</a:tableStyleId>
              </a:tblPr>
              <a:tblGrid>
                <a:gridCol w="1016000"/>
                <a:gridCol w="101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4" name="Google Shape;254;p31"/>
          <p:cNvGraphicFramePr/>
          <p:nvPr/>
        </p:nvGraphicFramePr>
        <p:xfrm>
          <a:off x="7347283" y="26865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{1B815043-CA1C-4A6C-A7AF-01B7A9944608}</a:tableStyleId>
              </a:tblPr>
              <a:tblGrid>
                <a:gridCol w="1016000"/>
                <a:gridCol w="101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5" name="Google Shape;255;p31"/>
          <p:cNvGraphicFramePr/>
          <p:nvPr/>
        </p:nvGraphicFramePr>
        <p:xfrm>
          <a:off x="8362676" y="26865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{1B815043-CA1C-4A6C-A7AF-01B7A9944608}</a:tableStyleId>
              </a:tblPr>
              <a:tblGrid>
                <a:gridCol w="1016000"/>
                <a:gridCol w="1016000"/>
                <a:gridCol w="101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25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500"/>
              <a:buNone/>
            </a:pPr>
            <a:r>
              <a:rPr lang="en-US"/>
              <a:t>0/1 Knapsack Problem</a:t>
            </a:r>
            <a:endParaRPr/>
          </a:p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500"/>
              <a:buNone/>
            </a:pPr>
            <a:r>
              <a:rPr lang="en-US"/>
              <a:t>Complexity Analysis</a:t>
            </a:r>
            <a:endParaRPr/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62" name="Google Shape;262;p32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68" name="Google Shape;268;p33"/>
          <p:cNvSpPr txBox="1"/>
          <p:nvPr>
            <p:ph idx="1" type="body"/>
          </p:nvPr>
        </p:nvSpPr>
        <p:spPr>
          <a:xfrm>
            <a:off x="1130270" y="823136"/>
            <a:ext cx="9922741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Knapsack Problem - Algorithms for Competitive Programming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0/1 Knapsack Problem - GeeksforGeeks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Computer Algorithms 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/>
              <a:t>– Ellis Horowitz, Sartaj Sahni, Sanguthevar Rajasekaran.</a:t>
            </a:r>
            <a:endParaRPr/>
          </a:p>
        </p:txBody>
      </p:sp>
      <p:sp>
        <p:nvSpPr>
          <p:cNvPr id="269" name="Google Shape;269;p33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30, 2024</a:t>
            </a:r>
            <a:endParaRPr/>
          </a:p>
        </p:txBody>
      </p:sp>
      <p:sp>
        <p:nvSpPr>
          <p:cNvPr id="270" name="Google Shape;270;p33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271" name="Google Shape;271;p33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500"/>
              <a:buNone/>
            </a:pPr>
            <a:r>
              <a:rPr lang="en-US"/>
              <a:t>0/1 Knapsack Problem</a:t>
            </a:r>
            <a:endParaRPr/>
          </a:p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500"/>
              <a:buNone/>
            </a:pPr>
            <a:r>
              <a:rPr lang="en-US"/>
              <a:t>Recursive Solution</a:t>
            </a:r>
            <a:endParaRPr/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have seen we can represent the solution space in a binary tree.</a:t>
            </a:r>
            <a:endParaRPr/>
          </a:p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diagram of a mathematical equation" id="128" name="Google Shape;12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1098" y="1254462"/>
            <a:ext cx="7706978" cy="49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500"/>
              <a:buNone/>
            </a:pPr>
            <a:r>
              <a:rPr lang="en-US"/>
              <a:t>Recursive Solution</a:t>
            </a:r>
            <a:endParaRPr/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What should we store in each node?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are concerned with the maximum profit and total weight we have taken.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Let’s store these two properties in each node.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also need to know the index of the item we are currently processing.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Can we derive a recurrence relation?</a:t>
            </a:r>
            <a:endParaRPr/>
          </a:p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500"/>
              <a:buNone/>
            </a:pPr>
            <a:r>
              <a:rPr lang="en-US"/>
              <a:t>Recursive Solution</a:t>
            </a:r>
            <a:endParaRPr/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1130270" y="823136"/>
            <a:ext cx="9794404" cy="51766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500"/>
              <a:buNone/>
            </a:pPr>
            <a:r>
              <a:rPr lang="en-US"/>
              <a:t>Recursive Solution</a:t>
            </a:r>
            <a:endParaRPr/>
          </a:p>
        </p:txBody>
      </p:sp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043" y="1233297"/>
            <a:ext cx="10221913" cy="4725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500"/>
              <a:buNone/>
            </a:pPr>
            <a:r>
              <a:rPr lang="en-US"/>
              <a:t>Recursive Solution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Let’s modify our recursive solution a little.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As our target is to find maximum profit we will keep it as the return value of the function.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So, each node will store the index of item to process and current weight of the knapsack. 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And the node will return the maximum profit we can earn from the subtree of the node.</a:t>
            </a:r>
            <a:endParaRPr/>
          </a:p>
        </p:txBody>
      </p:sp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500"/>
              <a:buNone/>
            </a:pPr>
            <a:r>
              <a:rPr lang="en-US"/>
              <a:t>Recursive Solution</a:t>
            </a:r>
            <a:endParaRPr/>
          </a:p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844" y="1060260"/>
            <a:ext cx="10463212" cy="5427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