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16A63A-809D-415C-9DE1-AE037D667E8C}">
  <a:tblStyle styleId="{3C16A63A-809D-415C-9DE1-AE037D667E8C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4" name="Google Shape;24;p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284620" y="-982580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2" name="Google Shape;92;p1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2714741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9" name="Google Shape;99;p12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1" name="Google Shape;31;p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8" name="Google Shape;38;p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6" name="Google Shape;46;p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6" name="Google Shape;56;p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2" name="Google Shape;62;p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5" name="Google Shape;85;p10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BEFF8">
                  <a:alpha val="0"/>
                </a:srgbClr>
              </a:gs>
              <a:gs pos="100000">
                <a:srgbClr val="DBEFF8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212785" y="941654"/>
            <a:ext cx="11766430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 sz="6600"/>
              <a:t>Branch and Bound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77464" y="4046158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Md Mehrab Hossain Opi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728204" y="215768"/>
            <a:ext cx="4735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CSE 1205: 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Each move creates a new arrangement of the tiles.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Arrangements are called the states of the puzzle.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state is reachable from the initial state iff there is a sequence of legal moves from the initial state to this state.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state space of an initial state consists of all states that are reachable.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01" name="Google Shape;201;p22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9" name="Google Shape;209;p2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10" name="Google Shape;210;p2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737937" y="823136"/>
            <a:ext cx="10876547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03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18" name="Google Shape;218;p2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19" name="Google Shape;219;p2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1" name="Google Shape;221;p24"/>
          <p:cNvGraphicFramePr/>
          <p:nvPr/>
        </p:nvGraphicFramePr>
        <p:xfrm>
          <a:off x="3220869" y="39969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{3C16A63A-809D-415C-9DE1-AE037D667E8C}</a:tableStyleId>
              </a:tblPr>
              <a:tblGrid>
                <a:gridCol w="676550"/>
                <a:gridCol w="676550"/>
                <a:gridCol w="676550"/>
                <a:gridCol w="676550"/>
              </a:tblGrid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24"/>
          <p:cNvSpPr txBox="1"/>
          <p:nvPr/>
        </p:nvSpPr>
        <p:spPr>
          <a:xfrm>
            <a:off x="6559166" y="4542014"/>
            <a:ext cx="1856598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3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29" name="Google Shape;229;p25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30" name="Google Shape;230;p25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2" name="Google Shape;232;p25"/>
          <p:cNvGraphicFramePr/>
          <p:nvPr/>
        </p:nvGraphicFramePr>
        <p:xfrm>
          <a:off x="4742886" y="2230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{3C16A63A-809D-415C-9DE1-AE037D667E8C}</a:tableStyleId>
              </a:tblPr>
              <a:tblGrid>
                <a:gridCol w="676550"/>
                <a:gridCol w="676550"/>
                <a:gridCol w="676550"/>
                <a:gridCol w="676550"/>
              </a:tblGrid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238" name="Google Shape;238;p26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can organize the state space into a tree.</a:t>
            </a:r>
            <a:endParaRPr/>
          </a:p>
        </p:txBody>
      </p:sp>
      <p:sp>
        <p:nvSpPr>
          <p:cNvPr id="239" name="Google Shape;239;p26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40" name="Google Shape;240;p26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15-puzzle tree."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7435" y="1325465"/>
            <a:ext cx="7949368" cy="464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An answer node may never be found using a depth first search.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BFS will always find a goal state nearest to the root.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However, such a search is also blind.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Let’s apply an intelligent search.</a:t>
            </a:r>
            <a:endParaRPr/>
          </a:p>
        </p:txBody>
      </p:sp>
      <p:sp>
        <p:nvSpPr>
          <p:cNvPr id="249" name="Google Shape;249;p27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50" name="Google Shape;250;p27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58" name="Google Shape;258;p28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59" name="Google Shape;259;p28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-696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67" name="Google Shape;267;p29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68" name="Google Shape;268;p29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69" name="Google Shape;269;p2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6" name="Google Shape;276;p30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77" name="Google Shape;277;p30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9" name="Google Shape;279;p30"/>
          <p:cNvGraphicFramePr/>
          <p:nvPr/>
        </p:nvGraphicFramePr>
        <p:xfrm>
          <a:off x="4585722" y="2669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{3C16A63A-809D-415C-9DE1-AE037D667E8C}</a:tableStyleId>
              </a:tblPr>
              <a:tblGrid>
                <a:gridCol w="676550"/>
                <a:gridCol w="676550"/>
                <a:gridCol w="676550"/>
                <a:gridCol w="676550"/>
              </a:tblGrid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Bounding</a:t>
            </a:r>
            <a:endParaRPr/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6" name="Google Shape;286;p31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87" name="Google Shape;287;p31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The Method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All state space search methods in which all children of the E-node are generated before any other live node can become the E-node.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Both BFS and D-search can be generalized to branch and bound strategies.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BFS will be called FIFO search.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D-search will be called LIFO search.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Bounding functions are used to help avoid the generation.</a:t>
            </a:r>
            <a:endParaRPr/>
          </a:p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296" name="Google Shape;296;p32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Computer Algorithms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– Ellis Horowitz, Sartaj Sahni, Sanguthevar Rajasekaran.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305" name="Google Shape;305;p3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Thank You.</a:t>
            </a:r>
            <a:endParaRPr/>
          </a:p>
        </p:txBody>
      </p:sp>
      <p:sp>
        <p:nvSpPr>
          <p:cNvPr id="312" name="Google Shape;312;p34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3" name="Google Shape;313;p3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314" name="Google Shape;314;p3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315" name="Google Shape;315;p3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Least Cost (LC) Search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both FIFO and LIFO- BB the selection rule for the next  E-node is rigid and blind.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rule does not give preference  to a node that has a very good chance of getting the search to an answer node quickly.</a:t>
            </a:r>
            <a:endParaRPr/>
          </a:p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diagram of a tree&#10;&#10;Description automatically generated"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934" y="2473796"/>
            <a:ext cx="641032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9563777" y="4128655"/>
            <a:ext cx="19704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 30 could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 explored first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Least Cost (LC) Search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search for an answer node can often be speeded by using an “intelligent” ranking function.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next E-node is selected  on the basis of this ranking function.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ideal way to assign ranks would be on the basis of the additional computational effort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Needed to reach an answer node from the live node.</a:t>
            </a:r>
            <a:endParaRPr/>
          </a:p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Least Cost (LC) Search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For any node x, this cost could be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number of nodes the subtree x that need to be generated before an answer node is generated.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number of levels the nearest answer node ( in the subtree x) is from x.</a:t>
            </a:r>
            <a:endParaRPr/>
          </a:p>
        </p:txBody>
      </p:sp>
      <p:sp>
        <p:nvSpPr>
          <p:cNvPr id="142" name="Google Shape;142;p17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diagram of a tree&#10;&#10;Description automatically generated"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934" y="2473796"/>
            <a:ext cx="64103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Problem  of Ideal Cost Function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Computing the cost of a node usually involves a search of the subtree x for an answer node.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By the time the cost of a node is determined, that subtree has been searched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need to explore again.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Instead of using ideal function we will rank by estimated cost.</a:t>
            </a:r>
            <a:endParaRPr/>
          </a:p>
        </p:txBody>
      </p:sp>
      <p:sp>
        <p:nvSpPr>
          <p:cNvPr id="152" name="Google Shape;152;p18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Least Cost (LC) Search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69" r="-824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1" name="Google Shape;161;p19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162" name="Google Shape;162;p19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puzzle consists of 15 numbered tiles on a square frame with a  capacity of 16 tiles.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are given an initial arrangement of the tiles, and the objective is to transform this arrangement into the goal arrangement.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Using legal moves only.</a:t>
            </a:r>
            <a:endParaRPr/>
          </a:p>
        </p:txBody>
      </p:sp>
      <p:sp>
        <p:nvSpPr>
          <p:cNvPr id="170" name="Google Shape;170;p20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171" name="Google Shape;171;p20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3" name="Google Shape;173;p20"/>
          <p:cNvGraphicFramePr/>
          <p:nvPr/>
        </p:nvGraphicFramePr>
        <p:xfrm>
          <a:off x="2026192" y="3156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{3C16A63A-809D-415C-9DE1-AE037D667E8C}</a:tableStyleId>
              </a:tblPr>
              <a:tblGrid>
                <a:gridCol w="776825"/>
                <a:gridCol w="776825"/>
                <a:gridCol w="776825"/>
                <a:gridCol w="776825"/>
              </a:tblGrid>
              <a:tr h="54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20"/>
          <p:cNvGraphicFramePr/>
          <p:nvPr/>
        </p:nvGraphicFramePr>
        <p:xfrm>
          <a:off x="6810792" y="3156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{3C16A63A-809D-415C-9DE1-AE037D667E8C}</a:tableStyleId>
              </a:tblPr>
              <a:tblGrid>
                <a:gridCol w="776825"/>
                <a:gridCol w="776825"/>
                <a:gridCol w="776825"/>
                <a:gridCol w="776825"/>
              </a:tblGrid>
              <a:tr h="54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0"/>
          <p:cNvSpPr/>
          <p:nvPr/>
        </p:nvSpPr>
        <p:spPr>
          <a:xfrm>
            <a:off x="5342021" y="3940453"/>
            <a:ext cx="1187116" cy="6256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Example – The 15-puzzle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only legal moves are one in which a tile adjacent to the empty spot is moved to the empty spot.</a:t>
            </a:r>
            <a:endParaRPr/>
          </a:p>
        </p:txBody>
      </p:sp>
      <p:sp>
        <p:nvSpPr>
          <p:cNvPr id="182" name="Google Shape;182;p21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October 2024</a:t>
            </a:r>
            <a:endParaRPr/>
          </a:p>
        </p:txBody>
      </p:sp>
      <p:sp>
        <p:nvSpPr>
          <p:cNvPr id="183" name="Google Shape;183;p21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5" name="Google Shape;185;p21"/>
          <p:cNvGraphicFramePr/>
          <p:nvPr/>
        </p:nvGraphicFramePr>
        <p:xfrm>
          <a:off x="4336256" y="1687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{3C16A63A-809D-415C-9DE1-AE037D667E8C}</a:tableStyleId>
              </a:tblPr>
              <a:tblGrid>
                <a:gridCol w="676550"/>
                <a:gridCol w="676550"/>
                <a:gridCol w="676550"/>
                <a:gridCol w="676550"/>
              </a:tblGrid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6" name="Google Shape;186;p21"/>
          <p:cNvGraphicFramePr/>
          <p:nvPr/>
        </p:nvGraphicFramePr>
        <p:xfrm>
          <a:off x="105341" y="4045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{3C16A63A-809D-415C-9DE1-AE037D667E8C}</a:tableStyleId>
              </a:tblPr>
              <a:tblGrid>
                <a:gridCol w="676550"/>
                <a:gridCol w="676550"/>
                <a:gridCol w="676550"/>
                <a:gridCol w="676550"/>
              </a:tblGrid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7" name="Google Shape;187;p21"/>
          <p:cNvGraphicFramePr/>
          <p:nvPr/>
        </p:nvGraphicFramePr>
        <p:xfrm>
          <a:off x="3053603" y="40353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{3C16A63A-809D-415C-9DE1-AE037D667E8C}</a:tableStyleId>
              </a:tblPr>
              <a:tblGrid>
                <a:gridCol w="676550"/>
                <a:gridCol w="676550"/>
                <a:gridCol w="676550"/>
                <a:gridCol w="676550"/>
              </a:tblGrid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Google Shape;188;p21"/>
          <p:cNvGraphicFramePr/>
          <p:nvPr/>
        </p:nvGraphicFramePr>
        <p:xfrm>
          <a:off x="6001865" y="40353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{3C16A63A-809D-415C-9DE1-AE037D667E8C}</a:tableStyleId>
              </a:tblPr>
              <a:tblGrid>
                <a:gridCol w="676550"/>
                <a:gridCol w="676550"/>
                <a:gridCol w="676550"/>
                <a:gridCol w="676550"/>
              </a:tblGrid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Google Shape;189;p21"/>
          <p:cNvGraphicFramePr/>
          <p:nvPr/>
        </p:nvGraphicFramePr>
        <p:xfrm>
          <a:off x="8950127" y="4045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{3C16A63A-809D-415C-9DE1-AE037D667E8C}</a:tableStyleId>
              </a:tblPr>
              <a:tblGrid>
                <a:gridCol w="676550"/>
                <a:gridCol w="676550"/>
                <a:gridCol w="676550"/>
                <a:gridCol w="676550"/>
              </a:tblGrid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0" name="Google Shape;190;p21"/>
          <p:cNvCxnSpPr/>
          <p:nvPr/>
        </p:nvCxnSpPr>
        <p:spPr>
          <a:xfrm flipH="1">
            <a:off x="1458470" y="3530494"/>
            <a:ext cx="4230900" cy="51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21"/>
          <p:cNvCxnSpPr/>
          <p:nvPr/>
        </p:nvCxnSpPr>
        <p:spPr>
          <a:xfrm flipH="1">
            <a:off x="4406570" y="3525649"/>
            <a:ext cx="1282800" cy="509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5689370" y="3528072"/>
            <a:ext cx="1665600" cy="50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5689370" y="3525649"/>
            <a:ext cx="4614000" cy="51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