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enturyGothic-regular.fntdata"/><Relationship Id="rId25" Type="http://schemas.openxmlformats.org/officeDocument/2006/relationships/slide" Target="slides/slide21.xml"/><Relationship Id="rId28" Type="http://schemas.openxmlformats.org/officeDocument/2006/relationships/font" Target="fonts/CenturyGothic-italic.fntdata"/><Relationship Id="rId27" Type="http://schemas.openxmlformats.org/officeDocument/2006/relationships/font" Target="fonts/CenturyGothi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enturyGothic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1128403" y="945913"/>
            <a:ext cx="8637073" cy="26185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entury Gothic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128404" y="3564467"/>
            <a:ext cx="8637072" cy="10710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1127124" y="329307"/>
            <a:ext cx="5943668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9924392" y="134930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24" name="Google Shape;24;p2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 rot="5400000">
            <a:off x="4284620" y="-982580"/>
            <a:ext cx="3294576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92" name="Google Shape;92;p11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 rot="5400000">
            <a:off x="7602635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 rot="5400000">
            <a:off x="2714741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99" name="Google Shape;99;p12"/>
          <p:cNvPicPr preferRelativeResize="0"/>
          <p:nvPr/>
        </p:nvPicPr>
        <p:blipFill rotWithShape="1">
          <a:blip r:embed="rId2">
            <a:alphaModFix/>
          </a:blip>
          <a:srcRect b="36435" l="-115" r="59214" t="0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8F9F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8F9F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31" name="Google Shape;31;p3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1129167" y="1756129"/>
            <a:ext cx="8619060" cy="20500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1129166" y="3806195"/>
            <a:ext cx="8619060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38" name="Google Shape;38;p4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1131052" y="958037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1129166" y="2165621"/>
            <a:ext cx="4645152" cy="3293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6095606" y="2171769"/>
            <a:ext cx="4645152" cy="328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46" name="Google Shape;46;p5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1129166" y="953336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129166" y="2169727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1129166" y="2974448"/>
            <a:ext cx="4645152" cy="2493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6094337" y="2173181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4" type="body"/>
          </p:nvPr>
        </p:nvSpPr>
        <p:spPr>
          <a:xfrm>
            <a:off x="6094337" y="2971669"/>
            <a:ext cx="4645152" cy="2487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56" name="Google Shape;56;p6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62" name="Google Shape;62;p7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1124291" y="952578"/>
            <a:ext cx="3275013" cy="2322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723334" y="952578"/>
            <a:ext cx="6012470" cy="4505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1124291" y="3274754"/>
            <a:ext cx="3275013" cy="2178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74" name="Google Shape;74;p9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7" name="Google Shape;77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262626"/>
                </a:gs>
                <a:gs pos="100000">
                  <a:srgbClr val="0C0C0C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0"/>
          <p:cNvSpPr txBox="1"/>
          <p:nvPr>
            <p:ph type="title"/>
          </p:nvPr>
        </p:nvSpPr>
        <p:spPr>
          <a:xfrm>
            <a:off x="1129124" y="1129513"/>
            <a:ext cx="5854872" cy="1924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1128247" y="3053721"/>
            <a:ext cx="5846486" cy="2096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1125300" y="5469856"/>
            <a:ext cx="5849605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1125300" y="318640"/>
            <a:ext cx="4877818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6176794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85" name="Google Shape;85;p10"/>
          <p:cNvPicPr preferRelativeResize="0"/>
          <p:nvPr/>
        </p:nvPicPr>
        <p:blipFill rotWithShape="1">
          <a:blip r:embed="rId2">
            <a:alphaModFix/>
          </a:blip>
          <a:srcRect b="36564" l="-115" r="48548" t="47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F8F8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BEFF8">
                  <a:alpha val="0"/>
                </a:srgbClr>
              </a:gs>
              <a:gs pos="100000">
                <a:srgbClr val="DBEFF8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1"/>
          <p:cNvCxnSpPr/>
          <p:nvPr/>
        </p:nvCxnSpPr>
        <p:spPr>
          <a:xfrm>
            <a:off x="0" y="6121269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geeksforgeeks.org/closest-pair-of-points-using-divide-and-conquer-algorithm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23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24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ctrTitle"/>
          </p:nvPr>
        </p:nvSpPr>
        <p:spPr>
          <a:xfrm>
            <a:off x="212785" y="941654"/>
            <a:ext cx="11766430" cy="26185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entury Gothic"/>
              <a:buNone/>
            </a:pPr>
            <a:r>
              <a:rPr lang="en-US" sz="6600"/>
              <a:t>Divide and Conquer</a:t>
            </a:r>
            <a:endParaRPr/>
          </a:p>
        </p:txBody>
      </p:sp>
      <p:sp>
        <p:nvSpPr>
          <p:cNvPr id="105" name="Google Shape;105;p13"/>
          <p:cNvSpPr txBox="1"/>
          <p:nvPr>
            <p:ph idx="1" type="subTitle"/>
          </p:nvPr>
        </p:nvSpPr>
        <p:spPr>
          <a:xfrm>
            <a:off x="1777464" y="4046158"/>
            <a:ext cx="8637072" cy="10710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Md Mehrab Hossain Opi</a:t>
            </a:r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3728204" y="215768"/>
            <a:ext cx="46618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CSE 2201: Algorithm Analysis and Design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/>
              <a:t>Strassen’s Matrix Multiplication</a:t>
            </a:r>
            <a:endParaRPr/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0" r="0" t="-13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01" name="Google Shape;201;p22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28 October 2024</a:t>
            </a:r>
            <a:endParaRPr/>
          </a:p>
        </p:txBody>
      </p:sp>
      <p:sp>
        <p:nvSpPr>
          <p:cNvPr id="202" name="Google Shape;202;p22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1205: Object Oriented Programming</a:t>
            </a:r>
            <a:endParaRPr/>
          </a:p>
        </p:txBody>
      </p:sp>
      <p:sp>
        <p:nvSpPr>
          <p:cNvPr id="203" name="Google Shape;203;p22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/>
              <a:t>Strassen’s Matrix Multiplication</a:t>
            </a:r>
            <a:endParaRPr/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0" r="-633" t="-13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10" name="Google Shape;210;p23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28 October 2024</a:t>
            </a:r>
            <a:endParaRPr/>
          </a:p>
        </p:txBody>
      </p:sp>
      <p:sp>
        <p:nvSpPr>
          <p:cNvPr id="211" name="Google Shape;211;p23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1205: Object Oriented Programming</a:t>
            </a:r>
            <a:endParaRPr/>
          </a:p>
        </p:txBody>
      </p:sp>
      <p:sp>
        <p:nvSpPr>
          <p:cNvPr id="212" name="Google Shape;212;p23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23"/>
          <p:cNvSpPr txBox="1"/>
          <p:nvPr/>
        </p:nvSpPr>
        <p:spPr>
          <a:xfrm>
            <a:off x="7154778" y="3898232"/>
            <a:ext cx="4327357" cy="120032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/>
              <a:t>Strassen’s Matrix Multiplication</a:t>
            </a:r>
            <a:endParaRPr/>
          </a:p>
        </p:txBody>
      </p:sp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33" r="-125" t="-13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20" name="Google Shape;220;p24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28 October 2024</a:t>
            </a:r>
            <a:endParaRPr/>
          </a:p>
        </p:txBody>
      </p:sp>
      <p:sp>
        <p:nvSpPr>
          <p:cNvPr id="221" name="Google Shape;221;p24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1205: Object Oriented Programming</a:t>
            </a:r>
            <a:endParaRPr/>
          </a:p>
        </p:txBody>
      </p:sp>
      <p:sp>
        <p:nvSpPr>
          <p:cNvPr id="222" name="Google Shape;222;p24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/>
              <a:t>Strassen’s Matrix Multiplication</a:t>
            </a:r>
            <a:endParaRPr/>
          </a:p>
        </p:txBody>
      </p:sp>
      <p:sp>
        <p:nvSpPr>
          <p:cNvPr id="228" name="Google Shape;228;p25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29" name="Google Shape;229;p25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28 October 2024</a:t>
            </a:r>
            <a:endParaRPr/>
          </a:p>
        </p:txBody>
      </p:sp>
      <p:sp>
        <p:nvSpPr>
          <p:cNvPr id="230" name="Google Shape;230;p25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1205: Object Oriented Programming</a:t>
            </a:r>
            <a:endParaRPr/>
          </a:p>
        </p:txBody>
      </p:sp>
      <p:sp>
        <p:nvSpPr>
          <p:cNvPr id="231" name="Google Shape;231;p25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/>
              <a:t>Strassen’s Matrix Multiplication</a:t>
            </a:r>
            <a:endParaRPr/>
          </a:p>
        </p:txBody>
      </p:sp>
      <p:sp>
        <p:nvSpPr>
          <p:cNvPr id="237" name="Google Shape;237;p26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38" name="Google Shape;238;p26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28 October 2024</a:t>
            </a:r>
            <a:endParaRPr/>
          </a:p>
        </p:txBody>
      </p:sp>
      <p:sp>
        <p:nvSpPr>
          <p:cNvPr id="239" name="Google Shape;239;p26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1205: Object Oriented Programming</a:t>
            </a:r>
            <a:endParaRPr/>
          </a:p>
        </p:txBody>
      </p:sp>
      <p:sp>
        <p:nvSpPr>
          <p:cNvPr id="240" name="Google Shape;240;p26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/>
              <a:t>Strassen’s Matrix Multiplication</a:t>
            </a:r>
            <a:endParaRPr/>
          </a:p>
        </p:txBody>
      </p:sp>
      <p:sp>
        <p:nvSpPr>
          <p:cNvPr id="246" name="Google Shape;246;p27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0" r="0" t="-13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47" name="Google Shape;247;p27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28 October 2024</a:t>
            </a:r>
            <a:endParaRPr/>
          </a:p>
        </p:txBody>
      </p:sp>
      <p:sp>
        <p:nvSpPr>
          <p:cNvPr id="248" name="Google Shape;248;p27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1205: Object Oriented Programming</a:t>
            </a:r>
            <a:endParaRPr/>
          </a:p>
        </p:txBody>
      </p:sp>
      <p:sp>
        <p:nvSpPr>
          <p:cNvPr id="249" name="Google Shape;249;p27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/>
              <a:t>Closest Pair of Points</a:t>
            </a:r>
            <a:endParaRPr/>
          </a:p>
        </p:txBody>
      </p:sp>
      <p:sp>
        <p:nvSpPr>
          <p:cNvPr id="255" name="Google Shape;255;p28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0" r="0" t="-13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56" name="Google Shape;256;p28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28 October 2024</a:t>
            </a:r>
            <a:endParaRPr/>
          </a:p>
        </p:txBody>
      </p:sp>
      <p:sp>
        <p:nvSpPr>
          <p:cNvPr id="257" name="Google Shape;257;p28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1205: Object Oriented Programming</a:t>
            </a:r>
            <a:endParaRPr/>
          </a:p>
        </p:txBody>
      </p:sp>
      <p:sp>
        <p:nvSpPr>
          <p:cNvPr id="258" name="Google Shape;258;p28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/>
              <a:t>Closest Pair of Points</a:t>
            </a:r>
            <a:endParaRPr/>
          </a:p>
        </p:txBody>
      </p:sp>
      <p:sp>
        <p:nvSpPr>
          <p:cNvPr id="264" name="Google Shape;264;p29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0" r="0" t="-13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65" name="Google Shape;265;p29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28 October 2024</a:t>
            </a:r>
            <a:endParaRPr/>
          </a:p>
        </p:txBody>
      </p:sp>
      <p:sp>
        <p:nvSpPr>
          <p:cNvPr id="266" name="Google Shape;266;p29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1205: Object Oriented Programming</a:t>
            </a:r>
            <a:endParaRPr/>
          </a:p>
        </p:txBody>
      </p:sp>
      <p:sp>
        <p:nvSpPr>
          <p:cNvPr id="267" name="Google Shape;267;p29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/>
              <a:t>Closest Pair of Points</a:t>
            </a:r>
            <a:endParaRPr/>
          </a:p>
        </p:txBody>
      </p:sp>
      <p:sp>
        <p:nvSpPr>
          <p:cNvPr id="273" name="Google Shape;273;p30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0" r="0" t="-13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74" name="Google Shape;274;p30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28 October 2024</a:t>
            </a:r>
            <a:endParaRPr/>
          </a:p>
        </p:txBody>
      </p:sp>
      <p:sp>
        <p:nvSpPr>
          <p:cNvPr id="275" name="Google Shape;275;p30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1205: Object Oriented Programming</a:t>
            </a:r>
            <a:endParaRPr/>
          </a:p>
        </p:txBody>
      </p:sp>
      <p:sp>
        <p:nvSpPr>
          <p:cNvPr id="276" name="Google Shape;276;p30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diagram of a graph&#10;&#10;Description automatically generated with medium confidence" id="277" name="Google Shape;27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6695" y="747644"/>
            <a:ext cx="2995035" cy="2397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/>
              <a:t>Closest Pair of Points</a:t>
            </a:r>
            <a:endParaRPr/>
          </a:p>
        </p:txBody>
      </p:sp>
      <p:sp>
        <p:nvSpPr>
          <p:cNvPr id="283" name="Google Shape;283;p31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84" name="Google Shape;284;p31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28 October 2024</a:t>
            </a:r>
            <a:endParaRPr/>
          </a:p>
        </p:txBody>
      </p:sp>
      <p:sp>
        <p:nvSpPr>
          <p:cNvPr id="285" name="Google Shape;285;p31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1205: Object Oriented Programming</a:t>
            </a:r>
            <a:endParaRPr/>
          </a:p>
        </p:txBody>
      </p:sp>
      <p:sp>
        <p:nvSpPr>
          <p:cNvPr id="286" name="Google Shape;286;p31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diagram of a diagram&#10;&#10;Description automatically generated" id="287" name="Google Shape;28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48436" y="1867125"/>
            <a:ext cx="3081759" cy="2941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/>
              <a:t>General Method</a:t>
            </a:r>
            <a:endParaRPr/>
          </a:p>
        </p:txBody>
      </p:sp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0" r="0" t="-13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13" name="Google Shape;113;p14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28 October 2024</a:t>
            </a:r>
            <a:endParaRPr/>
          </a:p>
        </p:txBody>
      </p:sp>
      <p:sp>
        <p:nvSpPr>
          <p:cNvPr id="114" name="Google Shape;114;p14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1205: Object Oriented Programming</a:t>
            </a:r>
            <a:endParaRPr/>
          </a:p>
        </p:txBody>
      </p:sp>
      <p:sp>
        <p:nvSpPr>
          <p:cNvPr id="115" name="Google Shape;115;p14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93" name="Google Shape;293;p32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Computer Algorithms </a:t>
            </a:r>
            <a:br>
              <a:rPr lang="en-US"/>
            </a:br>
            <a:r>
              <a:rPr lang="en-US"/>
              <a:t>– Ellis Horowitz, Sartaj Sahni, Sanguthevar Rajasekaran.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Closest Pair of Points using Divide and Conquer algorithm - GeeksforGeeks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94" name="Google Shape;294;p32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28 October 2024</a:t>
            </a:r>
            <a:endParaRPr/>
          </a:p>
        </p:txBody>
      </p:sp>
      <p:sp>
        <p:nvSpPr>
          <p:cNvPr id="295" name="Google Shape;295;p32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1205: Object Oriented Programming</a:t>
            </a:r>
            <a:endParaRPr/>
          </a:p>
        </p:txBody>
      </p:sp>
      <p:sp>
        <p:nvSpPr>
          <p:cNvPr id="296" name="Google Shape;296;p32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/>
          <p:nvPr>
            <p:ph type="title"/>
          </p:nvPr>
        </p:nvSpPr>
        <p:spPr>
          <a:xfrm>
            <a:off x="1129167" y="1756129"/>
            <a:ext cx="8619060" cy="20500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/>
              <a:t>Thank You.</a:t>
            </a:r>
            <a:endParaRPr/>
          </a:p>
        </p:txBody>
      </p:sp>
      <p:sp>
        <p:nvSpPr>
          <p:cNvPr id="302" name="Google Shape;302;p33"/>
          <p:cNvSpPr txBox="1"/>
          <p:nvPr>
            <p:ph idx="1" type="body"/>
          </p:nvPr>
        </p:nvSpPr>
        <p:spPr>
          <a:xfrm>
            <a:off x="1129166" y="3806195"/>
            <a:ext cx="8619060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03" name="Google Shape;303;p33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28 October 2024</a:t>
            </a:r>
            <a:endParaRPr/>
          </a:p>
        </p:txBody>
      </p:sp>
      <p:sp>
        <p:nvSpPr>
          <p:cNvPr id="304" name="Google Shape;304;p33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1205: Object Oriented Programming</a:t>
            </a:r>
            <a:endParaRPr/>
          </a:p>
        </p:txBody>
      </p:sp>
      <p:sp>
        <p:nvSpPr>
          <p:cNvPr id="305" name="Google Shape;305;p33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/>
              <a:t>Control Abstraction for D&amp;C</a:t>
            </a:r>
            <a:endParaRPr/>
          </a:p>
        </p:txBody>
      </p:sp>
      <p:sp>
        <p:nvSpPr>
          <p:cNvPr id="121" name="Google Shape;121;p15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3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22" name="Google Shape;122;p15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28 October 2024</a:t>
            </a:r>
            <a:endParaRPr/>
          </a:p>
        </p:txBody>
      </p:sp>
      <p:sp>
        <p:nvSpPr>
          <p:cNvPr id="123" name="Google Shape;123;p15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1205: Object Oriented Programming</a:t>
            </a:r>
            <a:endParaRPr/>
          </a:p>
        </p:txBody>
      </p:sp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/>
              <a:t>Binary Search</a:t>
            </a:r>
            <a:endParaRPr/>
          </a:p>
        </p:txBody>
      </p:sp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1121034" y="823136"/>
            <a:ext cx="9603275" cy="5586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33" r="0" t="-65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31" name="Google Shape;131;p16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28 October 2024</a:t>
            </a:r>
            <a:endParaRPr/>
          </a:p>
        </p:txBody>
      </p:sp>
      <p:sp>
        <p:nvSpPr>
          <p:cNvPr id="132" name="Google Shape;132;p16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1205: Object Oriented Programming</a:t>
            </a:r>
            <a:endParaRPr/>
          </a:p>
        </p:txBody>
      </p:sp>
      <p:sp>
        <p:nvSpPr>
          <p:cNvPr id="133" name="Google Shape;133;p16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/>
              <a:t>Sorting Algorithms</a:t>
            </a:r>
            <a:endParaRPr/>
          </a:p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Merge Sort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Quick Sort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Refer to the slides of previous semester.</a:t>
            </a:r>
            <a:endParaRPr/>
          </a:p>
        </p:txBody>
      </p:sp>
      <p:sp>
        <p:nvSpPr>
          <p:cNvPr id="140" name="Google Shape;140;p17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28 October 2024</a:t>
            </a:r>
            <a:endParaRPr/>
          </a:p>
        </p:txBody>
      </p:sp>
      <p:sp>
        <p:nvSpPr>
          <p:cNvPr id="141" name="Google Shape;141;p17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1205: Object Oriented Programming</a:t>
            </a:r>
            <a:endParaRPr/>
          </a:p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/>
              <a:t>Selection Problem</a:t>
            </a:r>
            <a:endParaRPr/>
          </a:p>
        </p:txBody>
      </p:sp>
      <p:sp>
        <p:nvSpPr>
          <p:cNvPr id="148" name="Google Shape;148;p18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Given an array of size n, we need to determine the k’th smallest element.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Can be solved using the partition function of quick sort.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We can use different partition method to improve the worst-case complexity.</a:t>
            </a:r>
            <a:endParaRPr/>
          </a:p>
        </p:txBody>
      </p:sp>
      <p:sp>
        <p:nvSpPr>
          <p:cNvPr id="149" name="Google Shape;149;p18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28 October 2024</a:t>
            </a:r>
            <a:endParaRPr/>
          </a:p>
        </p:txBody>
      </p:sp>
      <p:sp>
        <p:nvSpPr>
          <p:cNvPr id="150" name="Google Shape;150;p18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1205: Object Oriented Programming</a:t>
            </a:r>
            <a:endParaRPr/>
          </a:p>
        </p:txBody>
      </p:sp>
      <p:sp>
        <p:nvSpPr>
          <p:cNvPr id="151" name="Google Shape;151;p18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/>
              <a:t>Strassen’s Matrix Multiplication</a:t>
            </a:r>
            <a:endParaRPr/>
          </a:p>
        </p:txBody>
      </p:sp>
      <p:sp>
        <p:nvSpPr>
          <p:cNvPr id="157" name="Google Shape;157;p19"/>
          <p:cNvSpPr txBox="1"/>
          <p:nvPr>
            <p:ph idx="1" type="body"/>
          </p:nvPr>
        </p:nvSpPr>
        <p:spPr>
          <a:xfrm>
            <a:off x="1130270" y="823136"/>
            <a:ext cx="9794404" cy="46432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59" r="0" t="-13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58" name="Google Shape;158;p19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28 October 2024</a:t>
            </a:r>
            <a:endParaRPr/>
          </a:p>
        </p:txBody>
      </p:sp>
      <p:sp>
        <p:nvSpPr>
          <p:cNvPr id="159" name="Google Shape;159;p19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1205: Object Oriented Programming</a:t>
            </a:r>
            <a:endParaRPr/>
          </a:p>
        </p:txBody>
      </p:sp>
      <p:sp>
        <p:nvSpPr>
          <p:cNvPr id="160" name="Google Shape;160;p19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/>
              <a:t>Strassen’s Matrix Multiplication</a:t>
            </a:r>
            <a:endParaRPr/>
          </a:p>
        </p:txBody>
      </p:sp>
      <p:sp>
        <p:nvSpPr>
          <p:cNvPr id="166" name="Google Shape;166;p20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70" r="0" t="-13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67" name="Google Shape;167;p20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28 October 2024</a:t>
            </a:r>
            <a:endParaRPr/>
          </a:p>
        </p:txBody>
      </p:sp>
      <p:sp>
        <p:nvSpPr>
          <p:cNvPr id="168" name="Google Shape;168;p20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1205: Object Oriented Programming</a:t>
            </a:r>
            <a:endParaRPr/>
          </a:p>
        </p:txBody>
      </p:sp>
      <p:sp>
        <p:nvSpPr>
          <p:cNvPr id="169" name="Google Shape;169;p20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/>
              <a:t>Strassen’s Matrix Multiplication</a:t>
            </a:r>
            <a:endParaRPr/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1130269" y="823136"/>
            <a:ext cx="9692640" cy="46432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65" r="0" t="-13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76" name="Google Shape;176;p21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28 October 2024</a:t>
            </a:r>
            <a:endParaRPr/>
          </a:p>
        </p:txBody>
      </p:sp>
      <p:sp>
        <p:nvSpPr>
          <p:cNvPr id="177" name="Google Shape;177;p21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CSE 1205: Object Oriented Programming</a:t>
            </a:r>
            <a:endParaRPr/>
          </a:p>
        </p:txBody>
      </p:sp>
      <p:sp>
        <p:nvSpPr>
          <p:cNvPr id="178" name="Google Shape;178;p21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4839854" y="1477818"/>
            <a:ext cx="535709" cy="563418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5375563" y="2041236"/>
            <a:ext cx="535709" cy="563418"/>
          </a:xfrm>
          <a:prstGeom prst="rect">
            <a:avLst/>
          </a:prstGeom>
          <a:solidFill>
            <a:srgbClr val="546321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4848943" y="2032387"/>
            <a:ext cx="535709" cy="563418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5375268" y="1477818"/>
            <a:ext cx="535709" cy="563418"/>
          </a:xfrm>
          <a:prstGeom prst="rect">
            <a:avLst/>
          </a:prstGeom>
          <a:solidFill>
            <a:schemeClr val="accent3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4839853" y="1126184"/>
            <a:ext cx="594457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331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84" name="Google Shape;184;p21"/>
          <p:cNvSpPr txBox="1"/>
          <p:nvPr/>
        </p:nvSpPr>
        <p:spPr>
          <a:xfrm>
            <a:off x="5316520" y="1099637"/>
            <a:ext cx="594458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63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85" name="Google Shape;185;p21"/>
          <p:cNvSpPr txBox="1"/>
          <p:nvPr/>
        </p:nvSpPr>
        <p:spPr>
          <a:xfrm>
            <a:off x="4830764" y="2528950"/>
            <a:ext cx="599780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3331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86" name="Google Shape;186;p21"/>
          <p:cNvSpPr txBox="1"/>
          <p:nvPr/>
        </p:nvSpPr>
        <p:spPr>
          <a:xfrm>
            <a:off x="5311197" y="2564442"/>
            <a:ext cx="599780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3331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6599381" y="1495516"/>
            <a:ext cx="535709" cy="563418"/>
          </a:xfrm>
          <a:prstGeom prst="rect">
            <a:avLst/>
          </a:prstGeom>
          <a:solidFill>
            <a:schemeClr val="accent5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7135090" y="1495516"/>
            <a:ext cx="535709" cy="563418"/>
          </a:xfrm>
          <a:prstGeom prst="rect">
            <a:avLst/>
          </a:prstGeom>
          <a:solidFill>
            <a:schemeClr val="accent3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6599381" y="2058934"/>
            <a:ext cx="535709" cy="563418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7135089" y="2058934"/>
            <a:ext cx="535709" cy="563418"/>
          </a:xfrm>
          <a:prstGeom prst="rect">
            <a:avLst/>
          </a:prstGeom>
          <a:solidFill>
            <a:srgbClr val="546321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6570007" y="1169771"/>
            <a:ext cx="590738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3331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92" name="Google Shape;192;p21"/>
          <p:cNvSpPr txBox="1"/>
          <p:nvPr/>
        </p:nvSpPr>
        <p:spPr>
          <a:xfrm>
            <a:off x="7105714" y="1158155"/>
            <a:ext cx="590738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63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93" name="Google Shape;193;p21"/>
          <p:cNvSpPr txBox="1"/>
          <p:nvPr/>
        </p:nvSpPr>
        <p:spPr>
          <a:xfrm>
            <a:off x="6620544" y="2590381"/>
            <a:ext cx="596061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63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94" name="Google Shape;194;p21"/>
          <p:cNvSpPr txBox="1"/>
          <p:nvPr/>
        </p:nvSpPr>
        <p:spPr>
          <a:xfrm>
            <a:off x="7202747" y="2578765"/>
            <a:ext cx="596061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63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