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85" roundtripDataSignature="AMtx7mi49TJf5lFQbhJclbbFQdC531lM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41" Type="http://schemas.openxmlformats.org/officeDocument/2006/relationships/slide" Target="slides/slide36.xml"/><Relationship Id="rId85" Type="http://customschemas.google.com/relationships/presentationmetadata" Target="meta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sz="1200">
                <a:solidFill>
                  <a:schemeClr val="dk1"/>
                </a:solidFill>
                <a:latin typeface="Calibri"/>
                <a:ea typeface="Calibri"/>
                <a:cs typeface="Calibri"/>
                <a:sym typeface="Calibri"/>
              </a:rPr>
              <a:t>In JavaScript, var, let, and const are used to declare variables, but they have some differences in terms of scope and reassignment.</a:t>
            </a:r>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var:</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Variables declared with var are function-scoped, meaning they are only visible within the function where they are declared.</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They are hoisted to the top of their scope, which means you can use them before they are declared in the code.</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var allows for variable redeclaration within the same scope.</a:t>
            </a:r>
            <a:endParaRPr/>
          </a:p>
          <a:p>
            <a:pPr indent="0" lvl="1" marL="457200" rtl="0" algn="l">
              <a:spcBef>
                <a:spcPts val="0"/>
              </a:spcBef>
              <a:spcAft>
                <a:spcPts val="0"/>
              </a:spcAft>
              <a:buNone/>
            </a:pPr>
            <a:r>
              <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function example() {</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var x = 1;</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if (true) {</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var x = 2; // This will overwrite the outer variable</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console.log(x); // Outputs 2</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console.log(x); // Outputs 2</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a:t>
            </a:r>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let:</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Variables declared with let are block-scoped, meaning they are only visible within the block (like inside an if statement or a loop) where they are defined.</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let variables are not hoisted to the top of their scope.</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Unlike var, let does not allow for variable redeclaration within the same scope.</a:t>
            </a:r>
            <a:endParaRPr/>
          </a:p>
          <a:p>
            <a:pPr indent="0" lvl="1" marL="457200" rtl="0" algn="l">
              <a:spcBef>
                <a:spcPts val="0"/>
              </a:spcBef>
              <a:spcAft>
                <a:spcPts val="0"/>
              </a:spcAft>
              <a:buNone/>
            </a:pPr>
            <a:r>
              <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function example() {</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let x = 1;</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if (true) {</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let x = 2; // This is a different variable than the outer one</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console.log(x); // Outputs 2</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console.log(x); // Outputs 1</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a:t>
            </a:r>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const:</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Variables declared with const are also block-scoped.</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They must be assigned a value when declared, and once assigned, their value cannot be changed (immutable).</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Like let, const is not hoisted to the top of its scope.</a:t>
            </a:r>
            <a:endParaRPr/>
          </a:p>
          <a:p>
            <a:pPr indent="0" lvl="1" marL="457200" rtl="0" algn="l">
              <a:spcBef>
                <a:spcPts val="0"/>
              </a:spcBef>
              <a:spcAft>
                <a:spcPts val="0"/>
              </a:spcAft>
              <a:buNone/>
            </a:pPr>
            <a:r>
              <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function example() {</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const x = 1;</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if (true) {</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const x = 2; // This is a different variable than the outer one</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console.log(x); // Outputs 2</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console.log(x); // Outputs 1</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In general, it is recommended to use const by default and only use let when you know the value of the variable will change. Avoid using var in modern JavaScript, as it has some quirks that can lead to unexpected behavior.</a:t>
            </a:r>
            <a:endParaRPr/>
          </a:p>
          <a:p>
            <a:pPr indent="0" lvl="0" marL="0" rtl="0" algn="l">
              <a:spcBef>
                <a:spcPts val="0"/>
              </a:spcBef>
              <a:spcAft>
                <a:spcPts val="0"/>
              </a:spcAft>
              <a:buNone/>
            </a:pPr>
            <a:r>
              <a:t/>
            </a:r>
            <a:endParaRPr/>
          </a:p>
        </p:txBody>
      </p:sp>
      <p:sp>
        <p:nvSpPr>
          <p:cNvPr id="172" name="Google Shape;17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sz="1200">
                <a:solidFill>
                  <a:schemeClr val="dk1"/>
                </a:solidFill>
                <a:latin typeface="Calibri"/>
                <a:ea typeface="Calibri"/>
                <a:cs typeface="Calibri"/>
                <a:sym typeface="Calibri"/>
              </a:rPr>
              <a:t>In JavaScript, "redeclarable" and "reassignable" refer to different concepts related to variables.</a:t>
            </a:r>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Redeclarable:</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A variable declared using var can be redeclared within the same scope without causing an error.</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Example:</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var x = 10;</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var x = 20; // No error, x is redeclared</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However, variables declared with let and const cannot be redeclared in the same scope:</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let y = 30;</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let y = 40; // Error: Identifier 'y' has already been declared</a:t>
            </a:r>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Reassignable:</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After declaring a variable, you can assign a new value to it regardless of the keyword used (var, let, or const), except for variables declared with const, which cannot be reassigned.</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Example:</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var z = 50;</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z = 60; // Reassignment is allowed</a:t>
            </a:r>
            <a:endParaRPr/>
          </a:p>
          <a:p>
            <a:pPr indent="0" lvl="1" marL="457200" rtl="0" algn="l">
              <a:spcBef>
                <a:spcPts val="0"/>
              </a:spcBef>
              <a:spcAft>
                <a:spcPts val="0"/>
              </a:spcAft>
              <a:buNone/>
            </a:pPr>
            <a:r>
              <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let a = 70;</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a = 80; // Reassignment is allowed</a:t>
            </a:r>
            <a:endParaRPr/>
          </a:p>
          <a:p>
            <a:pPr indent="0" lvl="1" marL="457200" rtl="0" algn="l">
              <a:spcBef>
                <a:spcPts val="0"/>
              </a:spcBef>
              <a:spcAft>
                <a:spcPts val="0"/>
              </a:spcAft>
              <a:buNone/>
            </a:pPr>
            <a:r>
              <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const b = 90;</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 b = 100; // Error: Assignment to constant variable</a:t>
            </a:r>
            <a:endParaRPr/>
          </a:p>
          <a:p>
            <a:pPr indent="0" lvl="1" marL="45720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In summary:</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"Redeclarable" pertains to whether you can declare the same variable name again in the same scope.</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"Reassignable" pertains to whether you can assign a new value to an existing variable.</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Variables declared with var are both redeclarable and reassignable, variables declared with let are reassignable but not redeclarable, and variables declared with const are neither redeclarable nor reassignable within the same scope.</a:t>
            </a:r>
            <a:endParaRPr/>
          </a:p>
          <a:p>
            <a:pPr indent="0" lvl="0" marL="0" rtl="0" algn="l">
              <a:spcBef>
                <a:spcPts val="0"/>
              </a:spcBef>
              <a:spcAft>
                <a:spcPts val="0"/>
              </a:spcAft>
              <a:buNone/>
            </a:pPr>
            <a:r>
              <a:t/>
            </a:r>
            <a:endParaRPr/>
          </a:p>
        </p:txBody>
      </p:sp>
      <p:sp>
        <p:nvSpPr>
          <p:cNvPr id="208" name="Google Shape;20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sz="1200">
                <a:solidFill>
                  <a:schemeClr val="dk1"/>
                </a:solidFill>
                <a:latin typeface="Calibri"/>
                <a:ea typeface="Calibri"/>
                <a:cs typeface="Calibri"/>
                <a:sym typeface="Calibri"/>
              </a:rPr>
              <a:t>In JavaScript, == and === are two different comparison operators used to compare values.</a:t>
            </a:r>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 (Equality Operator):</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This operator checks for equality after performing type coercion. It converts the operands to the same type before making the comparison.</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For example, 5 == "5" would be true because the string "5" is coerced to the number 5 during the comparison.</a:t>
            </a:r>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 (Strict Equality Operator):</a:t>
            </a:r>
            <a:endParaRPr b="0" i="0" sz="1200">
              <a:solidFill>
                <a:schemeClr val="dk1"/>
              </a:solidFill>
              <a:latin typeface="Calibri"/>
              <a:ea typeface="Calibri"/>
              <a:cs typeface="Calibri"/>
              <a:sym typeface="Calibri"/>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This operator checks for equality without performing type coercion. It compares both the value and the type of the operands.</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For example, 5 === "5" would be false because the value 5 is of type number, and the string "5" is of type string.</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In general, it is recommended to use === (strict equality) to avoid unexpected results due to type coercion. Using === ensures that both the value and the type are the same for the comparison to be true.</a:t>
            </a:r>
            <a:endParaRPr/>
          </a:p>
        </p:txBody>
      </p:sp>
      <p:sp>
        <p:nvSpPr>
          <p:cNvPr id="245" name="Google Shape;24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sz="1200">
                <a:solidFill>
                  <a:schemeClr val="dk1"/>
                </a:solidFill>
                <a:latin typeface="Calibri"/>
                <a:ea typeface="Calibri"/>
                <a:cs typeface="Calibri"/>
                <a:sym typeface="Calibri"/>
              </a:rPr>
              <a:t>In JavaScript, the &gt;&gt; and &gt;&gt;&gt; are bitwise right shift operators.</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&gt;&gt; (Signed Right Shift):</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The &gt;&gt; operator shifts the bits of a number to the right. It preserves the sign bit, which means that if the number is positive, it pads the left side with zeros, and if the number is negative, it pads the left side with ones.</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Example: x &gt;&gt; y shifts the bits of x to the right by y positions.</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&gt;&gt;&gt; (Unsigned Right Shift):</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The &gt;&gt;&gt; operator also shifts the bits to the right, but it always pads the left side with zeros, regardless of the sign of the number. It treats the number as if it were an unsigned integer.</a:t>
            </a:r>
            <a:endParaRPr/>
          </a:p>
          <a:p>
            <a:pPr indent="0" lvl="1" marL="457200" rtl="0" algn="l">
              <a:spcBef>
                <a:spcPts val="0"/>
              </a:spcBef>
              <a:spcAft>
                <a:spcPts val="0"/>
              </a:spcAft>
              <a:buNone/>
            </a:pPr>
            <a:r>
              <a:rPr b="0" i="0" lang="en-GB" sz="1200">
                <a:solidFill>
                  <a:schemeClr val="dk1"/>
                </a:solidFill>
                <a:latin typeface="Calibri"/>
                <a:ea typeface="Calibri"/>
                <a:cs typeface="Calibri"/>
                <a:sym typeface="Calibri"/>
              </a:rPr>
              <a:t>Example: x &gt;&gt;&gt; y shifts the bits of x to the right by y positions, and the left side is always padded with zeros.</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Here's a quick example to illustrate the difference:</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lang="en-GB"/>
              <a:t>let x = -8;</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console.log(x &gt;&gt; 2);   // Output: -2 (Signed right shift)</a:t>
            </a:r>
            <a:endParaRPr/>
          </a:p>
          <a:p>
            <a:pPr indent="0" lvl="0" marL="0" rtl="0" algn="l">
              <a:spcBef>
                <a:spcPts val="0"/>
              </a:spcBef>
              <a:spcAft>
                <a:spcPts val="0"/>
              </a:spcAft>
              <a:buNone/>
            </a:pPr>
            <a:r>
              <a:rPr lang="en-GB"/>
              <a:t>console.log(x &gt;&gt;&gt; 2);  // Output: 1073741822 (Unsigned right shift)</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In the example, </a:t>
            </a:r>
            <a:r>
              <a:rPr lang="en-GB"/>
              <a:t>x &gt;&gt; 2</a:t>
            </a:r>
            <a:r>
              <a:rPr b="0" i="0" lang="en-GB" sz="1200">
                <a:solidFill>
                  <a:schemeClr val="dk1"/>
                </a:solidFill>
                <a:latin typeface="Calibri"/>
                <a:ea typeface="Calibri"/>
                <a:cs typeface="Calibri"/>
                <a:sym typeface="Calibri"/>
              </a:rPr>
              <a:t> performs a signed right shift, while </a:t>
            </a:r>
            <a:r>
              <a:rPr lang="en-GB"/>
              <a:t>x &gt;&gt;&gt; 2</a:t>
            </a:r>
            <a:r>
              <a:rPr b="0" i="0" lang="en-GB" sz="1200">
                <a:solidFill>
                  <a:schemeClr val="dk1"/>
                </a:solidFill>
                <a:latin typeface="Calibri"/>
                <a:ea typeface="Calibri"/>
                <a:cs typeface="Calibri"/>
                <a:sym typeface="Calibri"/>
              </a:rPr>
              <a:t> performs an unsigned right shift.</a:t>
            </a:r>
            <a:endParaRPr/>
          </a:p>
          <a:p>
            <a:pPr indent="0" lvl="0" marL="0" rtl="0" algn="l">
              <a:spcBef>
                <a:spcPts val="0"/>
              </a:spcBef>
              <a:spcAft>
                <a:spcPts val="0"/>
              </a:spcAft>
              <a:buNone/>
            </a:pPr>
            <a:r>
              <a:t/>
            </a:r>
            <a:endParaRPr/>
          </a:p>
        </p:txBody>
      </p:sp>
      <p:sp>
        <p:nvSpPr>
          <p:cNvPr id="258" name="Google Shape;258;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sz="1200">
                <a:solidFill>
                  <a:schemeClr val="dk1"/>
                </a:solidFill>
                <a:latin typeface="Calibri"/>
                <a:ea typeface="Calibri"/>
                <a:cs typeface="Calibri"/>
                <a:sym typeface="Calibri"/>
              </a:rPr>
              <a:t>In JavaScript, class properties and static properties are features that are used in object-oriented programming to define and manage data within classes.</a:t>
            </a:r>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Class Properties</a:t>
            </a:r>
            <a:r>
              <a:rPr b="0" i="0" lang="en-GB" sz="1200">
                <a:solidFill>
                  <a:schemeClr val="dk1"/>
                </a:solidFill>
                <a:latin typeface="Calibri"/>
                <a:ea typeface="Calibri"/>
                <a:cs typeface="Calibri"/>
                <a:sym typeface="Calibri"/>
              </a:rPr>
              <a:t>: These are properties that are defined within a class and are accessible through instances of the class. Each instance of the class can have its own unique values for these properties.</a:t>
            </a:r>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Static Properties</a:t>
            </a:r>
            <a:r>
              <a:rPr b="0" i="0" lang="en-GB" sz="1200">
                <a:solidFill>
                  <a:schemeClr val="dk1"/>
                </a:solidFill>
                <a:latin typeface="Calibri"/>
                <a:ea typeface="Calibri"/>
                <a:cs typeface="Calibri"/>
                <a:sym typeface="Calibri"/>
              </a:rPr>
              <a:t>: These are properties that are associated with the class itself rather than with any particular instance. They are accessed directly through the class and are shared among all instances of the class.</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Here's an example of how they are used in JavaScript:</a:t>
            </a:r>
            <a:endParaRPr/>
          </a:p>
          <a:p>
            <a:pPr indent="0" lvl="0" marL="0" rtl="0" algn="l">
              <a:spcBef>
                <a:spcPts val="0"/>
              </a:spcBef>
              <a:spcAft>
                <a:spcPts val="0"/>
              </a:spcAft>
              <a:buNone/>
            </a:pPr>
            <a:r>
              <a:rPr lang="en-GB"/>
              <a:t>class MyClass {</a:t>
            </a:r>
            <a:endParaRPr/>
          </a:p>
          <a:p>
            <a:pPr indent="0" lvl="0" marL="0" rtl="0" algn="l">
              <a:spcBef>
                <a:spcPts val="0"/>
              </a:spcBef>
              <a:spcAft>
                <a:spcPts val="0"/>
              </a:spcAft>
              <a:buNone/>
            </a:pPr>
            <a:r>
              <a:rPr lang="en-GB"/>
              <a:t>  // Class property</a:t>
            </a:r>
            <a:endParaRPr/>
          </a:p>
          <a:p>
            <a:pPr indent="0" lvl="0" marL="0" rtl="0" algn="l">
              <a:spcBef>
                <a:spcPts val="0"/>
              </a:spcBef>
              <a:spcAft>
                <a:spcPts val="0"/>
              </a:spcAft>
              <a:buNone/>
            </a:pPr>
            <a:r>
              <a:rPr lang="en-GB"/>
              <a:t>  instanceProperty = "I am a class property";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 Static property</a:t>
            </a:r>
            <a:endParaRPr/>
          </a:p>
          <a:p>
            <a:pPr indent="0" lvl="0" marL="0" rtl="0" algn="l">
              <a:spcBef>
                <a:spcPts val="0"/>
              </a:spcBef>
              <a:spcAft>
                <a:spcPts val="0"/>
              </a:spcAft>
              <a:buNone/>
            </a:pPr>
            <a:r>
              <a:rPr lang="en-GB"/>
              <a:t>  static staticProperty = "I am a static property";</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const instance1 = new MyClass();</a:t>
            </a:r>
            <a:endParaRPr/>
          </a:p>
          <a:p>
            <a:pPr indent="0" lvl="0" marL="0" rtl="0" algn="l">
              <a:spcBef>
                <a:spcPts val="0"/>
              </a:spcBef>
              <a:spcAft>
                <a:spcPts val="0"/>
              </a:spcAft>
              <a:buNone/>
            </a:pPr>
            <a:r>
              <a:rPr lang="en-GB"/>
              <a:t>const instance2 = new MyClass();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console.log(instance1.instanceProperty); // Output: "I am a class property"</a:t>
            </a:r>
            <a:endParaRPr/>
          </a:p>
          <a:p>
            <a:pPr indent="0" lvl="0" marL="0" rtl="0" algn="l">
              <a:spcBef>
                <a:spcPts val="0"/>
              </a:spcBef>
              <a:spcAft>
                <a:spcPts val="0"/>
              </a:spcAft>
              <a:buNone/>
            </a:pPr>
            <a:r>
              <a:rPr lang="en-GB"/>
              <a:t>console.log(instance2.instanceProperty); // Output: "I am a class property"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console.log(MyClass.staticProperty); // Output: "I am a static property"</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In this example, </a:t>
            </a:r>
            <a:r>
              <a:rPr lang="en-GB"/>
              <a:t>instanceProperty</a:t>
            </a:r>
            <a:r>
              <a:rPr b="0" i="0" lang="en-GB" sz="1200">
                <a:solidFill>
                  <a:schemeClr val="dk1"/>
                </a:solidFill>
                <a:latin typeface="Calibri"/>
                <a:ea typeface="Calibri"/>
                <a:cs typeface="Calibri"/>
                <a:sym typeface="Calibri"/>
              </a:rPr>
              <a:t> is a class property, and </a:t>
            </a:r>
            <a:r>
              <a:rPr lang="en-GB"/>
              <a:t>staticProperty</a:t>
            </a:r>
            <a:r>
              <a:rPr b="0" i="0" lang="en-GB" sz="1200">
                <a:solidFill>
                  <a:schemeClr val="dk1"/>
                </a:solidFill>
                <a:latin typeface="Calibri"/>
                <a:ea typeface="Calibri"/>
                <a:cs typeface="Calibri"/>
                <a:sym typeface="Calibri"/>
              </a:rPr>
              <a:t> is a static property. Each instance of </a:t>
            </a:r>
            <a:r>
              <a:rPr lang="en-GB"/>
              <a:t>MyClass</a:t>
            </a:r>
            <a:r>
              <a:rPr b="0" i="0" lang="en-GB" sz="1200">
                <a:solidFill>
                  <a:schemeClr val="dk1"/>
                </a:solidFill>
                <a:latin typeface="Calibri"/>
                <a:ea typeface="Calibri"/>
                <a:cs typeface="Calibri"/>
                <a:sym typeface="Calibri"/>
              </a:rPr>
              <a:t> has its own </a:t>
            </a:r>
            <a:r>
              <a:rPr lang="en-GB"/>
              <a:t>instanceProperty</a:t>
            </a:r>
            <a:r>
              <a:rPr b="0" i="0" lang="en-GB" sz="1200">
                <a:solidFill>
                  <a:schemeClr val="dk1"/>
                </a:solidFill>
                <a:latin typeface="Calibri"/>
                <a:ea typeface="Calibri"/>
                <a:cs typeface="Calibri"/>
                <a:sym typeface="Calibri"/>
              </a:rPr>
              <a:t> value, while </a:t>
            </a:r>
            <a:r>
              <a:rPr lang="en-GB"/>
              <a:t>staticProperty</a:t>
            </a:r>
            <a:r>
              <a:rPr b="0" i="0" lang="en-GB" sz="1200">
                <a:solidFill>
                  <a:schemeClr val="dk1"/>
                </a:solidFill>
                <a:latin typeface="Calibri"/>
                <a:ea typeface="Calibri"/>
                <a:cs typeface="Calibri"/>
                <a:sym typeface="Calibri"/>
              </a:rPr>
              <a:t> is shared among all instances of </a:t>
            </a:r>
            <a:r>
              <a:rPr lang="en-GB"/>
              <a:t>MyClass</a:t>
            </a:r>
            <a:r>
              <a:rPr b="0" i="0" lang="en-GB" sz="1200">
                <a:solidFill>
                  <a:schemeClr val="dk1"/>
                </a:solidFill>
                <a:latin typeface="Calibri"/>
                <a:ea typeface="Calibri"/>
                <a:cs typeface="Calibri"/>
                <a:sym typeface="Calibri"/>
              </a:rPr>
              <a:t>.</a:t>
            </a:r>
            <a:endParaRPr/>
          </a:p>
        </p:txBody>
      </p:sp>
      <p:sp>
        <p:nvSpPr>
          <p:cNvPr id="563" name="Google Shape;563;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sz="1200">
                <a:solidFill>
                  <a:schemeClr val="dk1"/>
                </a:solidFill>
                <a:latin typeface="Calibri"/>
                <a:ea typeface="Calibri"/>
                <a:cs typeface="Calibri"/>
                <a:sym typeface="Calibri"/>
              </a:rPr>
              <a:t>JavaScript does not support multiple inheritance in the traditional sense, where a class can directly inherit from multiple classes. However, JavaScript supports a form of multiple inheritance through a mechanism called "mixins" and “prototype chaining”.</a:t>
            </a:r>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Mixins:</a:t>
            </a:r>
            <a:r>
              <a:rPr b="0" i="0" lang="en-GB" sz="1200">
                <a:solidFill>
                  <a:schemeClr val="dk1"/>
                </a:solidFill>
                <a:latin typeface="Calibri"/>
                <a:ea typeface="Calibri"/>
                <a:cs typeface="Calibri"/>
                <a:sym typeface="Calibri"/>
              </a:rPr>
              <a:t> Mixins are a way to combine the properties and methods of multiple objects into a new object. You can create separate objects with specific functionalities and then mix them together. This is a form of achieving multiple inheritance.</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Example of using mixins</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const mixin1 =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method1()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console.log('Method 1');</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const mixin2 =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method2()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console.log('Method 2');</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class MyClass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Object.assign(MyClass.prototype, mixin1, mixin2);</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const obj = new MyClass();</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obj.method1();  // Output: Method 1</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obj.method2();  // Output: Method 2</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1" i="0" lang="en-GB" sz="1200">
                <a:solidFill>
                  <a:schemeClr val="dk1"/>
                </a:solidFill>
                <a:latin typeface="Calibri"/>
                <a:ea typeface="Calibri"/>
                <a:cs typeface="Calibri"/>
                <a:sym typeface="Calibri"/>
              </a:rPr>
              <a:t>Prototype Chaining:</a:t>
            </a:r>
            <a:r>
              <a:rPr b="0" i="0" lang="en-GB" sz="1200">
                <a:solidFill>
                  <a:schemeClr val="dk1"/>
                </a:solidFill>
                <a:latin typeface="Calibri"/>
                <a:ea typeface="Calibri"/>
                <a:cs typeface="Calibri"/>
                <a:sym typeface="Calibri"/>
              </a:rPr>
              <a:t> JavaScript uses prototype-based inheritance. Objects inherit properties and methods from their prototype. While it's not traditional class-based multiple inheritance, you can achieve similar effects by linking prototypes.</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function Parent1()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this.method1 = function()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console.log('Method 1');</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function Parent2()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this.method2 = function()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console.log('Method 2');</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function Child()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 Prototype chaining</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Parent1.call(this);</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Parent2.call(this);</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const childObj = new Child();</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childObj.method1();  // Output: Method 1</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childObj.method2();  // Output: Method 2</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These approaches provide a way to achieve some level of multiple inheritance in JavaScript, but they are different from classical multiple inheritance found in languages like C++ or Java. It's important to note that using composition and other design patterns is often recommended in JavaScript to achieve code reuse and maintainability.</a:t>
            </a:r>
            <a:endParaRPr b="0" i="0" sz="1200">
              <a:solidFill>
                <a:schemeClr val="dk1"/>
              </a:solidFill>
              <a:latin typeface="Calibri"/>
              <a:ea typeface="Calibri"/>
              <a:cs typeface="Calibri"/>
              <a:sym typeface="Calibri"/>
            </a:endParaRPr>
          </a:p>
        </p:txBody>
      </p:sp>
      <p:sp>
        <p:nvSpPr>
          <p:cNvPr id="588" name="Google Shape;588;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354cadbac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354cadbac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g3354cadbac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354cadbac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354cadbac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3354cadbacf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354cadbac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354cadbacf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3354cadbacf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354cadbac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354cadbacf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g3354cadbacf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354cadbac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354cadbacf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g3354cadbacf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354cadbacf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354cadbacf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g3354cadbacf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Self-study: Promise, async/await</a:t>
            </a:r>
            <a:endParaRPr/>
          </a:p>
        </p:txBody>
      </p:sp>
      <p:sp>
        <p:nvSpPr>
          <p:cNvPr id="649" name="Google Shape;649;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3"/>
          <p:cNvSpPr/>
          <p:nvPr>
            <p:ph idx="2" type="pic"/>
          </p:nvPr>
        </p:nvSpPr>
        <p:spPr>
          <a:xfrm>
            <a:off x="5183188" y="987425"/>
            <a:ext cx="6172200" cy="4873625"/>
          </a:xfrm>
          <a:prstGeom prst="rect">
            <a:avLst/>
          </a:prstGeom>
          <a:noFill/>
          <a:ln>
            <a:noFill/>
          </a:ln>
        </p:spPr>
      </p:sp>
      <p:sp>
        <p:nvSpPr>
          <p:cNvPr id="68" name="Google Shape;68;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w3schools.com/js/js_es6.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4.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png"/><Relationship Id="rId4" Type="http://schemas.openxmlformats.org/officeDocument/2006/relationships/image" Target="../media/image37.png"/><Relationship Id="rId5"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0.png"/><Relationship Id="rId4" Type="http://schemas.openxmlformats.org/officeDocument/2006/relationships/image" Target="../media/image39.png"/><Relationship Id="rId5"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5.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9.png"/><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6.png"/><Relationship Id="rId4" Type="http://schemas.openxmlformats.org/officeDocument/2006/relationships/image" Target="../media/image5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6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60.png"/><Relationship Id="rId4" Type="http://schemas.openxmlformats.org/officeDocument/2006/relationships/image" Target="../media/image6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67.png"/><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67.png"/><Relationship Id="rId4" Type="http://schemas.openxmlformats.org/officeDocument/2006/relationships/image" Target="../media/image65.png"/><Relationship Id="rId5" Type="http://schemas.openxmlformats.org/officeDocument/2006/relationships/image" Target="../media/image6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s://www.w3schools.com/js/" TargetMode="External"/><Relationship Id="rId4" Type="http://schemas.openxmlformats.org/officeDocument/2006/relationships/hyperlink" Target="https://www.educative.io/answers/what-is-static-property-and-method-in-javascript" TargetMode="External"/><Relationship Id="rId5" Type="http://schemas.openxmlformats.org/officeDocument/2006/relationships/hyperlink" Target="https://www.geeksforgeeks.org/encapsulation-in-javascript/" TargetMode="External"/><Relationship Id="rId6" Type="http://schemas.openxmlformats.org/officeDocument/2006/relationships/hyperlink" Target="https://developer.mozilla.org/en-US/docs/Web/Events"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495864" y="1767970"/>
            <a:ext cx="9144000" cy="94508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JavaScript</a:t>
            </a:r>
            <a:endParaRPr/>
          </a:p>
        </p:txBody>
      </p:sp>
      <p:sp>
        <p:nvSpPr>
          <p:cNvPr id="89" name="Google Shape;89;p1"/>
          <p:cNvSpPr txBox="1"/>
          <p:nvPr/>
        </p:nvSpPr>
        <p:spPr>
          <a:xfrm>
            <a:off x="1524000" y="1025400"/>
            <a:ext cx="9144000" cy="587829"/>
          </a:xfrm>
          <a:prstGeom prst="rect">
            <a:avLst/>
          </a:prstGeom>
          <a:noFill/>
          <a:ln>
            <a:noFill/>
          </a:ln>
        </p:spPr>
        <p:txBody>
          <a:bodyPr anchorCtr="0" anchor="b" bIns="45700" lIns="91425" spcFirstLastPara="1" rIns="91425" wrap="square" tIns="45700">
            <a:normAutofit fontScale="97500"/>
          </a:bodyPr>
          <a:lstStyle/>
          <a:p>
            <a:pPr indent="0" lvl="0" marL="0" marR="0" rtl="0" algn="ctr">
              <a:lnSpc>
                <a:spcPct val="90000"/>
              </a:lnSpc>
              <a:spcBef>
                <a:spcPts val="0"/>
              </a:spcBef>
              <a:spcAft>
                <a:spcPts val="0"/>
              </a:spcAft>
              <a:buClr>
                <a:srgbClr val="595959"/>
              </a:buClr>
              <a:buSzPct val="100000"/>
              <a:buFont typeface="Times New Roman"/>
              <a:buNone/>
            </a:pPr>
            <a:r>
              <a:rPr b="1" i="0" lang="en-GB" sz="1800" u="none" cap="none" strike="noStrike">
                <a:solidFill>
                  <a:srgbClr val="595959"/>
                </a:solidFill>
                <a:latin typeface="Times New Roman"/>
                <a:ea typeface="Times New Roman"/>
                <a:cs typeface="Times New Roman"/>
                <a:sym typeface="Times New Roman"/>
              </a:rPr>
              <a:t>CSE 3100 : Web Programming Laboratory</a:t>
            </a:r>
            <a:endParaRPr b="1" i="0" sz="3200" u="none" cap="none" strike="noStrike">
              <a:solidFill>
                <a:srgbClr val="595959"/>
              </a:solidFill>
              <a:latin typeface="Times New Roman"/>
              <a:ea typeface="Times New Roman"/>
              <a:cs typeface="Times New Roman"/>
              <a:sym typeface="Times New Roman"/>
            </a:endParaRPr>
          </a:p>
        </p:txBody>
      </p:sp>
      <p:sp>
        <p:nvSpPr>
          <p:cNvPr id="90" name="Google Shape;90;p1"/>
          <p:cNvSpPr txBox="1"/>
          <p:nvPr>
            <p:ph idx="1" type="subTitle"/>
          </p:nvPr>
        </p:nvSpPr>
        <p:spPr>
          <a:xfrm>
            <a:off x="1461867" y="3713788"/>
            <a:ext cx="4418427" cy="16557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None/>
            </a:pPr>
            <a:r>
              <a:rPr b="1" lang="en-GB" sz="2000">
                <a:solidFill>
                  <a:srgbClr val="595959"/>
                </a:solidFill>
                <a:latin typeface="Times New Roman"/>
                <a:ea typeface="Times New Roman"/>
                <a:cs typeface="Times New Roman"/>
                <a:sym typeface="Times New Roman"/>
              </a:rPr>
              <a:t>Subah Nawar</a:t>
            </a:r>
            <a:endParaRPr/>
          </a:p>
          <a:p>
            <a:pPr indent="0" lvl="0" marL="0" rtl="0" algn="l">
              <a:lnSpc>
                <a:spcPct val="90000"/>
              </a:lnSpc>
              <a:spcBef>
                <a:spcPts val="1000"/>
              </a:spcBef>
              <a:spcAft>
                <a:spcPts val="0"/>
              </a:spcAft>
              <a:buClr>
                <a:srgbClr val="595959"/>
              </a:buClr>
              <a:buSzPts val="2000"/>
              <a:buNone/>
            </a:pPr>
            <a:r>
              <a:rPr b="1" lang="en-GB" sz="2000">
                <a:solidFill>
                  <a:srgbClr val="595959"/>
                </a:solidFill>
                <a:latin typeface="Times New Roman"/>
                <a:ea typeface="Times New Roman"/>
                <a:cs typeface="Times New Roman"/>
                <a:sym typeface="Times New Roman"/>
              </a:rPr>
              <a:t>Lecturer,</a:t>
            </a:r>
            <a:endParaRPr/>
          </a:p>
          <a:p>
            <a:pPr indent="0" lvl="0" marL="0" rtl="0" algn="l">
              <a:lnSpc>
                <a:spcPct val="90000"/>
              </a:lnSpc>
              <a:spcBef>
                <a:spcPts val="1000"/>
              </a:spcBef>
              <a:spcAft>
                <a:spcPts val="0"/>
              </a:spcAft>
              <a:buClr>
                <a:srgbClr val="595959"/>
              </a:buClr>
              <a:buSzPts val="2000"/>
              <a:buNone/>
            </a:pPr>
            <a:r>
              <a:rPr b="1" lang="en-GB" sz="2000">
                <a:solidFill>
                  <a:srgbClr val="595959"/>
                </a:solidFill>
                <a:latin typeface="Times New Roman"/>
                <a:ea typeface="Times New Roman"/>
                <a:cs typeface="Times New Roman"/>
                <a:sym typeface="Times New Roman"/>
              </a:rPr>
              <a:t>Dept of CSE, KUET</a:t>
            </a:r>
            <a:endParaRPr/>
          </a:p>
          <a:p>
            <a:pPr indent="0" lvl="0" marL="0" rtl="0" algn="l">
              <a:lnSpc>
                <a:spcPct val="90000"/>
              </a:lnSpc>
              <a:spcBef>
                <a:spcPts val="1000"/>
              </a:spcBef>
              <a:spcAft>
                <a:spcPts val="0"/>
              </a:spcAft>
              <a:buClr>
                <a:srgbClr val="595959"/>
              </a:buClr>
              <a:buSzPts val="2000"/>
              <a:buNone/>
            </a:pPr>
            <a:r>
              <a:rPr b="1" lang="en-GB" sz="2000">
                <a:solidFill>
                  <a:srgbClr val="595959"/>
                </a:solidFill>
                <a:latin typeface="Times New Roman"/>
                <a:ea typeface="Times New Roman"/>
                <a:cs typeface="Times New Roman"/>
                <a:sym typeface="Times New Roman"/>
              </a:rPr>
              <a:t>Email: nawar@cse.kuet.ac.bd</a:t>
            </a:r>
            <a:endParaRPr/>
          </a:p>
        </p:txBody>
      </p:sp>
      <p:sp>
        <p:nvSpPr>
          <p:cNvPr id="91" name="Google Shape;91;p1"/>
          <p:cNvSpPr txBox="1"/>
          <p:nvPr/>
        </p:nvSpPr>
        <p:spPr>
          <a:xfrm>
            <a:off x="6751754" y="3664173"/>
            <a:ext cx="4006516" cy="1655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595959"/>
              </a:buClr>
              <a:buSzPts val="2000"/>
              <a:buFont typeface="Arial"/>
              <a:buNone/>
            </a:pPr>
            <a:r>
              <a:rPr b="1" i="0" lang="en-GB" sz="2000" u="none" cap="none" strike="noStrike">
                <a:solidFill>
                  <a:srgbClr val="595959"/>
                </a:solidFill>
                <a:latin typeface="Times New Roman"/>
                <a:ea typeface="Times New Roman"/>
                <a:cs typeface="Times New Roman"/>
                <a:sym typeface="Times New Roman"/>
              </a:rPr>
              <a:t>Kazi Saeed Alam</a:t>
            </a:r>
            <a:endParaRPr/>
          </a:p>
          <a:p>
            <a:pPr indent="0" lvl="0" marL="0" marR="0" rtl="0" algn="l">
              <a:lnSpc>
                <a:spcPct val="90000"/>
              </a:lnSpc>
              <a:spcBef>
                <a:spcPts val="1000"/>
              </a:spcBef>
              <a:spcAft>
                <a:spcPts val="0"/>
              </a:spcAft>
              <a:buClr>
                <a:srgbClr val="595959"/>
              </a:buClr>
              <a:buSzPts val="2000"/>
              <a:buFont typeface="Arial"/>
              <a:buNone/>
            </a:pPr>
            <a:r>
              <a:rPr b="1" i="0" lang="en-GB" sz="2000" u="none" cap="none" strike="noStrike">
                <a:solidFill>
                  <a:srgbClr val="595959"/>
                </a:solidFill>
                <a:latin typeface="Times New Roman"/>
                <a:ea typeface="Times New Roman"/>
                <a:cs typeface="Times New Roman"/>
                <a:sym typeface="Times New Roman"/>
              </a:rPr>
              <a:t>Assistant Professor,</a:t>
            </a:r>
            <a:endParaRPr/>
          </a:p>
          <a:p>
            <a:pPr indent="0" lvl="0" marL="0" marR="0" rtl="0" algn="l">
              <a:lnSpc>
                <a:spcPct val="90000"/>
              </a:lnSpc>
              <a:spcBef>
                <a:spcPts val="1000"/>
              </a:spcBef>
              <a:spcAft>
                <a:spcPts val="0"/>
              </a:spcAft>
              <a:buClr>
                <a:srgbClr val="595959"/>
              </a:buClr>
              <a:buSzPts val="2000"/>
              <a:buFont typeface="Arial"/>
              <a:buNone/>
            </a:pPr>
            <a:r>
              <a:rPr b="1" i="0" lang="en-GB" sz="2000" u="none" cap="none" strike="noStrike">
                <a:solidFill>
                  <a:srgbClr val="595959"/>
                </a:solidFill>
                <a:latin typeface="Times New Roman"/>
                <a:ea typeface="Times New Roman"/>
                <a:cs typeface="Times New Roman"/>
                <a:sym typeface="Times New Roman"/>
              </a:rPr>
              <a:t>Dept of CSE, KUET</a:t>
            </a:r>
            <a:endParaRPr/>
          </a:p>
          <a:p>
            <a:pPr indent="0" lvl="0" marL="0" marR="0" rtl="0" algn="l">
              <a:lnSpc>
                <a:spcPct val="90000"/>
              </a:lnSpc>
              <a:spcBef>
                <a:spcPts val="1000"/>
              </a:spcBef>
              <a:spcAft>
                <a:spcPts val="0"/>
              </a:spcAft>
              <a:buClr>
                <a:srgbClr val="595959"/>
              </a:buClr>
              <a:buSzPts val="2000"/>
              <a:buFont typeface="Arial"/>
              <a:buNone/>
            </a:pPr>
            <a:r>
              <a:rPr b="1" i="0" lang="en-GB" sz="2000" u="none" cap="none" strike="noStrike">
                <a:solidFill>
                  <a:srgbClr val="595959"/>
                </a:solidFill>
                <a:latin typeface="Times New Roman"/>
                <a:ea typeface="Times New Roman"/>
                <a:cs typeface="Times New Roman"/>
                <a:sym typeface="Times New Roman"/>
              </a:rPr>
              <a:t>Email: saeed.alam@cse.kuet.ac.bd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Output</a:t>
            </a:r>
            <a:br>
              <a:rPr lang="en-GB"/>
            </a:br>
            <a:endParaRPr/>
          </a:p>
        </p:txBody>
      </p:sp>
      <p:sp>
        <p:nvSpPr>
          <p:cNvPr id="149" name="Google Shape;149;p10"/>
          <p:cNvSpPr txBox="1"/>
          <p:nvPr>
            <p:ph idx="1" type="body"/>
          </p:nvPr>
        </p:nvSpPr>
        <p:spPr>
          <a:xfrm>
            <a:off x="838200" y="1825625"/>
            <a:ext cx="10515600" cy="26919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JavaScript can "display" data in different ways:</a:t>
            </a:r>
            <a:endParaRPr/>
          </a:p>
          <a:p>
            <a:pPr indent="-228600" lvl="0" marL="228600" rtl="0" algn="l">
              <a:lnSpc>
                <a:spcPct val="90000"/>
              </a:lnSpc>
              <a:spcBef>
                <a:spcPts val="1000"/>
              </a:spcBef>
              <a:spcAft>
                <a:spcPts val="0"/>
              </a:spcAft>
              <a:buClr>
                <a:schemeClr val="dk1"/>
              </a:buClr>
              <a:buSzPts val="2800"/>
              <a:buChar char="•"/>
            </a:pPr>
            <a:r>
              <a:rPr lang="en-GB"/>
              <a:t>Writing into an HTML element, using </a:t>
            </a:r>
            <a:r>
              <a:rPr lang="en-GB">
                <a:solidFill>
                  <a:srgbClr val="2F5496"/>
                </a:solidFill>
              </a:rPr>
              <a:t>innerHTML.</a:t>
            </a:r>
            <a:endParaRPr/>
          </a:p>
          <a:p>
            <a:pPr indent="-228600" lvl="0" marL="228600" rtl="0" algn="l">
              <a:lnSpc>
                <a:spcPct val="90000"/>
              </a:lnSpc>
              <a:spcBef>
                <a:spcPts val="1000"/>
              </a:spcBef>
              <a:spcAft>
                <a:spcPts val="0"/>
              </a:spcAft>
              <a:buClr>
                <a:schemeClr val="dk1"/>
              </a:buClr>
              <a:buSzPts val="2800"/>
              <a:buChar char="•"/>
            </a:pPr>
            <a:r>
              <a:rPr lang="en-GB"/>
              <a:t>Writing into the HTML output using </a:t>
            </a:r>
            <a:r>
              <a:rPr lang="en-GB">
                <a:solidFill>
                  <a:srgbClr val="2F5496"/>
                </a:solidFill>
              </a:rPr>
              <a:t>document.write().</a:t>
            </a:r>
            <a:endParaRPr/>
          </a:p>
          <a:p>
            <a:pPr indent="-228600" lvl="0" marL="228600" rtl="0" algn="l">
              <a:lnSpc>
                <a:spcPct val="90000"/>
              </a:lnSpc>
              <a:spcBef>
                <a:spcPts val="1000"/>
              </a:spcBef>
              <a:spcAft>
                <a:spcPts val="0"/>
              </a:spcAft>
              <a:buClr>
                <a:schemeClr val="dk1"/>
              </a:buClr>
              <a:buSzPts val="2800"/>
              <a:buChar char="•"/>
            </a:pPr>
            <a:r>
              <a:rPr lang="en-GB"/>
              <a:t>Writing into an alert box, using </a:t>
            </a:r>
            <a:r>
              <a:rPr lang="en-GB">
                <a:solidFill>
                  <a:srgbClr val="2F5496"/>
                </a:solidFill>
              </a:rPr>
              <a:t>window.alert().</a:t>
            </a:r>
            <a:endParaRPr/>
          </a:p>
          <a:p>
            <a:pPr indent="-228600" lvl="0" marL="228600" rtl="0" algn="l">
              <a:lnSpc>
                <a:spcPct val="90000"/>
              </a:lnSpc>
              <a:spcBef>
                <a:spcPts val="1000"/>
              </a:spcBef>
              <a:spcAft>
                <a:spcPts val="0"/>
              </a:spcAft>
              <a:buClr>
                <a:schemeClr val="dk1"/>
              </a:buClr>
              <a:buSzPts val="2800"/>
              <a:buChar char="•"/>
            </a:pPr>
            <a:r>
              <a:rPr lang="en-GB"/>
              <a:t>Writing into the browser console, using </a:t>
            </a:r>
            <a:r>
              <a:rPr lang="en-GB">
                <a:solidFill>
                  <a:srgbClr val="2F5496"/>
                </a:solidFill>
              </a:rPr>
              <a:t>console.log().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Statements</a:t>
            </a:r>
            <a:br>
              <a:rPr lang="en-GB"/>
            </a:br>
            <a:endParaRPr/>
          </a:p>
        </p:txBody>
      </p:sp>
      <p:sp>
        <p:nvSpPr>
          <p:cNvPr id="155" name="Google Shape;15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JavaScript statements are composed of:</a:t>
            </a:r>
            <a:endParaRPr/>
          </a:p>
          <a:p>
            <a:pPr indent="-228600" lvl="1" marL="685800" rtl="0" algn="l">
              <a:lnSpc>
                <a:spcPct val="100000"/>
              </a:lnSpc>
              <a:spcBef>
                <a:spcPts val="500"/>
              </a:spcBef>
              <a:spcAft>
                <a:spcPts val="0"/>
              </a:spcAft>
              <a:buClr>
                <a:schemeClr val="dk1"/>
              </a:buClr>
              <a:buSzPts val="3200"/>
              <a:buChar char="•"/>
            </a:pPr>
            <a:r>
              <a:rPr lang="en-GB" sz="3200"/>
              <a:t>Values, Operators, Expressions, Keywords, and Comments.</a:t>
            </a:r>
            <a:endParaRPr/>
          </a:p>
          <a:p>
            <a:pPr indent="-228600" lvl="1" marL="685800" rtl="0" algn="l">
              <a:lnSpc>
                <a:spcPct val="100000"/>
              </a:lnSpc>
              <a:spcBef>
                <a:spcPts val="500"/>
              </a:spcBef>
              <a:spcAft>
                <a:spcPts val="0"/>
              </a:spcAft>
              <a:buClr>
                <a:schemeClr val="dk1"/>
              </a:buClr>
              <a:buSzPts val="3200"/>
              <a:buChar char="•"/>
            </a:pPr>
            <a:r>
              <a:rPr lang="en-GB" sz="3200"/>
              <a:t>This statement tells the browser to write "Hello Dolly." inside an HTML element with id="demo":</a:t>
            </a:r>
            <a:endParaRPr sz="3200"/>
          </a:p>
          <a:p>
            <a:pPr indent="-228600" lvl="1" marL="685800" rtl="0" algn="l">
              <a:lnSpc>
                <a:spcPct val="100000"/>
              </a:lnSpc>
              <a:spcBef>
                <a:spcPts val="500"/>
              </a:spcBef>
              <a:spcAft>
                <a:spcPts val="0"/>
              </a:spcAft>
              <a:buClr>
                <a:srgbClr val="2F5496"/>
              </a:buClr>
              <a:buSzPts val="2400"/>
              <a:buChar char="•"/>
            </a:pPr>
            <a:r>
              <a:rPr lang="en-GB">
                <a:solidFill>
                  <a:srgbClr val="2F5496"/>
                </a:solidFill>
              </a:rPr>
              <a:t>document.getElementById("demo").innerHTML = "Hello Dolly.";</a:t>
            </a:r>
            <a:endParaRPr/>
          </a:p>
          <a:p>
            <a:pPr indent="-228600" lvl="1" marL="685800" rtl="0" algn="l">
              <a:lnSpc>
                <a:spcPct val="100000"/>
              </a:lnSpc>
              <a:spcBef>
                <a:spcPts val="500"/>
              </a:spcBef>
              <a:spcAft>
                <a:spcPts val="0"/>
              </a:spcAft>
              <a:buClr>
                <a:schemeClr val="dk1"/>
              </a:buClr>
              <a:buSzPts val="3200"/>
              <a:buChar char="•"/>
            </a:pPr>
            <a:r>
              <a:rPr lang="en-GB" sz="3200"/>
              <a:t>The statements are executed, one by one, in the same order as they are written.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838200" y="140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Semicolons ;</a:t>
            </a:r>
            <a:endParaRPr/>
          </a:p>
        </p:txBody>
      </p:sp>
      <p:sp>
        <p:nvSpPr>
          <p:cNvPr id="161" name="Google Shape;161;p12"/>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Semicolons separate JavaScript statements.</a:t>
            </a:r>
            <a:endParaRPr/>
          </a:p>
          <a:p>
            <a:pPr indent="-228600" lvl="0" marL="228600" rtl="0" algn="l">
              <a:lnSpc>
                <a:spcPct val="90000"/>
              </a:lnSpc>
              <a:spcBef>
                <a:spcPts val="1000"/>
              </a:spcBef>
              <a:spcAft>
                <a:spcPts val="0"/>
              </a:spcAft>
              <a:buClr>
                <a:schemeClr val="dk1"/>
              </a:buClr>
              <a:buSzPts val="2800"/>
              <a:buChar char="•"/>
            </a:pPr>
            <a:r>
              <a:rPr lang="en-GB"/>
              <a:t>Add a semicolon at the end of each executable statement: </a:t>
            </a:r>
            <a:endParaRPr/>
          </a:p>
          <a:p>
            <a:pPr indent="-228600" lvl="0" marL="228600" rtl="0" algn="l">
              <a:lnSpc>
                <a:spcPct val="90000"/>
              </a:lnSpc>
              <a:spcBef>
                <a:spcPts val="1000"/>
              </a:spcBef>
              <a:spcAft>
                <a:spcPts val="0"/>
              </a:spcAft>
              <a:buClr>
                <a:schemeClr val="dk1"/>
              </a:buClr>
              <a:buSzPts val="2800"/>
              <a:buChar char="•"/>
            </a:pPr>
            <a:r>
              <a:rPr lang="en-GB"/>
              <a:t>let a, b, c;       // Declare 3 variables</a:t>
            </a:r>
            <a:br>
              <a:rPr lang="en-GB"/>
            </a:br>
            <a:r>
              <a:rPr lang="en-GB"/>
              <a:t>a = 5;              // Assign the value 5 to a</a:t>
            </a:r>
            <a:br>
              <a:rPr lang="en-GB"/>
            </a:br>
            <a:r>
              <a:rPr lang="en-GB"/>
              <a:t>b = 6;             // Assign the value 6 to b</a:t>
            </a:r>
            <a:br>
              <a:rPr lang="en-GB"/>
            </a:br>
            <a:r>
              <a:rPr lang="en-GB"/>
              <a:t>c = a + b;       // Assign the sum of a and b to c</a:t>
            </a:r>
            <a:endParaRPr/>
          </a:p>
          <a:p>
            <a:pPr indent="-228600" lvl="0" marL="228600" rtl="0" algn="l">
              <a:lnSpc>
                <a:spcPct val="90000"/>
              </a:lnSpc>
              <a:spcBef>
                <a:spcPts val="1000"/>
              </a:spcBef>
              <a:spcAft>
                <a:spcPts val="0"/>
              </a:spcAft>
              <a:buClr>
                <a:schemeClr val="dk1"/>
              </a:buClr>
              <a:buSzPts val="2800"/>
              <a:buChar char="•"/>
            </a:pPr>
            <a:r>
              <a:rPr lang="en-GB"/>
              <a:t>When separated by semicolons, multiple statements on one line are allowed:</a:t>
            </a:r>
            <a:endParaRPr/>
          </a:p>
          <a:p>
            <a:pPr indent="-228600" lvl="0" marL="228600" rtl="0" algn="l">
              <a:lnSpc>
                <a:spcPct val="90000"/>
              </a:lnSpc>
              <a:spcBef>
                <a:spcPts val="1000"/>
              </a:spcBef>
              <a:spcAft>
                <a:spcPts val="0"/>
              </a:spcAft>
              <a:buClr>
                <a:schemeClr val="dk1"/>
              </a:buClr>
              <a:buSzPts val="2800"/>
              <a:buChar char="•"/>
            </a:pPr>
            <a:r>
              <a:rPr lang="en-GB"/>
              <a:t>a = 5; b = 6; c = a + b;</a:t>
            </a:r>
            <a:br>
              <a:rPr lang="en-GB"/>
            </a:br>
            <a:br>
              <a:rPr lang="en-GB"/>
            </a:b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Code Blocks</a:t>
            </a:r>
            <a:br>
              <a:rPr lang="en-GB"/>
            </a:br>
            <a:endParaRPr/>
          </a:p>
        </p:txBody>
      </p:sp>
      <p:sp>
        <p:nvSpPr>
          <p:cNvPr id="167" name="Google Shape;167;p13"/>
          <p:cNvSpPr txBox="1"/>
          <p:nvPr>
            <p:ph idx="1" type="body"/>
          </p:nvPr>
        </p:nvSpPr>
        <p:spPr>
          <a:xfrm>
            <a:off x="838200" y="1825625"/>
            <a:ext cx="10515600" cy="27028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JavaScript statements can be grouped together in code blocks, inside curly brackets {...}.</a:t>
            </a:r>
            <a:endParaRPr/>
          </a:p>
          <a:p>
            <a:pPr indent="-228600" lvl="0" marL="228600" rtl="0" algn="l">
              <a:lnSpc>
                <a:spcPct val="90000"/>
              </a:lnSpc>
              <a:spcBef>
                <a:spcPts val="1000"/>
              </a:spcBef>
              <a:spcAft>
                <a:spcPts val="0"/>
              </a:spcAft>
              <a:buClr>
                <a:schemeClr val="dk1"/>
              </a:buClr>
              <a:buSzPts val="2800"/>
              <a:buChar char="•"/>
            </a:pPr>
            <a:r>
              <a:rPr lang="en-GB"/>
              <a:t>The purpose of code blocks is to define statements to be executed together.</a:t>
            </a:r>
            <a:endParaRPr/>
          </a:p>
          <a:p>
            <a:pPr indent="-228600" lvl="0" marL="228600" rtl="0" algn="l">
              <a:lnSpc>
                <a:spcPct val="90000"/>
              </a:lnSpc>
              <a:spcBef>
                <a:spcPts val="1000"/>
              </a:spcBef>
              <a:spcAft>
                <a:spcPts val="0"/>
              </a:spcAft>
              <a:buClr>
                <a:schemeClr val="dk1"/>
              </a:buClr>
              <a:buSzPts val="2800"/>
              <a:buChar char="•"/>
            </a:pPr>
            <a:r>
              <a:rPr lang="en-GB"/>
              <a:t>One place you will find statements grouped together in blocks, is in JavaScript functions: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68" name="Google Shape;168;p13"/>
          <p:cNvPicPr preferRelativeResize="0"/>
          <p:nvPr/>
        </p:nvPicPr>
        <p:blipFill rotWithShape="1">
          <a:blip r:embed="rId3">
            <a:alphaModFix/>
          </a:blip>
          <a:srcRect b="0" l="0" r="0" t="0"/>
          <a:stretch/>
        </p:blipFill>
        <p:spPr>
          <a:xfrm>
            <a:off x="2438400" y="4663394"/>
            <a:ext cx="7315200" cy="123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Keywords</a:t>
            </a:r>
            <a:br>
              <a:rPr lang="en-GB"/>
            </a:br>
            <a:endParaRPr/>
          </a:p>
        </p:txBody>
      </p:sp>
      <p:sp>
        <p:nvSpPr>
          <p:cNvPr id="175" name="Google Shape;175;p14"/>
          <p:cNvSpPr txBox="1"/>
          <p:nvPr>
            <p:ph idx="1" type="body"/>
          </p:nvPr>
        </p:nvSpPr>
        <p:spPr>
          <a:xfrm>
            <a:off x="838200" y="1825625"/>
            <a:ext cx="10515600" cy="9284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JavaScript statements often start with a </a:t>
            </a:r>
            <a:r>
              <a:rPr b="1" lang="en-GB"/>
              <a:t>keyword</a:t>
            </a:r>
            <a:r>
              <a:rPr lang="en-GB"/>
              <a:t> to identify the JavaScript action to be performed.</a:t>
            </a:r>
            <a:endParaRPr/>
          </a:p>
        </p:txBody>
      </p:sp>
      <p:pic>
        <p:nvPicPr>
          <p:cNvPr id="176" name="Google Shape;176;p14"/>
          <p:cNvPicPr preferRelativeResize="0"/>
          <p:nvPr/>
        </p:nvPicPr>
        <p:blipFill rotWithShape="1">
          <a:blip r:embed="rId3">
            <a:alphaModFix/>
          </a:blip>
          <a:srcRect b="0" l="0" r="0" t="0"/>
          <a:stretch/>
        </p:blipFill>
        <p:spPr>
          <a:xfrm>
            <a:off x="3004457" y="2754086"/>
            <a:ext cx="6352887" cy="38644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Syntax</a:t>
            </a:r>
            <a:endParaRPr/>
          </a:p>
        </p:txBody>
      </p:sp>
      <p:sp>
        <p:nvSpPr>
          <p:cNvPr id="182" name="Google Shape;18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How to create variables:</a:t>
            </a:r>
            <a:br>
              <a:rPr lang="en-GB"/>
            </a:br>
            <a:r>
              <a:rPr lang="en-GB"/>
              <a:t>var x;</a:t>
            </a:r>
            <a:br>
              <a:rPr lang="en-GB"/>
            </a:br>
            <a:r>
              <a:rPr lang="en-GB"/>
              <a:t>let y;</a:t>
            </a:r>
            <a:br>
              <a:rPr lang="en-GB"/>
            </a:br>
            <a:br>
              <a:rPr lang="en-GB"/>
            </a:br>
            <a:r>
              <a:rPr lang="en-GB"/>
              <a:t>How to use variables:</a:t>
            </a:r>
            <a:br>
              <a:rPr lang="en-GB"/>
            </a:br>
            <a:r>
              <a:rPr lang="en-GB"/>
              <a:t>x = 5;</a:t>
            </a:r>
            <a:br>
              <a:rPr lang="en-GB"/>
            </a:br>
            <a:r>
              <a:rPr lang="en-GB"/>
              <a:t>y = 6;</a:t>
            </a:r>
            <a:br>
              <a:rPr lang="en-GB"/>
            </a:br>
            <a:r>
              <a:rPr lang="en-GB"/>
              <a:t>let z = x + 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Values</a:t>
            </a:r>
            <a:endParaRPr/>
          </a:p>
        </p:txBody>
      </p:sp>
      <p:sp>
        <p:nvSpPr>
          <p:cNvPr id="188" name="Google Shape;18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GB"/>
              <a:t>The JavaScript syntax defines two types of values:</a:t>
            </a:r>
            <a:endParaRPr/>
          </a:p>
          <a:p>
            <a:pPr indent="-228600" lvl="1" marL="685800" rtl="0" algn="l">
              <a:lnSpc>
                <a:spcPct val="100000"/>
              </a:lnSpc>
              <a:spcBef>
                <a:spcPts val="500"/>
              </a:spcBef>
              <a:spcAft>
                <a:spcPts val="0"/>
              </a:spcAft>
              <a:buClr>
                <a:schemeClr val="dk1"/>
              </a:buClr>
              <a:buSzPts val="2400"/>
              <a:buChar char="•"/>
            </a:pPr>
            <a:r>
              <a:rPr lang="en-GB"/>
              <a:t>Fixed values</a:t>
            </a:r>
            <a:endParaRPr/>
          </a:p>
          <a:p>
            <a:pPr indent="-228600" lvl="1" marL="685800" rtl="0" algn="l">
              <a:lnSpc>
                <a:spcPct val="100000"/>
              </a:lnSpc>
              <a:spcBef>
                <a:spcPts val="500"/>
              </a:spcBef>
              <a:spcAft>
                <a:spcPts val="0"/>
              </a:spcAft>
              <a:buClr>
                <a:schemeClr val="dk1"/>
              </a:buClr>
              <a:buSzPts val="2400"/>
              <a:buChar char="•"/>
            </a:pPr>
            <a:r>
              <a:rPr lang="en-GB"/>
              <a:t>Variable values</a:t>
            </a:r>
            <a:endParaRPr/>
          </a:p>
          <a:p>
            <a:pPr indent="-228600" lvl="0" marL="228600" rtl="0" algn="l">
              <a:lnSpc>
                <a:spcPct val="100000"/>
              </a:lnSpc>
              <a:spcBef>
                <a:spcPts val="1000"/>
              </a:spcBef>
              <a:spcAft>
                <a:spcPts val="0"/>
              </a:spcAft>
              <a:buClr>
                <a:schemeClr val="dk1"/>
              </a:buClr>
              <a:buSzPts val="2800"/>
              <a:buChar char="•"/>
            </a:pPr>
            <a:r>
              <a:rPr lang="en-GB"/>
              <a:t>Fixed values are called </a:t>
            </a:r>
            <a:r>
              <a:rPr b="1" lang="en-GB"/>
              <a:t>Literals</a:t>
            </a:r>
            <a:r>
              <a:rPr lang="en-GB"/>
              <a:t>.</a:t>
            </a:r>
            <a:endParaRPr/>
          </a:p>
          <a:p>
            <a:pPr indent="-228600" lvl="0" marL="228600" rtl="0" algn="l">
              <a:lnSpc>
                <a:spcPct val="100000"/>
              </a:lnSpc>
              <a:spcBef>
                <a:spcPts val="1000"/>
              </a:spcBef>
              <a:spcAft>
                <a:spcPts val="0"/>
              </a:spcAft>
              <a:buClr>
                <a:schemeClr val="dk1"/>
              </a:buClr>
              <a:buSzPts val="2800"/>
              <a:buChar char="•"/>
            </a:pPr>
            <a:r>
              <a:rPr lang="en-GB"/>
              <a:t>Variable values are called </a:t>
            </a:r>
            <a:r>
              <a:rPr b="1" lang="en-GB"/>
              <a:t>Variables</a:t>
            </a:r>
            <a:r>
              <a:rPr lang="en-GB"/>
              <a: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Literals</a:t>
            </a:r>
            <a:br>
              <a:rPr lang="en-GB"/>
            </a:br>
            <a:endParaRPr/>
          </a:p>
        </p:txBody>
      </p:sp>
      <p:sp>
        <p:nvSpPr>
          <p:cNvPr id="194" name="Google Shape;194;p17"/>
          <p:cNvSpPr txBox="1"/>
          <p:nvPr>
            <p:ph idx="1" type="body"/>
          </p:nvPr>
        </p:nvSpPr>
        <p:spPr>
          <a:xfrm>
            <a:off x="838200" y="1825625"/>
            <a:ext cx="10515600" cy="8849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two most important syntax rules for fixed values are:</a:t>
            </a:r>
            <a:endParaRPr/>
          </a:p>
          <a:p>
            <a:pPr indent="0" lvl="1" marL="457200" rtl="0" algn="l">
              <a:lnSpc>
                <a:spcPct val="90000"/>
              </a:lnSpc>
              <a:spcBef>
                <a:spcPts val="500"/>
              </a:spcBef>
              <a:spcAft>
                <a:spcPts val="0"/>
              </a:spcAft>
              <a:buClr>
                <a:schemeClr val="dk1"/>
              </a:buClr>
              <a:buSzPts val="2400"/>
              <a:buNone/>
            </a:pPr>
            <a:r>
              <a:rPr lang="en-GB"/>
              <a:t>1. </a:t>
            </a:r>
            <a:r>
              <a:rPr b="1" lang="en-GB"/>
              <a:t>Numbers</a:t>
            </a:r>
            <a:r>
              <a:rPr lang="en-GB"/>
              <a:t> are written with or without decimals:</a:t>
            </a:r>
            <a:endParaRPr/>
          </a:p>
        </p:txBody>
      </p:sp>
      <p:pic>
        <p:nvPicPr>
          <p:cNvPr id="195" name="Google Shape;195;p17"/>
          <p:cNvPicPr preferRelativeResize="0"/>
          <p:nvPr/>
        </p:nvPicPr>
        <p:blipFill rotWithShape="1">
          <a:blip r:embed="rId3">
            <a:alphaModFix/>
          </a:blip>
          <a:srcRect b="0" l="0" r="0" t="0"/>
          <a:stretch/>
        </p:blipFill>
        <p:spPr>
          <a:xfrm>
            <a:off x="4849585" y="2699657"/>
            <a:ext cx="838200" cy="825500"/>
          </a:xfrm>
          <a:prstGeom prst="rect">
            <a:avLst/>
          </a:prstGeom>
          <a:noFill/>
          <a:ln>
            <a:noFill/>
          </a:ln>
        </p:spPr>
      </p:pic>
      <p:sp>
        <p:nvSpPr>
          <p:cNvPr id="196" name="Google Shape;196;p17"/>
          <p:cNvSpPr txBox="1"/>
          <p:nvPr/>
        </p:nvSpPr>
        <p:spPr>
          <a:xfrm>
            <a:off x="838200" y="4223657"/>
            <a:ext cx="10515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2400" u="none" cap="none" strike="noStrike">
                <a:solidFill>
                  <a:schemeClr val="dk1"/>
                </a:solidFill>
                <a:latin typeface="Calibri"/>
                <a:ea typeface="Calibri"/>
                <a:cs typeface="Calibri"/>
                <a:sym typeface="Calibri"/>
              </a:rPr>
              <a:t>       2. </a:t>
            </a:r>
            <a:r>
              <a:rPr b="1" i="0" lang="en-GB" sz="2400" u="none" cap="none" strike="noStrike">
                <a:solidFill>
                  <a:schemeClr val="dk1"/>
                </a:solidFill>
                <a:latin typeface="Calibri"/>
                <a:ea typeface="Calibri"/>
                <a:cs typeface="Calibri"/>
                <a:sym typeface="Calibri"/>
              </a:rPr>
              <a:t>Strings</a:t>
            </a:r>
            <a:r>
              <a:rPr b="0" i="0" lang="en-GB" sz="2400" u="none" cap="none" strike="noStrike">
                <a:solidFill>
                  <a:schemeClr val="dk1"/>
                </a:solidFill>
                <a:latin typeface="Calibri"/>
                <a:ea typeface="Calibri"/>
                <a:cs typeface="Calibri"/>
                <a:sym typeface="Calibri"/>
              </a:rPr>
              <a:t> are text, written within double or single quotes:</a:t>
            </a:r>
            <a:endParaRPr/>
          </a:p>
          <a:p>
            <a:pPr indent="0" lvl="0" marL="0" marR="0" rtl="0" algn="l">
              <a:spcBef>
                <a:spcPts val="0"/>
              </a:spcBef>
              <a:spcAft>
                <a:spcPts val="0"/>
              </a:spcAft>
              <a:buNone/>
            </a:pPr>
            <a:br>
              <a:rPr lang="en-GB"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4">
            <a:alphaModFix/>
          </a:blip>
          <a:srcRect b="0" l="0" r="0" t="0"/>
          <a:stretch/>
        </p:blipFill>
        <p:spPr>
          <a:xfrm>
            <a:off x="4538435" y="5092700"/>
            <a:ext cx="1460500" cy="99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Variables</a:t>
            </a:r>
            <a:br>
              <a:rPr lang="en-GB"/>
            </a:br>
            <a:endParaRPr/>
          </a:p>
        </p:txBody>
      </p:sp>
      <p:sp>
        <p:nvSpPr>
          <p:cNvPr id="203" name="Google Shape;20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 a programming language, </a:t>
            </a:r>
            <a:r>
              <a:rPr b="1" lang="en-GB"/>
              <a:t>variables</a:t>
            </a:r>
            <a:r>
              <a:rPr lang="en-GB"/>
              <a:t> are used to </a:t>
            </a:r>
            <a:r>
              <a:rPr b="1" lang="en-GB"/>
              <a:t>store</a:t>
            </a:r>
            <a:r>
              <a:rPr lang="en-GB"/>
              <a:t> data values.</a:t>
            </a:r>
            <a:endParaRPr/>
          </a:p>
          <a:p>
            <a:pPr indent="-228600" lvl="0" marL="228600" rtl="0" algn="l">
              <a:lnSpc>
                <a:spcPct val="90000"/>
              </a:lnSpc>
              <a:spcBef>
                <a:spcPts val="1000"/>
              </a:spcBef>
              <a:spcAft>
                <a:spcPts val="0"/>
              </a:spcAft>
              <a:buClr>
                <a:schemeClr val="dk1"/>
              </a:buClr>
              <a:buSzPts val="2800"/>
              <a:buChar char="•"/>
            </a:pPr>
            <a:r>
              <a:rPr lang="en-GB"/>
              <a:t>JavaScript uses the keywords var, let and const to </a:t>
            </a:r>
            <a:r>
              <a:rPr b="1" lang="en-GB"/>
              <a:t>declare</a:t>
            </a:r>
            <a:r>
              <a:rPr lang="en-GB"/>
              <a:t> variables.</a:t>
            </a:r>
            <a:endParaRPr/>
          </a:p>
          <a:p>
            <a:pPr indent="-228600" lvl="0" marL="228600" rtl="0" algn="l">
              <a:lnSpc>
                <a:spcPct val="90000"/>
              </a:lnSpc>
              <a:spcBef>
                <a:spcPts val="1000"/>
              </a:spcBef>
              <a:spcAft>
                <a:spcPts val="0"/>
              </a:spcAft>
              <a:buClr>
                <a:schemeClr val="dk1"/>
              </a:buClr>
              <a:buSzPts val="2800"/>
              <a:buChar char="•"/>
            </a:pPr>
            <a:r>
              <a:rPr lang="en-GB"/>
              <a:t>An </a:t>
            </a:r>
            <a:r>
              <a:rPr b="1" lang="en-GB"/>
              <a:t>equal sign</a:t>
            </a:r>
            <a:r>
              <a:rPr lang="en-GB"/>
              <a:t> is used to </a:t>
            </a:r>
            <a:r>
              <a:rPr b="1" lang="en-GB"/>
              <a:t>assign values</a:t>
            </a:r>
            <a:r>
              <a:rPr lang="en-GB"/>
              <a:t> to variables.</a:t>
            </a:r>
            <a:endParaRPr/>
          </a:p>
          <a:p>
            <a:pPr indent="-228600" lvl="0" marL="228600" rtl="0" algn="l">
              <a:lnSpc>
                <a:spcPct val="90000"/>
              </a:lnSpc>
              <a:spcBef>
                <a:spcPts val="1000"/>
              </a:spcBef>
              <a:spcAft>
                <a:spcPts val="0"/>
              </a:spcAft>
              <a:buClr>
                <a:schemeClr val="dk1"/>
              </a:buClr>
              <a:buSzPts val="2800"/>
              <a:buChar char="•"/>
            </a:pPr>
            <a:r>
              <a:rPr lang="en-GB"/>
              <a:t>In this example, x is defined as a variable. Then, x is assigned (given) the value 6:</a:t>
            </a:r>
            <a:endParaRPr/>
          </a:p>
        </p:txBody>
      </p:sp>
      <p:pic>
        <p:nvPicPr>
          <p:cNvPr id="204" name="Google Shape;204;p18"/>
          <p:cNvPicPr preferRelativeResize="0"/>
          <p:nvPr/>
        </p:nvPicPr>
        <p:blipFill rotWithShape="1">
          <a:blip r:embed="rId3">
            <a:alphaModFix/>
          </a:blip>
          <a:srcRect b="0" l="0" r="0" t="0"/>
          <a:stretch/>
        </p:blipFill>
        <p:spPr>
          <a:xfrm>
            <a:off x="5129893" y="4398735"/>
            <a:ext cx="1932214" cy="13654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Let and Var</a:t>
            </a:r>
            <a:endParaRPr/>
          </a:p>
        </p:txBody>
      </p:sp>
      <p:sp>
        <p:nvSpPr>
          <p:cNvPr id="211" name="Google Shape;211;p19"/>
          <p:cNvSpPr txBox="1"/>
          <p:nvPr>
            <p:ph idx="1" type="body"/>
          </p:nvPr>
        </p:nvSpPr>
        <p:spPr>
          <a:xfrm>
            <a:off x="838200" y="1825625"/>
            <a:ext cx="10515600" cy="226740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Variables defined with let cannot be </a:t>
            </a:r>
            <a:r>
              <a:rPr b="1" lang="en-GB"/>
              <a:t>redeclared</a:t>
            </a:r>
            <a:r>
              <a:rPr lang="en-GB"/>
              <a:t>.</a:t>
            </a:r>
            <a:endParaRPr/>
          </a:p>
          <a:p>
            <a:pPr indent="-228600" lvl="0" marL="228600" rtl="0" algn="l">
              <a:lnSpc>
                <a:spcPct val="90000"/>
              </a:lnSpc>
              <a:spcBef>
                <a:spcPts val="1000"/>
              </a:spcBef>
              <a:spcAft>
                <a:spcPts val="0"/>
              </a:spcAft>
              <a:buClr>
                <a:schemeClr val="dk1"/>
              </a:buClr>
              <a:buSzPts val="2800"/>
              <a:buChar char="•"/>
            </a:pPr>
            <a:r>
              <a:rPr lang="en-GB"/>
              <a:t>You cannot accidentally redeclare a variable.</a:t>
            </a:r>
            <a:endParaRPr/>
          </a:p>
          <a:p>
            <a:pPr indent="-228600" lvl="0" marL="228600" rtl="0" algn="l">
              <a:lnSpc>
                <a:spcPct val="90000"/>
              </a:lnSpc>
              <a:spcBef>
                <a:spcPts val="1000"/>
              </a:spcBef>
              <a:spcAft>
                <a:spcPts val="0"/>
              </a:spcAft>
              <a:buClr>
                <a:schemeClr val="dk1"/>
              </a:buClr>
              <a:buSzPts val="2800"/>
              <a:buChar char="•"/>
            </a:pPr>
            <a:r>
              <a:rPr lang="en-GB"/>
              <a:t>With let you can not do this:</a:t>
            </a:r>
            <a:endParaRPr/>
          </a:p>
          <a:p>
            <a:pPr indent="0" lvl="6" marL="2743200" rtl="0" algn="l">
              <a:lnSpc>
                <a:spcPct val="90000"/>
              </a:lnSpc>
              <a:spcBef>
                <a:spcPts val="500"/>
              </a:spcBef>
              <a:spcAft>
                <a:spcPts val="0"/>
              </a:spcAft>
              <a:buClr>
                <a:schemeClr val="dk1"/>
              </a:buClr>
              <a:buSzPts val="1800"/>
              <a:buNone/>
            </a:pPr>
            <a:r>
              <a:rPr lang="en-GB"/>
              <a:t>let x = "John Doe";</a:t>
            </a:r>
            <a:br>
              <a:rPr lang="en-GB"/>
            </a:br>
            <a:r>
              <a:rPr lang="en-GB"/>
              <a:t>let x = 0;</a:t>
            </a:r>
            <a:endParaRPr/>
          </a:p>
        </p:txBody>
      </p:sp>
      <p:sp>
        <p:nvSpPr>
          <p:cNvPr id="212" name="Google Shape;212;p19"/>
          <p:cNvSpPr txBox="1"/>
          <p:nvPr/>
        </p:nvSpPr>
        <p:spPr>
          <a:xfrm>
            <a:off x="838200" y="4093029"/>
            <a:ext cx="105156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dk1"/>
                </a:solidFill>
                <a:latin typeface="Calibri"/>
                <a:ea typeface="Calibri"/>
                <a:cs typeface="Calibri"/>
                <a:sym typeface="Calibri"/>
              </a:rPr>
              <a:t>With var you can: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var x = "John Doe";</a:t>
            </a:r>
            <a:br>
              <a:rPr lang="en-GB" sz="1800">
                <a:solidFill>
                  <a:schemeClr val="dk1"/>
                </a:solidFill>
                <a:latin typeface="Calibri"/>
                <a:ea typeface="Calibri"/>
                <a:cs typeface="Calibri"/>
                <a:sym typeface="Calibri"/>
              </a:rPr>
            </a:br>
            <a:r>
              <a:rPr lang="en-GB" sz="1800">
                <a:solidFill>
                  <a:schemeClr val="dk1"/>
                </a:solidFill>
                <a:latin typeface="Calibri"/>
                <a:ea typeface="Calibri"/>
                <a:cs typeface="Calibri"/>
                <a:sym typeface="Calibri"/>
              </a:rPr>
              <a:t>			var x = 0;</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What is it?</a:t>
            </a:r>
            <a:endParaRPr/>
          </a:p>
        </p:txBody>
      </p:sp>
      <p:sp>
        <p:nvSpPr>
          <p:cNvPr id="97" name="Google Shape;9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GB"/>
              <a:t>JavaScript is the world's most popular programming language.</a:t>
            </a:r>
            <a:endParaRPr/>
          </a:p>
          <a:p>
            <a:pPr indent="-228600" lvl="0" marL="228600" rtl="0" algn="l">
              <a:lnSpc>
                <a:spcPct val="100000"/>
              </a:lnSpc>
              <a:spcBef>
                <a:spcPts val="1000"/>
              </a:spcBef>
              <a:spcAft>
                <a:spcPts val="0"/>
              </a:spcAft>
              <a:buClr>
                <a:schemeClr val="dk1"/>
              </a:buClr>
              <a:buSzPts val="2800"/>
              <a:buChar char="•"/>
            </a:pPr>
            <a:r>
              <a:rPr lang="en-GB"/>
              <a:t>JavaScript is the programming language of the Web.</a:t>
            </a:r>
            <a:endParaRPr/>
          </a:p>
          <a:p>
            <a:pPr indent="-228600" lvl="0" marL="228600" rtl="0" algn="l">
              <a:lnSpc>
                <a:spcPct val="100000"/>
              </a:lnSpc>
              <a:spcBef>
                <a:spcPts val="1000"/>
              </a:spcBef>
              <a:spcAft>
                <a:spcPts val="0"/>
              </a:spcAft>
              <a:buClr>
                <a:schemeClr val="dk1"/>
              </a:buClr>
              <a:buSzPts val="2800"/>
              <a:buChar char="•"/>
            </a:pPr>
            <a:r>
              <a:rPr lang="en-GB"/>
              <a:t>JavaScript and Java are completely different languages, both in concept and design.</a:t>
            </a:r>
            <a:endParaRPr/>
          </a:p>
          <a:p>
            <a:pPr indent="-228600" lvl="0" marL="228600" rtl="0" algn="l">
              <a:lnSpc>
                <a:spcPct val="100000"/>
              </a:lnSpc>
              <a:spcBef>
                <a:spcPts val="1000"/>
              </a:spcBef>
              <a:spcAft>
                <a:spcPts val="0"/>
              </a:spcAft>
              <a:buClr>
                <a:schemeClr val="dk1"/>
              </a:buClr>
              <a:buSzPts val="2800"/>
              <a:buChar char="•"/>
            </a:pPr>
            <a:r>
              <a:rPr lang="en-GB"/>
              <a:t>JavaScript was invented by Brendan Eich in 1995, and became an ECMA standard in 1997.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Const</a:t>
            </a:r>
            <a:br>
              <a:rPr lang="en-GB"/>
            </a:br>
            <a:endParaRPr/>
          </a:p>
        </p:txBody>
      </p:sp>
      <p:sp>
        <p:nvSpPr>
          <p:cNvPr id="218" name="Google Shape;218;p20"/>
          <p:cNvSpPr txBox="1"/>
          <p:nvPr>
            <p:ph idx="1" type="body"/>
          </p:nvPr>
        </p:nvSpPr>
        <p:spPr>
          <a:xfrm>
            <a:off x="838200" y="1825625"/>
            <a:ext cx="10515600" cy="475805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const keyword was introduced in </a:t>
            </a:r>
            <a:r>
              <a:rPr lang="en-GB" u="sng">
                <a:solidFill>
                  <a:schemeClr val="hlink"/>
                </a:solidFill>
                <a:hlinkClick r:id="rId3"/>
              </a:rPr>
              <a:t>ES6 (2015)</a:t>
            </a:r>
            <a:r>
              <a:rPr lang="en-GB"/>
              <a:t>.</a:t>
            </a:r>
            <a:endParaRPr/>
          </a:p>
          <a:p>
            <a:pPr indent="-228600" lvl="0" marL="228600" rtl="0" algn="l">
              <a:lnSpc>
                <a:spcPct val="90000"/>
              </a:lnSpc>
              <a:spcBef>
                <a:spcPts val="1000"/>
              </a:spcBef>
              <a:spcAft>
                <a:spcPts val="0"/>
              </a:spcAft>
              <a:buClr>
                <a:schemeClr val="dk1"/>
              </a:buClr>
              <a:buSzPts val="2800"/>
              <a:buChar char="•"/>
            </a:pPr>
            <a:r>
              <a:rPr lang="en-GB"/>
              <a:t>Variables defined with const cannot be Redeclared.</a:t>
            </a:r>
            <a:endParaRPr/>
          </a:p>
          <a:p>
            <a:pPr indent="-228600" lvl="0" marL="228600" rtl="0" algn="l">
              <a:lnSpc>
                <a:spcPct val="90000"/>
              </a:lnSpc>
              <a:spcBef>
                <a:spcPts val="1000"/>
              </a:spcBef>
              <a:spcAft>
                <a:spcPts val="0"/>
              </a:spcAft>
              <a:buClr>
                <a:schemeClr val="dk1"/>
              </a:buClr>
              <a:buSzPts val="2800"/>
              <a:buChar char="•"/>
            </a:pPr>
            <a:r>
              <a:rPr lang="en-GB"/>
              <a:t>Variables defined with const cannot be Reassigned.</a:t>
            </a:r>
            <a:endParaRPr/>
          </a:p>
          <a:p>
            <a:pPr indent="-228600" lvl="0" marL="228600" rtl="0" algn="l">
              <a:lnSpc>
                <a:spcPct val="90000"/>
              </a:lnSpc>
              <a:spcBef>
                <a:spcPts val="1000"/>
              </a:spcBef>
              <a:spcAft>
                <a:spcPts val="0"/>
              </a:spcAft>
              <a:buClr>
                <a:schemeClr val="dk1"/>
              </a:buClr>
              <a:buSzPts val="2800"/>
              <a:buChar char="•"/>
            </a:pPr>
            <a:r>
              <a:rPr lang="en-GB"/>
              <a:t>Variables defined with const have Block Scope.</a:t>
            </a:r>
            <a:endParaRPr/>
          </a:p>
          <a:p>
            <a:pPr indent="-228600" lvl="0" marL="228600" rtl="0" algn="l">
              <a:lnSpc>
                <a:spcPct val="90000"/>
              </a:lnSpc>
              <a:spcBef>
                <a:spcPts val="1000"/>
              </a:spcBef>
              <a:spcAft>
                <a:spcPts val="0"/>
              </a:spcAft>
              <a:buClr>
                <a:schemeClr val="dk1"/>
              </a:buClr>
              <a:buSzPts val="2800"/>
              <a:buChar char="•"/>
            </a:pPr>
            <a:r>
              <a:rPr lang="en-GB"/>
              <a:t>As a general rule, always declare a variable with const unless you know that the value will change.</a:t>
            </a:r>
            <a:endParaRPr/>
          </a:p>
          <a:p>
            <a:pPr indent="0" lvl="0" marL="0" rtl="0" algn="l">
              <a:lnSpc>
                <a:spcPct val="90000"/>
              </a:lnSpc>
              <a:spcBef>
                <a:spcPts val="1000"/>
              </a:spcBef>
              <a:spcAft>
                <a:spcPts val="0"/>
              </a:spcAft>
              <a:buClr>
                <a:schemeClr val="dk1"/>
              </a:buClr>
              <a:buSzPts val="2800"/>
              <a:buNone/>
            </a:pPr>
            <a:r>
              <a:t/>
            </a:r>
            <a:endParaRPr/>
          </a:p>
          <a:p>
            <a:pPr indent="0" lvl="7" marL="3200400" rtl="0" algn="l">
              <a:lnSpc>
                <a:spcPct val="90000"/>
              </a:lnSpc>
              <a:spcBef>
                <a:spcPts val="500"/>
              </a:spcBef>
              <a:spcAft>
                <a:spcPts val="0"/>
              </a:spcAft>
              <a:buClr>
                <a:srgbClr val="2F5496"/>
              </a:buClr>
              <a:buSzPts val="2400"/>
              <a:buNone/>
            </a:pPr>
            <a:r>
              <a:rPr lang="en-GB" sz="2400">
                <a:solidFill>
                  <a:srgbClr val="2F5496"/>
                </a:solidFill>
              </a:rPr>
              <a:t>const PI = 3.14159265359;</a:t>
            </a:r>
            <a:endParaRPr sz="2400">
              <a:solidFill>
                <a:srgbClr val="2F549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Operators</a:t>
            </a:r>
            <a:br>
              <a:rPr lang="en-GB"/>
            </a:br>
            <a:endParaRPr/>
          </a:p>
        </p:txBody>
      </p:sp>
      <p:sp>
        <p:nvSpPr>
          <p:cNvPr id="224" name="Google Shape;224;p21"/>
          <p:cNvSpPr txBox="1"/>
          <p:nvPr>
            <p:ph idx="1" type="body"/>
          </p:nvPr>
        </p:nvSpPr>
        <p:spPr>
          <a:xfrm>
            <a:off x="838200" y="1825625"/>
            <a:ext cx="10515600" cy="59100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JavaScript uses </a:t>
            </a:r>
            <a:r>
              <a:rPr b="1" lang="en-GB"/>
              <a:t>arithmetic operators</a:t>
            </a:r>
            <a:r>
              <a:rPr lang="en-GB"/>
              <a:t> ( + - * / ) to </a:t>
            </a:r>
            <a:r>
              <a:rPr b="1" lang="en-GB"/>
              <a:t>compute</a:t>
            </a:r>
            <a:r>
              <a:rPr lang="en-GB"/>
              <a:t> values:</a:t>
            </a:r>
            <a:endParaRPr/>
          </a:p>
        </p:txBody>
      </p:sp>
      <p:pic>
        <p:nvPicPr>
          <p:cNvPr id="225" name="Google Shape;225;p21"/>
          <p:cNvPicPr preferRelativeResize="0"/>
          <p:nvPr/>
        </p:nvPicPr>
        <p:blipFill rotWithShape="1">
          <a:blip r:embed="rId3">
            <a:alphaModFix/>
          </a:blip>
          <a:srcRect b="0" l="0" r="0" t="0"/>
          <a:stretch/>
        </p:blipFill>
        <p:spPr>
          <a:xfrm>
            <a:off x="4974772" y="2416629"/>
            <a:ext cx="1524000" cy="368300"/>
          </a:xfrm>
          <a:prstGeom prst="rect">
            <a:avLst/>
          </a:prstGeom>
          <a:noFill/>
          <a:ln>
            <a:noFill/>
          </a:ln>
        </p:spPr>
      </p:pic>
      <p:sp>
        <p:nvSpPr>
          <p:cNvPr id="226" name="Google Shape;226;p21"/>
          <p:cNvSpPr txBox="1"/>
          <p:nvPr/>
        </p:nvSpPr>
        <p:spPr>
          <a:xfrm>
            <a:off x="838200" y="2837996"/>
            <a:ext cx="10515600" cy="591004"/>
          </a:xfrm>
          <a:prstGeom prst="rect">
            <a:avLst/>
          </a:prstGeom>
          <a:noFill/>
          <a:ln>
            <a:noFill/>
          </a:ln>
        </p:spPr>
        <p:txBody>
          <a:bodyPr anchorCtr="0" anchor="t" bIns="45700" lIns="91425" spcFirstLastPara="1" rIns="91425" wrap="square" tIns="45700">
            <a:normAutofit fontScale="92500"/>
          </a:bodyPr>
          <a:lstStyle/>
          <a:p>
            <a:pPr indent="-228600" lvl="0" marL="228600" marR="0" rtl="0" algn="l">
              <a:lnSpc>
                <a:spcPct val="90000"/>
              </a:lnSpc>
              <a:spcBef>
                <a:spcPts val="0"/>
              </a:spcBef>
              <a:spcAft>
                <a:spcPts val="0"/>
              </a:spcAft>
              <a:buClr>
                <a:schemeClr val="dk1"/>
              </a:buClr>
              <a:buSzPct val="100000"/>
              <a:buFont typeface="Arial"/>
              <a:buChar char="•"/>
            </a:pPr>
            <a:r>
              <a:rPr lang="en-GB" sz="2800">
                <a:solidFill>
                  <a:schemeClr val="dk1"/>
                </a:solidFill>
                <a:latin typeface="Calibri"/>
                <a:ea typeface="Calibri"/>
                <a:cs typeface="Calibri"/>
                <a:sym typeface="Calibri"/>
              </a:rPr>
              <a:t>JavaScript uses an </a:t>
            </a:r>
            <a:r>
              <a:rPr b="1" lang="en-GB" sz="2800">
                <a:solidFill>
                  <a:schemeClr val="dk1"/>
                </a:solidFill>
                <a:latin typeface="Calibri"/>
                <a:ea typeface="Calibri"/>
                <a:cs typeface="Calibri"/>
                <a:sym typeface="Calibri"/>
              </a:rPr>
              <a:t>assignment operator</a:t>
            </a:r>
            <a:r>
              <a:rPr lang="en-GB" sz="2800">
                <a:solidFill>
                  <a:schemeClr val="dk1"/>
                </a:solidFill>
                <a:latin typeface="Calibri"/>
                <a:ea typeface="Calibri"/>
                <a:cs typeface="Calibri"/>
                <a:sym typeface="Calibri"/>
              </a:rPr>
              <a:t> ( = ) to </a:t>
            </a:r>
            <a:r>
              <a:rPr b="1" lang="en-GB" sz="2800">
                <a:solidFill>
                  <a:schemeClr val="dk1"/>
                </a:solidFill>
                <a:latin typeface="Calibri"/>
                <a:ea typeface="Calibri"/>
                <a:cs typeface="Calibri"/>
                <a:sym typeface="Calibri"/>
              </a:rPr>
              <a:t>assign</a:t>
            </a:r>
            <a:r>
              <a:rPr lang="en-GB" sz="2800">
                <a:solidFill>
                  <a:schemeClr val="dk1"/>
                </a:solidFill>
                <a:latin typeface="Calibri"/>
                <a:ea typeface="Calibri"/>
                <a:cs typeface="Calibri"/>
                <a:sym typeface="Calibri"/>
              </a:rPr>
              <a:t> values to variables:</a:t>
            </a:r>
            <a:endParaRPr sz="2800">
              <a:solidFill>
                <a:schemeClr val="dk1"/>
              </a:solidFill>
              <a:latin typeface="Calibri"/>
              <a:ea typeface="Calibri"/>
              <a:cs typeface="Calibri"/>
              <a:sym typeface="Calibri"/>
            </a:endParaRPr>
          </a:p>
        </p:txBody>
      </p:sp>
      <p:pic>
        <p:nvPicPr>
          <p:cNvPr id="227" name="Google Shape;227;p21"/>
          <p:cNvPicPr preferRelativeResize="0"/>
          <p:nvPr/>
        </p:nvPicPr>
        <p:blipFill rotWithShape="1">
          <a:blip r:embed="rId4">
            <a:alphaModFix/>
          </a:blip>
          <a:srcRect b="0" l="0" r="0" t="0"/>
          <a:stretch/>
        </p:blipFill>
        <p:spPr>
          <a:xfrm>
            <a:off x="5139872" y="3463019"/>
            <a:ext cx="1193800" cy="95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Arithmetic Operators</a:t>
            </a:r>
            <a:br>
              <a:rPr lang="en-GB"/>
            </a:br>
            <a:endParaRPr/>
          </a:p>
        </p:txBody>
      </p:sp>
      <p:sp>
        <p:nvSpPr>
          <p:cNvPr id="233" name="Google Shape;233;p22"/>
          <p:cNvSpPr txBox="1"/>
          <p:nvPr>
            <p:ph idx="1" type="body"/>
          </p:nvPr>
        </p:nvSpPr>
        <p:spPr>
          <a:xfrm>
            <a:off x="838200" y="1825625"/>
            <a:ext cx="10515600" cy="54746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Arithmetic operators are used to perform arithmetic on numbers:</a:t>
            </a:r>
            <a:endParaRPr/>
          </a:p>
        </p:txBody>
      </p:sp>
      <p:pic>
        <p:nvPicPr>
          <p:cNvPr id="234" name="Google Shape;234;p22"/>
          <p:cNvPicPr preferRelativeResize="0"/>
          <p:nvPr/>
        </p:nvPicPr>
        <p:blipFill rotWithShape="1">
          <a:blip r:embed="rId3">
            <a:alphaModFix/>
          </a:blip>
          <a:srcRect b="0" l="0" r="0" t="0"/>
          <a:stretch/>
        </p:blipFill>
        <p:spPr>
          <a:xfrm>
            <a:off x="3364451" y="2550433"/>
            <a:ext cx="5463098" cy="39424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Assignment Operators</a:t>
            </a:r>
            <a:br>
              <a:rPr lang="en-GB"/>
            </a:br>
            <a:endParaRPr/>
          </a:p>
        </p:txBody>
      </p:sp>
      <p:sp>
        <p:nvSpPr>
          <p:cNvPr id="240" name="Google Shape;24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Assignment operators assign values to JavaScript variables.</a:t>
            </a:r>
            <a:endParaRPr/>
          </a:p>
        </p:txBody>
      </p:sp>
      <p:pic>
        <p:nvPicPr>
          <p:cNvPr id="241" name="Google Shape;241;p23"/>
          <p:cNvPicPr preferRelativeResize="0"/>
          <p:nvPr/>
        </p:nvPicPr>
        <p:blipFill rotWithShape="1">
          <a:blip r:embed="rId3">
            <a:alphaModFix/>
          </a:blip>
          <a:srcRect b="0" l="0" r="0" t="0"/>
          <a:stretch/>
        </p:blipFill>
        <p:spPr>
          <a:xfrm>
            <a:off x="2087642" y="2539320"/>
            <a:ext cx="8016716" cy="36376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Comparison Operators</a:t>
            </a:r>
            <a:br>
              <a:rPr lang="en-GB"/>
            </a:br>
            <a:endParaRPr/>
          </a:p>
        </p:txBody>
      </p:sp>
      <p:pic>
        <p:nvPicPr>
          <p:cNvPr id="248" name="Google Shape;248;p24"/>
          <p:cNvPicPr preferRelativeResize="0"/>
          <p:nvPr/>
        </p:nvPicPr>
        <p:blipFill rotWithShape="1">
          <a:blip r:embed="rId3">
            <a:alphaModFix/>
          </a:blip>
          <a:srcRect b="0" l="0" r="0" t="0"/>
          <a:stretch/>
        </p:blipFill>
        <p:spPr>
          <a:xfrm>
            <a:off x="3380468" y="1183705"/>
            <a:ext cx="5431064" cy="53091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Logical Operators</a:t>
            </a:r>
            <a:br>
              <a:rPr lang="en-GB"/>
            </a:br>
            <a:endParaRPr/>
          </a:p>
        </p:txBody>
      </p:sp>
      <p:pic>
        <p:nvPicPr>
          <p:cNvPr id="254" name="Google Shape;254;p25"/>
          <p:cNvPicPr preferRelativeResize="0"/>
          <p:nvPr/>
        </p:nvPicPr>
        <p:blipFill rotWithShape="1">
          <a:blip r:embed="rId3">
            <a:alphaModFix/>
          </a:blip>
          <a:srcRect b="0" l="0" r="0" t="0"/>
          <a:stretch/>
        </p:blipFill>
        <p:spPr>
          <a:xfrm>
            <a:off x="3472543" y="1690688"/>
            <a:ext cx="5246913" cy="358158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Bitwise Operators</a:t>
            </a:r>
            <a:br>
              <a:rPr lang="en-GB"/>
            </a:br>
            <a:endParaRPr/>
          </a:p>
        </p:txBody>
      </p:sp>
      <p:pic>
        <p:nvPicPr>
          <p:cNvPr id="261" name="Google Shape;261;p26"/>
          <p:cNvPicPr preferRelativeResize="0"/>
          <p:nvPr/>
        </p:nvPicPr>
        <p:blipFill rotWithShape="1">
          <a:blip r:embed="rId3">
            <a:alphaModFix/>
          </a:blip>
          <a:srcRect b="0" l="0" r="0" t="0"/>
          <a:stretch/>
        </p:blipFill>
        <p:spPr>
          <a:xfrm>
            <a:off x="279400" y="1690688"/>
            <a:ext cx="11633200" cy="3987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Identifiers / Names</a:t>
            </a:r>
            <a:br>
              <a:rPr lang="en-GB"/>
            </a:br>
            <a:endParaRPr/>
          </a:p>
        </p:txBody>
      </p:sp>
      <p:sp>
        <p:nvSpPr>
          <p:cNvPr id="267" name="Google Shape;267;p27"/>
          <p:cNvSpPr txBox="1"/>
          <p:nvPr>
            <p:ph idx="1" type="body"/>
          </p:nvPr>
        </p:nvSpPr>
        <p:spPr>
          <a:xfrm>
            <a:off x="838200" y="1825625"/>
            <a:ext cx="10515600" cy="3878489"/>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GB"/>
              <a:t>Identifiers are JavaScript names.</a:t>
            </a:r>
            <a:endParaRPr/>
          </a:p>
          <a:p>
            <a:pPr indent="-228600" lvl="0" marL="228600" rtl="0" algn="l">
              <a:lnSpc>
                <a:spcPct val="90000"/>
              </a:lnSpc>
              <a:spcBef>
                <a:spcPts val="1000"/>
              </a:spcBef>
              <a:spcAft>
                <a:spcPts val="0"/>
              </a:spcAft>
              <a:buClr>
                <a:schemeClr val="dk1"/>
              </a:buClr>
              <a:buSzPct val="100000"/>
              <a:buChar char="•"/>
            </a:pPr>
            <a:r>
              <a:rPr lang="en-GB"/>
              <a:t>Identifiers are used to name variables and keywords, and functions.</a:t>
            </a:r>
            <a:endParaRPr/>
          </a:p>
          <a:p>
            <a:pPr indent="-228600" lvl="0" marL="228600" rtl="0" algn="l">
              <a:lnSpc>
                <a:spcPct val="90000"/>
              </a:lnSpc>
              <a:spcBef>
                <a:spcPts val="1000"/>
              </a:spcBef>
              <a:spcAft>
                <a:spcPts val="0"/>
              </a:spcAft>
              <a:buClr>
                <a:schemeClr val="dk1"/>
              </a:buClr>
              <a:buSzPct val="100000"/>
              <a:buChar char="•"/>
            </a:pPr>
            <a:r>
              <a:rPr lang="en-GB"/>
              <a:t>The rules for legal names are the same in most programming languages.</a:t>
            </a:r>
            <a:endParaRPr/>
          </a:p>
          <a:p>
            <a:pPr indent="-228600" lvl="0" marL="228600" rtl="0" algn="l">
              <a:lnSpc>
                <a:spcPct val="90000"/>
              </a:lnSpc>
              <a:spcBef>
                <a:spcPts val="1000"/>
              </a:spcBef>
              <a:spcAft>
                <a:spcPts val="0"/>
              </a:spcAft>
              <a:buClr>
                <a:schemeClr val="dk1"/>
              </a:buClr>
              <a:buSzPct val="100000"/>
              <a:buChar char="•"/>
            </a:pPr>
            <a:r>
              <a:rPr lang="en-GB"/>
              <a:t>A JavaScript name must begin with:</a:t>
            </a:r>
            <a:endParaRPr/>
          </a:p>
          <a:p>
            <a:pPr indent="-228600" lvl="0" marL="228600" rtl="0" algn="l">
              <a:lnSpc>
                <a:spcPct val="90000"/>
              </a:lnSpc>
              <a:spcBef>
                <a:spcPts val="1000"/>
              </a:spcBef>
              <a:spcAft>
                <a:spcPts val="0"/>
              </a:spcAft>
              <a:buClr>
                <a:schemeClr val="dk1"/>
              </a:buClr>
              <a:buSzPct val="100000"/>
              <a:buChar char="•"/>
            </a:pPr>
            <a:r>
              <a:rPr lang="en-GB"/>
              <a:t>A letter (A-Z or a-z)</a:t>
            </a:r>
            <a:endParaRPr/>
          </a:p>
          <a:p>
            <a:pPr indent="-228600" lvl="0" marL="228600" rtl="0" algn="l">
              <a:lnSpc>
                <a:spcPct val="90000"/>
              </a:lnSpc>
              <a:spcBef>
                <a:spcPts val="1000"/>
              </a:spcBef>
              <a:spcAft>
                <a:spcPts val="0"/>
              </a:spcAft>
              <a:buClr>
                <a:schemeClr val="dk1"/>
              </a:buClr>
              <a:buSzPct val="100000"/>
              <a:buChar char="•"/>
            </a:pPr>
            <a:r>
              <a:rPr lang="en-GB"/>
              <a:t>A dollar sign ($)</a:t>
            </a:r>
            <a:endParaRPr/>
          </a:p>
          <a:p>
            <a:pPr indent="-228600" lvl="0" marL="228600" rtl="0" algn="l">
              <a:lnSpc>
                <a:spcPct val="90000"/>
              </a:lnSpc>
              <a:spcBef>
                <a:spcPts val="1000"/>
              </a:spcBef>
              <a:spcAft>
                <a:spcPts val="0"/>
              </a:spcAft>
              <a:buClr>
                <a:schemeClr val="dk1"/>
              </a:buClr>
              <a:buSzPct val="100000"/>
              <a:buChar char="•"/>
            </a:pPr>
            <a:r>
              <a:rPr lang="en-GB"/>
              <a:t>Or an underscore (_)</a:t>
            </a:r>
            <a:endParaRPr/>
          </a:p>
          <a:p>
            <a:pPr indent="-228600" lvl="0" marL="228600" rtl="0" algn="l">
              <a:lnSpc>
                <a:spcPct val="90000"/>
              </a:lnSpc>
              <a:spcBef>
                <a:spcPts val="1000"/>
              </a:spcBef>
              <a:spcAft>
                <a:spcPts val="0"/>
              </a:spcAft>
              <a:buClr>
                <a:schemeClr val="dk1"/>
              </a:buClr>
              <a:buSzPct val="100000"/>
              <a:buChar char="•"/>
            </a:pPr>
            <a:r>
              <a:rPr lang="en-GB"/>
              <a:t>Subsequent characters may be letters, digits, underscores, or dollar signs.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is Case Sensitive</a:t>
            </a:r>
            <a:br>
              <a:rPr lang="en-GB"/>
            </a:br>
            <a:endParaRPr/>
          </a:p>
        </p:txBody>
      </p:sp>
      <p:sp>
        <p:nvSpPr>
          <p:cNvPr id="273" name="Google Shape;273;p28"/>
          <p:cNvSpPr txBox="1"/>
          <p:nvPr>
            <p:ph idx="1" type="body"/>
          </p:nvPr>
        </p:nvSpPr>
        <p:spPr>
          <a:xfrm>
            <a:off x="838200" y="1825625"/>
            <a:ext cx="10515600" cy="1603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All JavaScript identifiers are </a:t>
            </a:r>
            <a:r>
              <a:rPr b="1" lang="en-GB"/>
              <a:t>case sensitive</a:t>
            </a:r>
            <a:r>
              <a:rPr lang="en-GB"/>
              <a:t>.  </a:t>
            </a:r>
            <a:endParaRPr/>
          </a:p>
          <a:p>
            <a:pPr indent="-228600" lvl="0" marL="228600" rtl="0" algn="l">
              <a:lnSpc>
                <a:spcPct val="90000"/>
              </a:lnSpc>
              <a:spcBef>
                <a:spcPts val="1000"/>
              </a:spcBef>
              <a:spcAft>
                <a:spcPts val="0"/>
              </a:spcAft>
              <a:buClr>
                <a:schemeClr val="dk1"/>
              </a:buClr>
              <a:buSzPts val="2800"/>
              <a:buChar char="•"/>
            </a:pPr>
            <a:r>
              <a:rPr lang="en-GB"/>
              <a:t>The variables lastName and lastname, are two different variables:</a:t>
            </a:r>
            <a:endParaRPr/>
          </a:p>
          <a:p>
            <a:pPr indent="-228600" lvl="0" marL="228600" rtl="0" algn="l">
              <a:lnSpc>
                <a:spcPct val="90000"/>
              </a:lnSpc>
              <a:spcBef>
                <a:spcPts val="1000"/>
              </a:spcBef>
              <a:spcAft>
                <a:spcPts val="0"/>
              </a:spcAft>
              <a:buClr>
                <a:schemeClr val="dk1"/>
              </a:buClr>
              <a:buSzPts val="2800"/>
              <a:buChar char="•"/>
            </a:pPr>
            <a:r>
              <a:rPr lang="en-GB"/>
              <a:t>JavaScript does not interpret </a:t>
            </a:r>
            <a:r>
              <a:rPr b="1" lang="en-GB"/>
              <a:t>LET</a:t>
            </a:r>
            <a:r>
              <a:rPr lang="en-GB"/>
              <a:t> or </a:t>
            </a:r>
            <a:r>
              <a:rPr b="1" lang="en-GB"/>
              <a:t>Let</a:t>
            </a:r>
            <a:r>
              <a:rPr lang="en-GB"/>
              <a:t> as the keyword </a:t>
            </a:r>
            <a:r>
              <a:rPr b="1" lang="en-GB"/>
              <a:t>let</a:t>
            </a:r>
            <a:r>
              <a:rPr lang="en-GB"/>
              <a:t>.</a:t>
            </a:r>
            <a:endParaRPr/>
          </a:p>
        </p:txBody>
      </p:sp>
      <p:pic>
        <p:nvPicPr>
          <p:cNvPr id="274" name="Google Shape;274;p28"/>
          <p:cNvPicPr preferRelativeResize="0"/>
          <p:nvPr/>
        </p:nvPicPr>
        <p:blipFill rotWithShape="1">
          <a:blip r:embed="rId3">
            <a:alphaModFix/>
          </a:blip>
          <a:srcRect b="0" l="0" r="0" t="0"/>
          <a:stretch/>
        </p:blipFill>
        <p:spPr>
          <a:xfrm>
            <a:off x="3590726" y="3679371"/>
            <a:ext cx="5010547" cy="1603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Data Types</a:t>
            </a:r>
            <a:br>
              <a:rPr lang="en-GB"/>
            </a:br>
            <a:endParaRPr/>
          </a:p>
        </p:txBody>
      </p:sp>
      <p:sp>
        <p:nvSpPr>
          <p:cNvPr id="280" name="Google Shape;280;p29"/>
          <p:cNvSpPr txBox="1"/>
          <p:nvPr>
            <p:ph idx="1" type="body"/>
          </p:nvPr>
        </p:nvSpPr>
        <p:spPr>
          <a:xfrm>
            <a:off x="838200" y="1825625"/>
            <a:ext cx="10515600" cy="36934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JavaScript variables can hold numbers like 100 and text values like "John Doe".</a:t>
            </a:r>
            <a:endParaRPr/>
          </a:p>
          <a:p>
            <a:pPr indent="-228600" lvl="0" marL="228600" rtl="0" algn="l">
              <a:lnSpc>
                <a:spcPct val="90000"/>
              </a:lnSpc>
              <a:spcBef>
                <a:spcPts val="1000"/>
              </a:spcBef>
              <a:spcAft>
                <a:spcPts val="0"/>
              </a:spcAft>
              <a:buClr>
                <a:schemeClr val="dk1"/>
              </a:buClr>
              <a:buSzPts val="2800"/>
              <a:buChar char="•"/>
            </a:pPr>
            <a:r>
              <a:rPr lang="en-GB"/>
              <a:t>In programming, text values are called text strings.</a:t>
            </a:r>
            <a:endParaRPr/>
          </a:p>
          <a:p>
            <a:pPr indent="-228600" lvl="0" marL="228600" rtl="0" algn="l">
              <a:lnSpc>
                <a:spcPct val="90000"/>
              </a:lnSpc>
              <a:spcBef>
                <a:spcPts val="1000"/>
              </a:spcBef>
              <a:spcAft>
                <a:spcPts val="0"/>
              </a:spcAft>
              <a:buClr>
                <a:schemeClr val="dk1"/>
              </a:buClr>
              <a:buSzPts val="2800"/>
              <a:buChar char="•"/>
            </a:pPr>
            <a:r>
              <a:rPr lang="en-GB"/>
              <a:t>JavaScript can handle many types of data, but for now, just think of numbers and strings. </a:t>
            </a:r>
            <a:endParaRPr/>
          </a:p>
          <a:p>
            <a:pPr indent="-228600" lvl="0" marL="228600" rtl="0" algn="l">
              <a:lnSpc>
                <a:spcPct val="90000"/>
              </a:lnSpc>
              <a:spcBef>
                <a:spcPts val="1000"/>
              </a:spcBef>
              <a:spcAft>
                <a:spcPts val="0"/>
              </a:spcAft>
              <a:buClr>
                <a:schemeClr val="dk1"/>
              </a:buClr>
              <a:buSzPts val="2800"/>
              <a:buChar char="•"/>
            </a:pPr>
            <a:r>
              <a:rPr lang="en-GB"/>
              <a:t>Strings are written inside double or single quotes. Numbers are written without quotes.</a:t>
            </a:r>
            <a:endParaRPr/>
          </a:p>
          <a:p>
            <a:pPr indent="-228600" lvl="0" marL="228600" rtl="0" algn="l">
              <a:lnSpc>
                <a:spcPct val="90000"/>
              </a:lnSpc>
              <a:spcBef>
                <a:spcPts val="1000"/>
              </a:spcBef>
              <a:spcAft>
                <a:spcPts val="0"/>
              </a:spcAft>
              <a:buClr>
                <a:schemeClr val="dk1"/>
              </a:buClr>
              <a:buSzPts val="2800"/>
              <a:buChar char="•"/>
            </a:pPr>
            <a:r>
              <a:rPr lang="en-GB"/>
              <a:t>If you put a number in quotes, it will be treated as a text string.</a:t>
            </a:r>
            <a:endParaRPr/>
          </a:p>
        </p:txBody>
      </p:sp>
      <p:pic>
        <p:nvPicPr>
          <p:cNvPr id="281" name="Google Shape;281;p29"/>
          <p:cNvPicPr preferRelativeResize="0"/>
          <p:nvPr/>
        </p:nvPicPr>
        <p:blipFill rotWithShape="1">
          <a:blip r:embed="rId3">
            <a:alphaModFix/>
          </a:blip>
          <a:srcRect b="0" l="0" r="0" t="0"/>
          <a:stretch/>
        </p:blipFill>
        <p:spPr>
          <a:xfrm>
            <a:off x="4245736" y="5519057"/>
            <a:ext cx="3700528" cy="113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Why Study JavaScript?</a:t>
            </a:r>
            <a:endParaRPr/>
          </a:p>
        </p:txBody>
      </p:sp>
      <p:sp>
        <p:nvSpPr>
          <p:cNvPr id="103" name="Google Shape;103;p3"/>
          <p:cNvSpPr txBox="1"/>
          <p:nvPr>
            <p:ph idx="1" type="body"/>
          </p:nvPr>
        </p:nvSpPr>
        <p:spPr>
          <a:xfrm>
            <a:off x="838200" y="2250168"/>
            <a:ext cx="10515600" cy="403088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GB"/>
              <a:t>JavaScript is one of the </a:t>
            </a:r>
            <a:r>
              <a:rPr b="1" lang="en-GB"/>
              <a:t>3 languages</a:t>
            </a:r>
            <a:r>
              <a:rPr lang="en-GB"/>
              <a:t> all web developers </a:t>
            </a:r>
            <a:r>
              <a:rPr b="1" lang="en-GB"/>
              <a:t>must</a:t>
            </a:r>
            <a:r>
              <a:rPr lang="en-GB"/>
              <a:t> learn:</a:t>
            </a:r>
            <a:endParaRPr/>
          </a:p>
          <a:p>
            <a:pPr indent="-228600" lvl="2" marL="1143000" rtl="0" algn="l">
              <a:lnSpc>
                <a:spcPct val="100000"/>
              </a:lnSpc>
              <a:spcBef>
                <a:spcPts val="500"/>
              </a:spcBef>
              <a:spcAft>
                <a:spcPts val="0"/>
              </a:spcAft>
              <a:buClr>
                <a:schemeClr val="dk1"/>
              </a:buClr>
              <a:buSzPts val="2800"/>
              <a:buFont typeface="Noto Sans Symbols"/>
              <a:buChar char="❖"/>
            </a:pPr>
            <a:r>
              <a:rPr b="1" lang="en-GB" sz="2800"/>
              <a:t> HTML</a:t>
            </a:r>
            <a:r>
              <a:rPr lang="en-GB" sz="2800"/>
              <a:t> to define the content of web pages.</a:t>
            </a:r>
            <a:endParaRPr/>
          </a:p>
          <a:p>
            <a:pPr indent="-228600" lvl="2" marL="1143000" rtl="0" algn="l">
              <a:lnSpc>
                <a:spcPct val="100000"/>
              </a:lnSpc>
              <a:spcBef>
                <a:spcPts val="500"/>
              </a:spcBef>
              <a:spcAft>
                <a:spcPts val="0"/>
              </a:spcAft>
              <a:buClr>
                <a:schemeClr val="dk1"/>
              </a:buClr>
              <a:buSzPts val="2800"/>
              <a:buFont typeface="Noto Sans Symbols"/>
              <a:buChar char="❖"/>
            </a:pPr>
            <a:r>
              <a:rPr b="1" lang="en-GB" sz="2800"/>
              <a:t> CSS</a:t>
            </a:r>
            <a:r>
              <a:rPr lang="en-GB" sz="2800"/>
              <a:t> to specify the layout of web pages.</a:t>
            </a:r>
            <a:endParaRPr/>
          </a:p>
          <a:p>
            <a:pPr indent="-228600" lvl="2" marL="1143000" rtl="0" algn="l">
              <a:lnSpc>
                <a:spcPct val="100000"/>
              </a:lnSpc>
              <a:spcBef>
                <a:spcPts val="500"/>
              </a:spcBef>
              <a:spcAft>
                <a:spcPts val="0"/>
              </a:spcAft>
              <a:buClr>
                <a:schemeClr val="dk1"/>
              </a:buClr>
              <a:buSzPts val="2800"/>
              <a:buFont typeface="Noto Sans Symbols"/>
              <a:buChar char="❖"/>
            </a:pPr>
            <a:r>
              <a:rPr b="1" lang="en-GB" sz="2800"/>
              <a:t> JavaScript</a:t>
            </a:r>
            <a:r>
              <a:rPr lang="en-GB" sz="2800"/>
              <a:t> to program the behaviour of web pages.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Functions</a:t>
            </a:r>
            <a:br>
              <a:rPr lang="en-GB"/>
            </a:br>
            <a:endParaRPr/>
          </a:p>
        </p:txBody>
      </p:sp>
      <p:sp>
        <p:nvSpPr>
          <p:cNvPr id="287" name="Google Shape;287;p30"/>
          <p:cNvSpPr txBox="1"/>
          <p:nvPr>
            <p:ph idx="1" type="body"/>
          </p:nvPr>
        </p:nvSpPr>
        <p:spPr>
          <a:xfrm>
            <a:off x="838200" y="1825625"/>
            <a:ext cx="10515600" cy="20170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A JavaScript function is a block of code designed to perform a particular task.</a:t>
            </a:r>
            <a:endParaRPr/>
          </a:p>
          <a:p>
            <a:pPr indent="-228600" lvl="0" marL="228600" rtl="0" algn="l">
              <a:lnSpc>
                <a:spcPct val="90000"/>
              </a:lnSpc>
              <a:spcBef>
                <a:spcPts val="1000"/>
              </a:spcBef>
              <a:spcAft>
                <a:spcPts val="0"/>
              </a:spcAft>
              <a:buClr>
                <a:schemeClr val="dk1"/>
              </a:buClr>
              <a:buSzPts val="2800"/>
              <a:buChar char="•"/>
            </a:pPr>
            <a:r>
              <a:rPr lang="en-GB"/>
              <a:t>A JavaScript function is executed when "something" invokes it (calls it).</a:t>
            </a:r>
            <a:endParaRPr/>
          </a:p>
        </p:txBody>
      </p:sp>
      <p:pic>
        <p:nvPicPr>
          <p:cNvPr id="288" name="Google Shape;288;p30"/>
          <p:cNvPicPr preferRelativeResize="0"/>
          <p:nvPr/>
        </p:nvPicPr>
        <p:blipFill rotWithShape="1">
          <a:blip r:embed="rId3">
            <a:alphaModFix/>
          </a:blip>
          <a:srcRect b="0" l="0" r="0" t="0"/>
          <a:stretch/>
        </p:blipFill>
        <p:spPr>
          <a:xfrm>
            <a:off x="1337491" y="4259034"/>
            <a:ext cx="9517018" cy="112939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Function Syntax</a:t>
            </a:r>
            <a:br>
              <a:rPr lang="en-GB"/>
            </a:br>
            <a:endParaRPr/>
          </a:p>
        </p:txBody>
      </p:sp>
      <p:sp>
        <p:nvSpPr>
          <p:cNvPr id="294" name="Google Shape;29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A JavaScript function is defined with the function keyword, followed by a </a:t>
            </a:r>
            <a:r>
              <a:rPr b="1" lang="en-GB"/>
              <a:t>name</a:t>
            </a:r>
            <a:r>
              <a:rPr lang="en-GB"/>
              <a:t>, followed by parentheses </a:t>
            </a:r>
            <a:r>
              <a:rPr b="1" lang="en-GB"/>
              <a:t>()</a:t>
            </a:r>
            <a:r>
              <a:rPr lang="en-GB"/>
              <a:t>.</a:t>
            </a:r>
            <a:endParaRPr/>
          </a:p>
          <a:p>
            <a:pPr indent="-228600" lvl="0" marL="228600" rtl="0" algn="l">
              <a:lnSpc>
                <a:spcPct val="90000"/>
              </a:lnSpc>
              <a:spcBef>
                <a:spcPts val="1000"/>
              </a:spcBef>
              <a:spcAft>
                <a:spcPts val="0"/>
              </a:spcAft>
              <a:buClr>
                <a:schemeClr val="dk1"/>
              </a:buClr>
              <a:buSzPts val="2800"/>
              <a:buChar char="•"/>
            </a:pPr>
            <a:r>
              <a:rPr lang="en-GB"/>
              <a:t>Function names can contain letters, digits, underscores, and dollar signs (same rules as variables).</a:t>
            </a:r>
            <a:endParaRPr/>
          </a:p>
          <a:p>
            <a:pPr indent="-228600" lvl="0" marL="228600" rtl="0" algn="l">
              <a:lnSpc>
                <a:spcPct val="90000"/>
              </a:lnSpc>
              <a:spcBef>
                <a:spcPts val="1000"/>
              </a:spcBef>
              <a:spcAft>
                <a:spcPts val="0"/>
              </a:spcAft>
              <a:buClr>
                <a:schemeClr val="dk1"/>
              </a:buClr>
              <a:buSzPts val="2800"/>
              <a:buChar char="•"/>
            </a:pPr>
            <a:r>
              <a:rPr lang="en-GB"/>
              <a:t>The parentheses may include parameter names separated by commas:</a:t>
            </a:r>
            <a:br>
              <a:rPr lang="en-GB"/>
            </a:br>
            <a:r>
              <a:rPr b="1" lang="en-GB"/>
              <a:t>(</a:t>
            </a:r>
            <a:r>
              <a:rPr b="1" i="1" lang="en-GB"/>
              <a:t>parameter1, parameter2, ...</a:t>
            </a:r>
            <a:r>
              <a:rPr b="1" lang="en-GB"/>
              <a:t>)</a:t>
            </a:r>
            <a:endParaRPr/>
          </a:p>
          <a:p>
            <a:pPr indent="-228600" lvl="0" marL="228600" rtl="0" algn="l">
              <a:lnSpc>
                <a:spcPct val="90000"/>
              </a:lnSpc>
              <a:spcBef>
                <a:spcPts val="1000"/>
              </a:spcBef>
              <a:spcAft>
                <a:spcPts val="0"/>
              </a:spcAft>
              <a:buClr>
                <a:schemeClr val="dk1"/>
              </a:buClr>
              <a:buSzPts val="2800"/>
              <a:buChar char="•"/>
            </a:pPr>
            <a:r>
              <a:rPr lang="en-GB"/>
              <a:t>The code to be executed, by the function, is placed inside curly brackets: </a:t>
            </a:r>
            <a:r>
              <a:rPr b="1" lang="en-GB"/>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Function Syntax</a:t>
            </a:r>
            <a:br>
              <a:rPr lang="en-GB"/>
            </a:br>
            <a:endParaRPr/>
          </a:p>
        </p:txBody>
      </p:sp>
      <p:sp>
        <p:nvSpPr>
          <p:cNvPr id="300" name="Google Shape;300;p32"/>
          <p:cNvSpPr txBox="1"/>
          <p:nvPr>
            <p:ph idx="1" type="body"/>
          </p:nvPr>
        </p:nvSpPr>
        <p:spPr>
          <a:xfrm>
            <a:off x="838200" y="1825625"/>
            <a:ext cx="10515600" cy="27681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Function </a:t>
            </a:r>
            <a:r>
              <a:rPr b="1" lang="en-GB"/>
              <a:t>parameters</a:t>
            </a:r>
            <a:r>
              <a:rPr lang="en-GB"/>
              <a:t> are listed inside the parentheses () in the function definition.</a:t>
            </a:r>
            <a:endParaRPr/>
          </a:p>
          <a:p>
            <a:pPr indent="-228600" lvl="0" marL="228600" rtl="0" algn="l">
              <a:lnSpc>
                <a:spcPct val="90000"/>
              </a:lnSpc>
              <a:spcBef>
                <a:spcPts val="1000"/>
              </a:spcBef>
              <a:spcAft>
                <a:spcPts val="0"/>
              </a:spcAft>
              <a:buClr>
                <a:schemeClr val="dk1"/>
              </a:buClr>
              <a:buSzPts val="2800"/>
              <a:buChar char="•"/>
            </a:pPr>
            <a:r>
              <a:rPr lang="en-GB"/>
              <a:t>Function </a:t>
            </a:r>
            <a:r>
              <a:rPr b="1" lang="en-GB"/>
              <a:t>arguments</a:t>
            </a:r>
            <a:r>
              <a:rPr lang="en-GB"/>
              <a:t> are the </a:t>
            </a:r>
            <a:r>
              <a:rPr b="1" lang="en-GB"/>
              <a:t>values</a:t>
            </a:r>
            <a:r>
              <a:rPr lang="en-GB"/>
              <a:t> received by the function when it is invoked.</a:t>
            </a:r>
            <a:endParaRPr/>
          </a:p>
          <a:p>
            <a:pPr indent="-228600" lvl="0" marL="228600" rtl="0" algn="l">
              <a:lnSpc>
                <a:spcPct val="90000"/>
              </a:lnSpc>
              <a:spcBef>
                <a:spcPts val="1000"/>
              </a:spcBef>
              <a:spcAft>
                <a:spcPts val="0"/>
              </a:spcAft>
              <a:buClr>
                <a:schemeClr val="dk1"/>
              </a:buClr>
              <a:buSzPts val="2800"/>
              <a:buChar char="•"/>
            </a:pPr>
            <a:r>
              <a:rPr lang="en-GB"/>
              <a:t>Inside the function, the arguments (the parameters) behave as local variables.</a:t>
            </a:r>
            <a:endParaRPr/>
          </a:p>
        </p:txBody>
      </p:sp>
      <p:pic>
        <p:nvPicPr>
          <p:cNvPr id="301" name="Google Shape;301;p32"/>
          <p:cNvPicPr preferRelativeResize="0"/>
          <p:nvPr/>
        </p:nvPicPr>
        <p:blipFill rotWithShape="1">
          <a:blip r:embed="rId3">
            <a:alphaModFix/>
          </a:blip>
          <a:srcRect b="0" l="0" r="0" t="0"/>
          <a:stretch/>
        </p:blipFill>
        <p:spPr>
          <a:xfrm>
            <a:off x="2156159" y="4728708"/>
            <a:ext cx="7879681" cy="12693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Function Invocation</a:t>
            </a:r>
            <a:br>
              <a:rPr lang="en-GB"/>
            </a:br>
            <a:endParaRPr/>
          </a:p>
        </p:txBody>
      </p:sp>
      <p:sp>
        <p:nvSpPr>
          <p:cNvPr id="307" name="Google Shape;307;p33"/>
          <p:cNvSpPr txBox="1"/>
          <p:nvPr>
            <p:ph idx="1" type="body"/>
          </p:nvPr>
        </p:nvSpPr>
        <p:spPr>
          <a:xfrm>
            <a:off x="838200" y="1825625"/>
            <a:ext cx="10515600" cy="30402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code inside the function will execute when "something" </a:t>
            </a:r>
            <a:r>
              <a:rPr b="1" lang="en-GB"/>
              <a:t>invokes</a:t>
            </a:r>
            <a:r>
              <a:rPr lang="en-GB"/>
              <a:t> (calls) the function:</a:t>
            </a:r>
            <a:endParaRPr/>
          </a:p>
          <a:p>
            <a:pPr indent="-228600" lvl="0" marL="228600" rtl="0" algn="l">
              <a:lnSpc>
                <a:spcPct val="90000"/>
              </a:lnSpc>
              <a:spcBef>
                <a:spcPts val="1000"/>
              </a:spcBef>
              <a:spcAft>
                <a:spcPts val="0"/>
              </a:spcAft>
              <a:buClr>
                <a:schemeClr val="dk1"/>
              </a:buClr>
              <a:buSzPts val="2800"/>
              <a:buChar char="•"/>
            </a:pPr>
            <a:r>
              <a:rPr lang="en-GB"/>
              <a:t>When an event occurs (when a user clicks a button)</a:t>
            </a:r>
            <a:endParaRPr/>
          </a:p>
          <a:p>
            <a:pPr indent="-228600" lvl="0" marL="228600" rtl="0" algn="l">
              <a:lnSpc>
                <a:spcPct val="90000"/>
              </a:lnSpc>
              <a:spcBef>
                <a:spcPts val="1000"/>
              </a:spcBef>
              <a:spcAft>
                <a:spcPts val="0"/>
              </a:spcAft>
              <a:buClr>
                <a:schemeClr val="dk1"/>
              </a:buClr>
              <a:buSzPts val="2800"/>
              <a:buChar char="•"/>
            </a:pPr>
            <a:r>
              <a:rPr lang="en-GB"/>
              <a:t>When it is invoked (called) from JavaScript code</a:t>
            </a:r>
            <a:endParaRPr/>
          </a:p>
          <a:p>
            <a:pPr indent="-228600" lvl="0" marL="228600" rtl="0" algn="l">
              <a:lnSpc>
                <a:spcPct val="90000"/>
              </a:lnSpc>
              <a:spcBef>
                <a:spcPts val="1000"/>
              </a:spcBef>
              <a:spcAft>
                <a:spcPts val="0"/>
              </a:spcAft>
              <a:buClr>
                <a:schemeClr val="dk1"/>
              </a:buClr>
              <a:buSzPts val="2800"/>
              <a:buChar char="•"/>
            </a:pPr>
            <a:r>
              <a:rPr lang="en-GB"/>
              <a:t>Automatically (self invoked)</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Function Return</a:t>
            </a:r>
            <a:br>
              <a:rPr lang="en-GB"/>
            </a:br>
            <a:endParaRPr/>
          </a:p>
        </p:txBody>
      </p:sp>
      <p:sp>
        <p:nvSpPr>
          <p:cNvPr id="313" name="Google Shape;313;p34"/>
          <p:cNvSpPr txBox="1"/>
          <p:nvPr>
            <p:ph idx="1" type="body"/>
          </p:nvPr>
        </p:nvSpPr>
        <p:spPr>
          <a:xfrm>
            <a:off x="838200" y="1825625"/>
            <a:ext cx="10515600" cy="27790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When JavaScript reaches a return statement, the function will stop executing.</a:t>
            </a:r>
            <a:endParaRPr/>
          </a:p>
          <a:p>
            <a:pPr indent="-228600" lvl="0" marL="228600" rtl="0" algn="l">
              <a:lnSpc>
                <a:spcPct val="90000"/>
              </a:lnSpc>
              <a:spcBef>
                <a:spcPts val="1000"/>
              </a:spcBef>
              <a:spcAft>
                <a:spcPts val="0"/>
              </a:spcAft>
              <a:buClr>
                <a:schemeClr val="dk1"/>
              </a:buClr>
              <a:buSzPts val="2800"/>
              <a:buChar char="•"/>
            </a:pPr>
            <a:r>
              <a:rPr lang="en-GB"/>
              <a:t>If the function was invoked from a statement, JavaScript will "return" to execute the code after the invoking statement.</a:t>
            </a:r>
            <a:endParaRPr/>
          </a:p>
          <a:p>
            <a:pPr indent="-228600" lvl="0" marL="228600" rtl="0" algn="l">
              <a:lnSpc>
                <a:spcPct val="90000"/>
              </a:lnSpc>
              <a:spcBef>
                <a:spcPts val="1000"/>
              </a:spcBef>
              <a:spcAft>
                <a:spcPts val="0"/>
              </a:spcAft>
              <a:buClr>
                <a:schemeClr val="dk1"/>
              </a:buClr>
              <a:buSzPts val="2800"/>
              <a:buChar char="•"/>
            </a:pPr>
            <a:r>
              <a:rPr lang="en-GB"/>
              <a:t>Functions often compute a </a:t>
            </a:r>
            <a:r>
              <a:rPr b="1" lang="en-GB"/>
              <a:t>return value</a:t>
            </a:r>
            <a:r>
              <a:rPr lang="en-GB"/>
              <a:t>. The return value is "returned" back to the "caller":</a:t>
            </a:r>
            <a:endParaRPr/>
          </a:p>
        </p:txBody>
      </p:sp>
      <p:pic>
        <p:nvPicPr>
          <p:cNvPr id="314" name="Google Shape;314;p34"/>
          <p:cNvPicPr preferRelativeResize="0"/>
          <p:nvPr/>
        </p:nvPicPr>
        <p:blipFill rotWithShape="1">
          <a:blip r:embed="rId3">
            <a:alphaModFix/>
          </a:blip>
          <a:srcRect b="0" l="0" r="0" t="0"/>
          <a:stretch/>
        </p:blipFill>
        <p:spPr>
          <a:xfrm>
            <a:off x="1409700" y="4794023"/>
            <a:ext cx="9372600" cy="1511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Real Life Objects, Properties, and Methods</a:t>
            </a:r>
            <a:br>
              <a:rPr lang="en-GB"/>
            </a:br>
            <a:endParaRPr/>
          </a:p>
        </p:txBody>
      </p:sp>
      <p:sp>
        <p:nvSpPr>
          <p:cNvPr id="320" name="Google Shape;320;p35"/>
          <p:cNvSpPr txBox="1"/>
          <p:nvPr>
            <p:ph idx="1" type="body"/>
          </p:nvPr>
        </p:nvSpPr>
        <p:spPr>
          <a:xfrm>
            <a:off x="838200" y="1825626"/>
            <a:ext cx="10515600" cy="972004"/>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GB"/>
              <a:t>In real life, a car is an </a:t>
            </a:r>
            <a:r>
              <a:rPr b="1" lang="en-GB"/>
              <a:t>object</a:t>
            </a:r>
            <a:r>
              <a:rPr lang="en-GB"/>
              <a:t>. </a:t>
            </a:r>
            <a:endParaRPr/>
          </a:p>
          <a:p>
            <a:pPr indent="-228600" lvl="0" marL="228600" rtl="0" algn="l">
              <a:lnSpc>
                <a:spcPct val="90000"/>
              </a:lnSpc>
              <a:spcBef>
                <a:spcPts val="1000"/>
              </a:spcBef>
              <a:spcAft>
                <a:spcPts val="0"/>
              </a:spcAft>
              <a:buClr>
                <a:schemeClr val="dk1"/>
              </a:buClr>
              <a:buSzPct val="100000"/>
              <a:buChar char="•"/>
            </a:pPr>
            <a:r>
              <a:rPr lang="en-GB"/>
              <a:t>A car has </a:t>
            </a:r>
            <a:r>
              <a:rPr b="1" lang="en-GB"/>
              <a:t>properties</a:t>
            </a:r>
            <a:r>
              <a:rPr lang="en-GB"/>
              <a:t> like weight and color, and </a:t>
            </a:r>
            <a:r>
              <a:rPr b="1" lang="en-GB"/>
              <a:t>methods</a:t>
            </a:r>
            <a:r>
              <a:rPr lang="en-GB"/>
              <a:t> like start and stop:</a:t>
            </a:r>
            <a:endParaRPr/>
          </a:p>
        </p:txBody>
      </p:sp>
      <p:pic>
        <p:nvPicPr>
          <p:cNvPr id="321" name="Google Shape;321;p35"/>
          <p:cNvPicPr preferRelativeResize="0"/>
          <p:nvPr/>
        </p:nvPicPr>
        <p:blipFill rotWithShape="1">
          <a:blip r:embed="rId3">
            <a:alphaModFix/>
          </a:blip>
          <a:srcRect b="0" l="0" r="0" t="0"/>
          <a:stretch/>
        </p:blipFill>
        <p:spPr>
          <a:xfrm>
            <a:off x="1693636" y="2932568"/>
            <a:ext cx="8571593" cy="2497950"/>
          </a:xfrm>
          <a:prstGeom prst="rect">
            <a:avLst/>
          </a:prstGeom>
          <a:noFill/>
          <a:ln>
            <a:noFill/>
          </a:ln>
        </p:spPr>
      </p:pic>
      <p:sp>
        <p:nvSpPr>
          <p:cNvPr id="322" name="Google Shape;322;p35"/>
          <p:cNvSpPr txBox="1"/>
          <p:nvPr/>
        </p:nvSpPr>
        <p:spPr>
          <a:xfrm>
            <a:off x="838200" y="5565456"/>
            <a:ext cx="10515600"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GB" sz="2400">
                <a:solidFill>
                  <a:schemeClr val="dk1"/>
                </a:solidFill>
                <a:latin typeface="Calibri"/>
                <a:ea typeface="Calibri"/>
                <a:cs typeface="Calibri"/>
                <a:sym typeface="Calibri"/>
              </a:rPr>
              <a:t>All cars have the same </a:t>
            </a:r>
            <a:r>
              <a:rPr b="1" lang="en-GB" sz="2400">
                <a:solidFill>
                  <a:schemeClr val="dk1"/>
                </a:solidFill>
                <a:latin typeface="Calibri"/>
                <a:ea typeface="Calibri"/>
                <a:cs typeface="Calibri"/>
                <a:sym typeface="Calibri"/>
              </a:rPr>
              <a:t>properties</a:t>
            </a:r>
            <a:r>
              <a:rPr lang="en-GB" sz="2400">
                <a:solidFill>
                  <a:schemeClr val="dk1"/>
                </a:solidFill>
                <a:latin typeface="Calibri"/>
                <a:ea typeface="Calibri"/>
                <a:cs typeface="Calibri"/>
                <a:sym typeface="Calibri"/>
              </a:rPr>
              <a:t>, but the property </a:t>
            </a:r>
            <a:r>
              <a:rPr b="1" lang="en-GB" sz="2400">
                <a:solidFill>
                  <a:schemeClr val="dk1"/>
                </a:solidFill>
                <a:latin typeface="Calibri"/>
                <a:ea typeface="Calibri"/>
                <a:cs typeface="Calibri"/>
                <a:sym typeface="Calibri"/>
              </a:rPr>
              <a:t>values</a:t>
            </a:r>
            <a:r>
              <a:rPr lang="en-GB" sz="2400">
                <a:solidFill>
                  <a:schemeClr val="dk1"/>
                </a:solidFill>
                <a:latin typeface="Calibri"/>
                <a:ea typeface="Calibri"/>
                <a:cs typeface="Calibri"/>
                <a:sym typeface="Calibri"/>
              </a:rPr>
              <a:t> differ from car to car.</a:t>
            </a:r>
            <a:endParaRPr/>
          </a:p>
          <a:p>
            <a:pPr indent="-285750" lvl="0" marL="285750" marR="0" rtl="0" algn="l">
              <a:spcBef>
                <a:spcPts val="0"/>
              </a:spcBef>
              <a:spcAft>
                <a:spcPts val="0"/>
              </a:spcAft>
              <a:buClr>
                <a:schemeClr val="dk1"/>
              </a:buClr>
              <a:buSzPts val="2400"/>
              <a:buFont typeface="Arial"/>
              <a:buChar char="•"/>
            </a:pPr>
            <a:r>
              <a:rPr lang="en-GB" sz="2400">
                <a:solidFill>
                  <a:schemeClr val="dk1"/>
                </a:solidFill>
                <a:latin typeface="Calibri"/>
                <a:ea typeface="Calibri"/>
                <a:cs typeface="Calibri"/>
                <a:sym typeface="Calibri"/>
              </a:rPr>
              <a:t>All cars have the same </a:t>
            </a:r>
            <a:r>
              <a:rPr b="1" lang="en-GB" sz="2400">
                <a:solidFill>
                  <a:schemeClr val="dk1"/>
                </a:solidFill>
                <a:latin typeface="Calibri"/>
                <a:ea typeface="Calibri"/>
                <a:cs typeface="Calibri"/>
                <a:sym typeface="Calibri"/>
              </a:rPr>
              <a:t>methods</a:t>
            </a:r>
            <a:r>
              <a:rPr lang="en-GB" sz="2400">
                <a:solidFill>
                  <a:schemeClr val="dk1"/>
                </a:solidFill>
                <a:latin typeface="Calibri"/>
                <a:ea typeface="Calibri"/>
                <a:cs typeface="Calibri"/>
                <a:sym typeface="Calibri"/>
              </a:rPr>
              <a:t>, but the methods are performed </a:t>
            </a:r>
            <a:r>
              <a:rPr b="1" lang="en-GB" sz="2400">
                <a:solidFill>
                  <a:schemeClr val="dk1"/>
                </a:solidFill>
                <a:latin typeface="Calibri"/>
                <a:ea typeface="Calibri"/>
                <a:cs typeface="Calibri"/>
                <a:sym typeface="Calibri"/>
              </a:rPr>
              <a:t>at different times</a:t>
            </a:r>
            <a:r>
              <a:rPr lang="en-GB" sz="24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Objects</a:t>
            </a:r>
            <a:br>
              <a:rPr lang="en-GB"/>
            </a:br>
            <a:endParaRPr/>
          </a:p>
        </p:txBody>
      </p:sp>
      <p:sp>
        <p:nvSpPr>
          <p:cNvPr id="328" name="Google Shape;328;p36"/>
          <p:cNvSpPr txBox="1"/>
          <p:nvPr>
            <p:ph idx="1" type="body"/>
          </p:nvPr>
        </p:nvSpPr>
        <p:spPr>
          <a:xfrm>
            <a:off x="838200" y="1825625"/>
            <a:ext cx="10515600" cy="132556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t>You have already learned that JavaScript variables are containers for data values.</a:t>
            </a:r>
            <a:endParaRPr/>
          </a:p>
          <a:p>
            <a:pPr indent="-228600" lvl="0" marL="228600" rtl="0" algn="l">
              <a:lnSpc>
                <a:spcPct val="90000"/>
              </a:lnSpc>
              <a:spcBef>
                <a:spcPts val="1000"/>
              </a:spcBef>
              <a:spcAft>
                <a:spcPts val="0"/>
              </a:spcAft>
              <a:buClr>
                <a:schemeClr val="dk1"/>
              </a:buClr>
              <a:buSzPts val="2800"/>
              <a:buChar char="•"/>
            </a:pPr>
            <a:r>
              <a:rPr lang="en-GB"/>
              <a:t>This code assigns a </a:t>
            </a:r>
            <a:r>
              <a:rPr b="1" lang="en-GB"/>
              <a:t>simple value</a:t>
            </a:r>
            <a:r>
              <a:rPr lang="en-GB"/>
              <a:t> (Fiat) to a </a:t>
            </a:r>
            <a:r>
              <a:rPr b="1" lang="en-GB"/>
              <a:t>variable</a:t>
            </a:r>
            <a:r>
              <a:rPr lang="en-GB"/>
              <a:t> named car: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29" name="Google Shape;329;p36"/>
          <p:cNvPicPr preferRelativeResize="0"/>
          <p:nvPr/>
        </p:nvPicPr>
        <p:blipFill rotWithShape="1">
          <a:blip r:embed="rId3">
            <a:alphaModFix/>
          </a:blip>
          <a:srcRect b="0" l="0" r="0" t="0"/>
          <a:stretch/>
        </p:blipFill>
        <p:spPr>
          <a:xfrm>
            <a:off x="4360635" y="3286125"/>
            <a:ext cx="2120900" cy="393700"/>
          </a:xfrm>
          <a:prstGeom prst="rect">
            <a:avLst/>
          </a:prstGeom>
          <a:noFill/>
          <a:ln>
            <a:noFill/>
          </a:ln>
        </p:spPr>
      </p:pic>
      <p:sp>
        <p:nvSpPr>
          <p:cNvPr id="330" name="Google Shape;330;p36"/>
          <p:cNvSpPr txBox="1"/>
          <p:nvPr/>
        </p:nvSpPr>
        <p:spPr>
          <a:xfrm>
            <a:off x="838200" y="3814762"/>
            <a:ext cx="10515600" cy="2233613"/>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Objects are variables too. But objects can contain many values. </a:t>
            </a:r>
            <a:endParaRPr/>
          </a:p>
          <a:p>
            <a:pPr indent="-228600" lvl="0" marL="228600" marR="0" rtl="0" algn="l">
              <a:lnSpc>
                <a:spcPct val="90000"/>
              </a:lnSpc>
              <a:spcBef>
                <a:spcPts val="100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This code assigns </a:t>
            </a:r>
            <a:r>
              <a:rPr b="1" lang="en-GB" sz="2800">
                <a:solidFill>
                  <a:schemeClr val="dk1"/>
                </a:solidFill>
                <a:latin typeface="Calibri"/>
                <a:ea typeface="Calibri"/>
                <a:cs typeface="Calibri"/>
                <a:sym typeface="Calibri"/>
              </a:rPr>
              <a:t>many values</a:t>
            </a:r>
            <a:r>
              <a:rPr lang="en-GB" sz="2800">
                <a:solidFill>
                  <a:schemeClr val="dk1"/>
                </a:solidFill>
                <a:latin typeface="Calibri"/>
                <a:ea typeface="Calibri"/>
                <a:cs typeface="Calibri"/>
                <a:sym typeface="Calibri"/>
              </a:rPr>
              <a:t> (Fiat, 500, white) to a </a:t>
            </a:r>
            <a:r>
              <a:rPr b="1" lang="en-GB" sz="2800">
                <a:solidFill>
                  <a:schemeClr val="dk1"/>
                </a:solidFill>
                <a:latin typeface="Calibri"/>
                <a:ea typeface="Calibri"/>
                <a:cs typeface="Calibri"/>
                <a:sym typeface="Calibri"/>
              </a:rPr>
              <a:t>variable</a:t>
            </a:r>
            <a:r>
              <a:rPr lang="en-GB" sz="2800">
                <a:solidFill>
                  <a:schemeClr val="dk1"/>
                </a:solidFill>
                <a:latin typeface="Calibri"/>
                <a:ea typeface="Calibri"/>
                <a:cs typeface="Calibri"/>
                <a:sym typeface="Calibri"/>
              </a:rPr>
              <a:t> named car:</a:t>
            </a:r>
            <a:endParaRPr/>
          </a:p>
          <a:p>
            <a:pPr indent="-228600" lvl="0" marL="228600" marR="0" rtl="0" algn="l">
              <a:lnSpc>
                <a:spcPct val="90000"/>
              </a:lnSpc>
              <a:spcBef>
                <a:spcPts val="100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The values are written as </a:t>
            </a:r>
            <a:r>
              <a:rPr b="1" lang="en-GB" sz="2800">
                <a:solidFill>
                  <a:schemeClr val="dk1"/>
                </a:solidFill>
                <a:latin typeface="Calibri"/>
                <a:ea typeface="Calibri"/>
                <a:cs typeface="Calibri"/>
                <a:sym typeface="Calibri"/>
              </a:rPr>
              <a:t>name:value</a:t>
            </a:r>
            <a:r>
              <a:rPr lang="en-GB" sz="2800">
                <a:solidFill>
                  <a:schemeClr val="dk1"/>
                </a:solidFill>
                <a:latin typeface="Calibri"/>
                <a:ea typeface="Calibri"/>
                <a:cs typeface="Calibri"/>
                <a:sym typeface="Calibri"/>
              </a:rPr>
              <a:t> pairs (name and value separated by a colon).</a:t>
            </a:r>
            <a:endParaRPr/>
          </a:p>
        </p:txBody>
      </p:sp>
      <p:pic>
        <p:nvPicPr>
          <p:cNvPr id="331" name="Google Shape;331;p36"/>
          <p:cNvPicPr preferRelativeResize="0"/>
          <p:nvPr/>
        </p:nvPicPr>
        <p:blipFill rotWithShape="1">
          <a:blip r:embed="rId4">
            <a:alphaModFix/>
          </a:blip>
          <a:srcRect b="0" l="0" r="0" t="0"/>
          <a:stretch/>
        </p:blipFill>
        <p:spPr>
          <a:xfrm>
            <a:off x="2258785" y="6048375"/>
            <a:ext cx="6324600" cy="444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Object Properties</a:t>
            </a:r>
            <a:br>
              <a:rPr lang="en-GB"/>
            </a:br>
            <a:endParaRPr/>
          </a:p>
        </p:txBody>
      </p:sp>
      <p:sp>
        <p:nvSpPr>
          <p:cNvPr id="337" name="Google Shape;337;p37"/>
          <p:cNvSpPr txBox="1"/>
          <p:nvPr>
            <p:ph idx="1" type="body"/>
          </p:nvPr>
        </p:nvSpPr>
        <p:spPr>
          <a:xfrm>
            <a:off x="838200" y="1825625"/>
            <a:ext cx="10515600" cy="5692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a:t>
            </a:r>
            <a:r>
              <a:rPr b="1" lang="en-GB"/>
              <a:t>name:values</a:t>
            </a:r>
            <a:r>
              <a:rPr lang="en-GB"/>
              <a:t> pairs in JavaScript objects are called </a:t>
            </a:r>
            <a:r>
              <a:rPr b="1" lang="en-GB"/>
              <a:t>properties</a:t>
            </a:r>
            <a:r>
              <a:rPr lang="en-GB"/>
              <a:t>:</a:t>
            </a:r>
            <a:endParaRPr/>
          </a:p>
        </p:txBody>
      </p:sp>
      <p:pic>
        <p:nvPicPr>
          <p:cNvPr id="338" name="Google Shape;338;p37"/>
          <p:cNvPicPr preferRelativeResize="0"/>
          <p:nvPr/>
        </p:nvPicPr>
        <p:blipFill rotWithShape="1">
          <a:blip r:embed="rId3">
            <a:alphaModFix/>
          </a:blip>
          <a:srcRect b="0" l="0" r="0" t="0"/>
          <a:stretch/>
        </p:blipFill>
        <p:spPr>
          <a:xfrm>
            <a:off x="3810000" y="2394857"/>
            <a:ext cx="4572000" cy="2489200"/>
          </a:xfrm>
          <a:prstGeom prst="rect">
            <a:avLst/>
          </a:prstGeom>
          <a:noFill/>
          <a:ln>
            <a:noFill/>
          </a:ln>
        </p:spPr>
      </p:pic>
      <p:sp>
        <p:nvSpPr>
          <p:cNvPr id="339" name="Google Shape;339;p37"/>
          <p:cNvSpPr txBox="1"/>
          <p:nvPr/>
        </p:nvSpPr>
        <p:spPr>
          <a:xfrm>
            <a:off x="838200" y="4995410"/>
            <a:ext cx="10515600" cy="56923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You can access object properties in two ways:</a:t>
            </a:r>
            <a:endParaRPr sz="2800">
              <a:solidFill>
                <a:schemeClr val="dk1"/>
              </a:solidFill>
              <a:latin typeface="Calibri"/>
              <a:ea typeface="Calibri"/>
              <a:cs typeface="Calibri"/>
              <a:sym typeface="Calibri"/>
            </a:endParaRPr>
          </a:p>
        </p:txBody>
      </p:sp>
      <p:pic>
        <p:nvPicPr>
          <p:cNvPr id="340" name="Google Shape;340;p37"/>
          <p:cNvPicPr preferRelativeResize="0"/>
          <p:nvPr/>
        </p:nvPicPr>
        <p:blipFill rotWithShape="1">
          <a:blip r:embed="rId4">
            <a:alphaModFix/>
          </a:blip>
          <a:srcRect b="0" l="0" r="0" t="0"/>
          <a:stretch/>
        </p:blipFill>
        <p:spPr>
          <a:xfrm>
            <a:off x="2419350" y="5681436"/>
            <a:ext cx="2781300" cy="393700"/>
          </a:xfrm>
          <a:prstGeom prst="rect">
            <a:avLst/>
          </a:prstGeom>
          <a:noFill/>
          <a:ln>
            <a:noFill/>
          </a:ln>
        </p:spPr>
      </p:pic>
      <p:sp>
        <p:nvSpPr>
          <p:cNvPr id="341" name="Google Shape;341;p37"/>
          <p:cNvSpPr txBox="1"/>
          <p:nvPr/>
        </p:nvSpPr>
        <p:spPr>
          <a:xfrm>
            <a:off x="5709356" y="5675995"/>
            <a:ext cx="3866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or</a:t>
            </a:r>
            <a:endParaRPr/>
          </a:p>
        </p:txBody>
      </p:sp>
      <p:pic>
        <p:nvPicPr>
          <p:cNvPr id="342" name="Google Shape;342;p37"/>
          <p:cNvPicPr preferRelativeResize="0"/>
          <p:nvPr/>
        </p:nvPicPr>
        <p:blipFill rotWithShape="1">
          <a:blip r:embed="rId5">
            <a:alphaModFix/>
          </a:blip>
          <a:srcRect b="0" l="0" r="0" t="0"/>
          <a:stretch/>
        </p:blipFill>
        <p:spPr>
          <a:xfrm>
            <a:off x="6604706" y="5675995"/>
            <a:ext cx="3136900" cy="355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Object Methods</a:t>
            </a:r>
            <a:br>
              <a:rPr lang="en-GB"/>
            </a:br>
            <a:endParaRPr/>
          </a:p>
        </p:txBody>
      </p:sp>
      <p:sp>
        <p:nvSpPr>
          <p:cNvPr id="348" name="Google Shape;348;p38"/>
          <p:cNvSpPr txBox="1"/>
          <p:nvPr>
            <p:ph idx="1" type="body"/>
          </p:nvPr>
        </p:nvSpPr>
        <p:spPr>
          <a:xfrm>
            <a:off x="838200" y="1825625"/>
            <a:ext cx="10515600" cy="21011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Objects can also have </a:t>
            </a:r>
            <a:r>
              <a:rPr b="1" lang="en-GB"/>
              <a:t>methods</a:t>
            </a:r>
            <a:r>
              <a:rPr lang="en-GB"/>
              <a:t>.</a:t>
            </a:r>
            <a:endParaRPr/>
          </a:p>
          <a:p>
            <a:pPr indent="-228600" lvl="0" marL="228600" rtl="0" algn="l">
              <a:lnSpc>
                <a:spcPct val="90000"/>
              </a:lnSpc>
              <a:spcBef>
                <a:spcPts val="1000"/>
              </a:spcBef>
              <a:spcAft>
                <a:spcPts val="0"/>
              </a:spcAft>
              <a:buClr>
                <a:schemeClr val="dk1"/>
              </a:buClr>
              <a:buSzPts val="2800"/>
              <a:buChar char="•"/>
            </a:pPr>
            <a:r>
              <a:rPr lang="en-GB"/>
              <a:t>Methods are </a:t>
            </a:r>
            <a:r>
              <a:rPr b="1" lang="en-GB"/>
              <a:t>actions</a:t>
            </a:r>
            <a:r>
              <a:rPr lang="en-GB"/>
              <a:t> that can be performed on objects.</a:t>
            </a:r>
            <a:endParaRPr/>
          </a:p>
          <a:p>
            <a:pPr indent="-228600" lvl="0" marL="228600" rtl="0" algn="l">
              <a:lnSpc>
                <a:spcPct val="90000"/>
              </a:lnSpc>
              <a:spcBef>
                <a:spcPts val="1000"/>
              </a:spcBef>
              <a:spcAft>
                <a:spcPts val="0"/>
              </a:spcAft>
              <a:buClr>
                <a:schemeClr val="dk1"/>
              </a:buClr>
              <a:buSzPts val="2800"/>
              <a:buChar char="•"/>
            </a:pPr>
            <a:r>
              <a:rPr lang="en-GB"/>
              <a:t>Methods are stored in properties as </a:t>
            </a:r>
            <a:r>
              <a:rPr b="1" lang="en-GB"/>
              <a:t>function definitions</a:t>
            </a:r>
            <a:r>
              <a:rPr lang="en-GB"/>
              <a:t>.</a:t>
            </a:r>
            <a:endParaRPr/>
          </a:p>
          <a:p>
            <a:pPr indent="-228600" lvl="0" marL="228600" rtl="0" algn="l">
              <a:lnSpc>
                <a:spcPct val="90000"/>
              </a:lnSpc>
              <a:spcBef>
                <a:spcPts val="1000"/>
              </a:spcBef>
              <a:spcAft>
                <a:spcPts val="0"/>
              </a:spcAft>
              <a:buClr>
                <a:schemeClr val="dk1"/>
              </a:buClr>
              <a:buSzPts val="2800"/>
              <a:buChar char="•"/>
            </a:pPr>
            <a:r>
              <a:rPr b="1" lang="en-GB"/>
              <a:t>A method is a function stored as a property.</a:t>
            </a:r>
            <a:endParaRPr/>
          </a:p>
        </p:txBody>
      </p:sp>
      <p:pic>
        <p:nvPicPr>
          <p:cNvPr id="349" name="Google Shape;349;p38"/>
          <p:cNvPicPr preferRelativeResize="0"/>
          <p:nvPr/>
        </p:nvPicPr>
        <p:blipFill rotWithShape="1">
          <a:blip r:embed="rId3">
            <a:alphaModFix/>
          </a:blip>
          <a:srcRect b="0" l="0" r="0" t="0"/>
          <a:stretch/>
        </p:blipFill>
        <p:spPr>
          <a:xfrm>
            <a:off x="2647496" y="3926798"/>
            <a:ext cx="6897008" cy="256607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Object Method Example</a:t>
            </a:r>
            <a:endParaRPr/>
          </a:p>
        </p:txBody>
      </p:sp>
      <p:pic>
        <p:nvPicPr>
          <p:cNvPr id="355" name="Google Shape;355;p39"/>
          <p:cNvPicPr preferRelativeResize="0"/>
          <p:nvPr/>
        </p:nvPicPr>
        <p:blipFill rotWithShape="1">
          <a:blip r:embed="rId3">
            <a:alphaModFix/>
          </a:blip>
          <a:srcRect b="0" l="0" r="0" t="0"/>
          <a:stretch/>
        </p:blipFill>
        <p:spPr>
          <a:xfrm>
            <a:off x="3289300" y="1690688"/>
            <a:ext cx="5613400" cy="2311400"/>
          </a:xfrm>
          <a:prstGeom prst="rect">
            <a:avLst/>
          </a:prstGeom>
          <a:noFill/>
          <a:ln>
            <a:noFill/>
          </a:ln>
        </p:spPr>
      </p:pic>
      <p:sp>
        <p:nvSpPr>
          <p:cNvPr id="356" name="Google Shape;356;p39"/>
          <p:cNvSpPr txBox="1"/>
          <p:nvPr/>
        </p:nvSpPr>
        <p:spPr>
          <a:xfrm>
            <a:off x="838200" y="4474814"/>
            <a:ext cx="10515600" cy="138499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In the example above, this refers to the </a:t>
            </a:r>
            <a:r>
              <a:rPr b="1" lang="en-GB" sz="2800">
                <a:solidFill>
                  <a:schemeClr val="dk1"/>
                </a:solidFill>
                <a:latin typeface="Calibri"/>
                <a:ea typeface="Calibri"/>
                <a:cs typeface="Calibri"/>
                <a:sym typeface="Calibri"/>
              </a:rPr>
              <a:t>person object</a:t>
            </a:r>
            <a:r>
              <a:rPr lang="en-GB" sz="2800">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I.E. </a:t>
            </a:r>
            <a:r>
              <a:rPr b="1" lang="en-GB" sz="2800">
                <a:solidFill>
                  <a:schemeClr val="dk1"/>
                </a:solidFill>
                <a:latin typeface="Calibri"/>
                <a:ea typeface="Calibri"/>
                <a:cs typeface="Calibri"/>
                <a:sym typeface="Calibri"/>
              </a:rPr>
              <a:t>this.firstName</a:t>
            </a:r>
            <a:r>
              <a:rPr lang="en-GB" sz="2800">
                <a:solidFill>
                  <a:schemeClr val="dk1"/>
                </a:solidFill>
                <a:latin typeface="Calibri"/>
                <a:ea typeface="Calibri"/>
                <a:cs typeface="Calibri"/>
                <a:sym typeface="Calibri"/>
              </a:rPr>
              <a:t> means the </a:t>
            </a:r>
            <a:r>
              <a:rPr b="1" lang="en-GB" sz="2800">
                <a:solidFill>
                  <a:schemeClr val="dk1"/>
                </a:solidFill>
                <a:latin typeface="Calibri"/>
                <a:ea typeface="Calibri"/>
                <a:cs typeface="Calibri"/>
                <a:sym typeface="Calibri"/>
              </a:rPr>
              <a:t>firstName</a:t>
            </a:r>
            <a:r>
              <a:rPr lang="en-GB" sz="2800">
                <a:solidFill>
                  <a:schemeClr val="dk1"/>
                </a:solidFill>
                <a:latin typeface="Calibri"/>
                <a:ea typeface="Calibri"/>
                <a:cs typeface="Calibri"/>
                <a:sym typeface="Calibri"/>
              </a:rPr>
              <a:t> property of </a:t>
            </a:r>
            <a:r>
              <a:rPr b="1" lang="en-GB" sz="2800">
                <a:solidFill>
                  <a:schemeClr val="dk1"/>
                </a:solidFill>
                <a:latin typeface="Calibri"/>
                <a:ea typeface="Calibri"/>
                <a:cs typeface="Calibri"/>
                <a:sym typeface="Calibri"/>
              </a:rPr>
              <a:t>this</a:t>
            </a:r>
            <a:r>
              <a:rPr lang="en-GB" sz="2800">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I.E. </a:t>
            </a:r>
            <a:r>
              <a:rPr b="1" lang="en-GB" sz="2800">
                <a:solidFill>
                  <a:schemeClr val="dk1"/>
                </a:solidFill>
                <a:latin typeface="Calibri"/>
                <a:ea typeface="Calibri"/>
                <a:cs typeface="Calibri"/>
                <a:sym typeface="Calibri"/>
              </a:rPr>
              <a:t>this.firstName</a:t>
            </a:r>
            <a:r>
              <a:rPr lang="en-GB" sz="2800">
                <a:solidFill>
                  <a:schemeClr val="dk1"/>
                </a:solidFill>
                <a:latin typeface="Calibri"/>
                <a:ea typeface="Calibri"/>
                <a:cs typeface="Calibri"/>
                <a:sym typeface="Calibri"/>
              </a:rPr>
              <a:t> means the </a:t>
            </a:r>
            <a:r>
              <a:rPr b="1" lang="en-GB" sz="2800">
                <a:solidFill>
                  <a:schemeClr val="dk1"/>
                </a:solidFill>
                <a:latin typeface="Calibri"/>
                <a:ea typeface="Calibri"/>
                <a:cs typeface="Calibri"/>
                <a:sym typeface="Calibri"/>
              </a:rPr>
              <a:t>firstName</a:t>
            </a:r>
            <a:r>
              <a:rPr lang="en-GB" sz="2800">
                <a:solidFill>
                  <a:schemeClr val="dk1"/>
                </a:solidFill>
                <a:latin typeface="Calibri"/>
                <a:ea typeface="Calibri"/>
                <a:cs typeface="Calibri"/>
                <a:sym typeface="Calibri"/>
              </a:rPr>
              <a:t> property of </a:t>
            </a:r>
            <a:r>
              <a:rPr b="1" lang="en-GB" sz="2800">
                <a:solidFill>
                  <a:schemeClr val="dk1"/>
                </a:solidFill>
                <a:latin typeface="Calibri"/>
                <a:ea typeface="Calibri"/>
                <a:cs typeface="Calibri"/>
                <a:sym typeface="Calibri"/>
              </a:rPr>
              <a:t>person</a:t>
            </a:r>
            <a:r>
              <a:rPr lang="en-GB" sz="2800">
                <a:solidFill>
                  <a:schemeClr val="dk1"/>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Where To</a:t>
            </a:r>
            <a:endParaRPr/>
          </a:p>
        </p:txBody>
      </p:sp>
      <p:sp>
        <p:nvSpPr>
          <p:cNvPr id="109" name="Google Shape;109;p4"/>
          <p:cNvSpPr txBox="1"/>
          <p:nvPr>
            <p:ph idx="1" type="body"/>
          </p:nvPr>
        </p:nvSpPr>
        <p:spPr>
          <a:xfrm>
            <a:off x="838201" y="1825625"/>
            <a:ext cx="113538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None/>
            </a:pPr>
            <a:r>
              <a:rPr lang="en-GB" sz="3600"/>
              <a:t>The &lt;script&gt; Tag</a:t>
            </a:r>
            <a:endParaRPr/>
          </a:p>
          <a:p>
            <a:pPr indent="0" lvl="0" marL="0" rtl="0" algn="l">
              <a:lnSpc>
                <a:spcPct val="90000"/>
              </a:lnSpc>
              <a:spcBef>
                <a:spcPts val="1000"/>
              </a:spcBef>
              <a:spcAft>
                <a:spcPts val="0"/>
              </a:spcAft>
              <a:buClr>
                <a:schemeClr val="dk1"/>
              </a:buClr>
              <a:buSzPts val="2800"/>
              <a:buNone/>
            </a:pPr>
            <a:r>
              <a:rPr lang="en-GB" sz="2800"/>
              <a:t>In HTML, JavaScript code is inserted between &lt;script&gt; and &lt;/script&gt; tags.</a:t>
            </a:r>
            <a:endParaRPr/>
          </a:p>
        </p:txBody>
      </p:sp>
      <p:pic>
        <p:nvPicPr>
          <p:cNvPr id="110" name="Google Shape;110;p4"/>
          <p:cNvPicPr preferRelativeResize="0"/>
          <p:nvPr/>
        </p:nvPicPr>
        <p:blipFill rotWithShape="1">
          <a:blip r:embed="rId3">
            <a:alphaModFix/>
          </a:blip>
          <a:srcRect b="0" l="0" r="0" t="0"/>
          <a:stretch/>
        </p:blipFill>
        <p:spPr>
          <a:xfrm>
            <a:off x="2254250" y="3000375"/>
            <a:ext cx="7683500" cy="3492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a:t>
            </a:r>
            <a:r>
              <a:rPr b="1" lang="en-GB"/>
              <a:t>this</a:t>
            </a:r>
            <a:r>
              <a:rPr lang="en-GB"/>
              <a:t> Keyword</a:t>
            </a:r>
            <a:br>
              <a:rPr lang="en-GB"/>
            </a:br>
            <a:endParaRPr/>
          </a:p>
        </p:txBody>
      </p:sp>
      <p:sp>
        <p:nvSpPr>
          <p:cNvPr id="362" name="Google Shape;362;p40"/>
          <p:cNvSpPr txBox="1"/>
          <p:nvPr>
            <p:ph idx="1" type="body"/>
          </p:nvPr>
        </p:nvSpPr>
        <p:spPr>
          <a:xfrm>
            <a:off x="838200" y="2380796"/>
            <a:ext cx="10515600" cy="25830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 a function definition, this refers to the "owner" of the function.</a:t>
            </a:r>
            <a:endParaRPr/>
          </a:p>
          <a:p>
            <a:pPr indent="-228600" lvl="0" marL="228600" rtl="0" algn="l">
              <a:lnSpc>
                <a:spcPct val="90000"/>
              </a:lnSpc>
              <a:spcBef>
                <a:spcPts val="1000"/>
              </a:spcBef>
              <a:spcAft>
                <a:spcPts val="0"/>
              </a:spcAft>
              <a:buClr>
                <a:schemeClr val="dk1"/>
              </a:buClr>
              <a:buSzPts val="2800"/>
              <a:buChar char="•"/>
            </a:pPr>
            <a:r>
              <a:rPr lang="en-GB"/>
              <a:t>In the example above, this is the </a:t>
            </a:r>
            <a:r>
              <a:rPr b="1" lang="en-GB"/>
              <a:t>person object</a:t>
            </a:r>
            <a:r>
              <a:rPr lang="en-GB"/>
              <a:t> that "owns" the fullName function.</a:t>
            </a:r>
            <a:endParaRPr/>
          </a:p>
          <a:p>
            <a:pPr indent="-228600" lvl="0" marL="228600" rtl="0" algn="l">
              <a:lnSpc>
                <a:spcPct val="90000"/>
              </a:lnSpc>
              <a:spcBef>
                <a:spcPts val="1000"/>
              </a:spcBef>
              <a:spcAft>
                <a:spcPts val="0"/>
              </a:spcAft>
              <a:buClr>
                <a:schemeClr val="dk1"/>
              </a:buClr>
              <a:buSzPts val="2800"/>
              <a:buChar char="•"/>
            </a:pPr>
            <a:r>
              <a:rPr lang="en-GB"/>
              <a:t>In other words, this.firstName means the firstName property of </a:t>
            </a:r>
            <a:r>
              <a:rPr b="1" lang="en-GB"/>
              <a:t>this object</a:t>
            </a:r>
            <a:r>
              <a:rPr lang="en-GB"/>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Accessing Object Methods</a:t>
            </a:r>
            <a:br>
              <a:rPr lang="en-GB"/>
            </a:br>
            <a:endParaRPr/>
          </a:p>
        </p:txBody>
      </p:sp>
      <p:sp>
        <p:nvSpPr>
          <p:cNvPr id="368" name="Google Shape;368;p41"/>
          <p:cNvSpPr txBox="1"/>
          <p:nvPr>
            <p:ph idx="1" type="body"/>
          </p:nvPr>
        </p:nvSpPr>
        <p:spPr>
          <a:xfrm>
            <a:off x="838200" y="1825625"/>
            <a:ext cx="10515600" cy="5474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You access an object method with the following syntax:</a:t>
            </a:r>
            <a:endParaRPr/>
          </a:p>
        </p:txBody>
      </p:sp>
      <p:pic>
        <p:nvPicPr>
          <p:cNvPr id="369" name="Google Shape;369;p41"/>
          <p:cNvPicPr preferRelativeResize="0"/>
          <p:nvPr/>
        </p:nvPicPr>
        <p:blipFill rotWithShape="1">
          <a:blip r:embed="rId3">
            <a:alphaModFix/>
          </a:blip>
          <a:srcRect b="0" l="0" r="0" t="0"/>
          <a:stretch/>
        </p:blipFill>
        <p:spPr>
          <a:xfrm>
            <a:off x="4207329" y="2475366"/>
            <a:ext cx="2819400" cy="381000"/>
          </a:xfrm>
          <a:prstGeom prst="rect">
            <a:avLst/>
          </a:prstGeom>
          <a:noFill/>
          <a:ln>
            <a:noFill/>
          </a:ln>
        </p:spPr>
      </p:pic>
      <p:pic>
        <p:nvPicPr>
          <p:cNvPr id="370" name="Google Shape;370;p41"/>
          <p:cNvPicPr preferRelativeResize="0"/>
          <p:nvPr/>
        </p:nvPicPr>
        <p:blipFill rotWithShape="1">
          <a:blip r:embed="rId4">
            <a:alphaModFix/>
          </a:blip>
          <a:srcRect b="0" l="0" r="0" t="0"/>
          <a:stretch/>
        </p:blipFill>
        <p:spPr>
          <a:xfrm>
            <a:off x="4086679" y="2856366"/>
            <a:ext cx="3060700" cy="406400"/>
          </a:xfrm>
          <a:prstGeom prst="rect">
            <a:avLst/>
          </a:prstGeom>
          <a:noFill/>
          <a:ln>
            <a:noFill/>
          </a:ln>
        </p:spPr>
      </p:pic>
      <p:sp>
        <p:nvSpPr>
          <p:cNvPr id="371" name="Google Shape;371;p41"/>
          <p:cNvSpPr txBox="1"/>
          <p:nvPr/>
        </p:nvSpPr>
        <p:spPr>
          <a:xfrm>
            <a:off x="838200" y="3429000"/>
            <a:ext cx="10515600" cy="97109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If you access a method </a:t>
            </a:r>
            <a:r>
              <a:rPr b="1" lang="en-GB" sz="2800">
                <a:solidFill>
                  <a:schemeClr val="dk1"/>
                </a:solidFill>
                <a:latin typeface="Calibri"/>
                <a:ea typeface="Calibri"/>
                <a:cs typeface="Calibri"/>
                <a:sym typeface="Calibri"/>
              </a:rPr>
              <a:t>without</a:t>
            </a:r>
            <a:r>
              <a:rPr lang="en-GB" sz="2800">
                <a:solidFill>
                  <a:schemeClr val="dk1"/>
                </a:solidFill>
                <a:latin typeface="Calibri"/>
                <a:ea typeface="Calibri"/>
                <a:cs typeface="Calibri"/>
                <a:sym typeface="Calibri"/>
              </a:rPr>
              <a:t> the () parentheses, it will return the </a:t>
            </a:r>
            <a:r>
              <a:rPr b="1" lang="en-GB" sz="2800">
                <a:solidFill>
                  <a:schemeClr val="dk1"/>
                </a:solidFill>
                <a:latin typeface="Calibri"/>
                <a:ea typeface="Calibri"/>
                <a:cs typeface="Calibri"/>
                <a:sym typeface="Calibri"/>
              </a:rPr>
              <a:t>function definition</a:t>
            </a:r>
            <a:r>
              <a:rPr lang="en-GB"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pic>
        <p:nvPicPr>
          <p:cNvPr id="372" name="Google Shape;372;p41"/>
          <p:cNvPicPr preferRelativeResize="0"/>
          <p:nvPr/>
        </p:nvPicPr>
        <p:blipFill rotWithShape="1">
          <a:blip r:embed="rId5">
            <a:alphaModFix/>
          </a:blip>
          <a:srcRect b="0" l="0" r="0" t="0"/>
          <a:stretch/>
        </p:blipFill>
        <p:spPr>
          <a:xfrm>
            <a:off x="4207329" y="4525735"/>
            <a:ext cx="2679700" cy="419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Events</a:t>
            </a:r>
            <a:br>
              <a:rPr lang="en-GB"/>
            </a:br>
            <a:endParaRPr/>
          </a:p>
        </p:txBody>
      </p:sp>
      <p:sp>
        <p:nvSpPr>
          <p:cNvPr id="378" name="Google Shape;378;p42"/>
          <p:cNvSpPr txBox="1"/>
          <p:nvPr>
            <p:ph idx="1" type="body"/>
          </p:nvPr>
        </p:nvSpPr>
        <p:spPr>
          <a:xfrm>
            <a:off x="838200" y="1825625"/>
            <a:ext cx="105156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HTML events are </a:t>
            </a:r>
            <a:r>
              <a:rPr b="1" lang="en-GB"/>
              <a:t>"things"</a:t>
            </a:r>
            <a:r>
              <a:rPr lang="en-GB"/>
              <a:t> that happen to HTML elements.</a:t>
            </a:r>
            <a:endParaRPr/>
          </a:p>
          <a:p>
            <a:pPr indent="-228600" lvl="0" marL="228600" rtl="0" algn="l">
              <a:lnSpc>
                <a:spcPct val="90000"/>
              </a:lnSpc>
              <a:spcBef>
                <a:spcPts val="1000"/>
              </a:spcBef>
              <a:spcAft>
                <a:spcPts val="0"/>
              </a:spcAft>
              <a:buClr>
                <a:schemeClr val="dk1"/>
              </a:buClr>
              <a:buSzPts val="2800"/>
              <a:buChar char="•"/>
            </a:pPr>
            <a:r>
              <a:rPr lang="en-GB"/>
              <a:t>When JavaScript is used in HTML pages, JavaScript can </a:t>
            </a:r>
            <a:r>
              <a:rPr b="1" lang="en-GB"/>
              <a:t>"react"</a:t>
            </a:r>
            <a:r>
              <a:rPr lang="en-GB"/>
              <a:t> on these events.</a:t>
            </a:r>
            <a:endParaRPr/>
          </a:p>
          <a:p>
            <a:pPr indent="-228600" lvl="0" marL="228600" rtl="0" algn="l">
              <a:lnSpc>
                <a:spcPct val="90000"/>
              </a:lnSpc>
              <a:spcBef>
                <a:spcPts val="1000"/>
              </a:spcBef>
              <a:spcAft>
                <a:spcPts val="0"/>
              </a:spcAft>
              <a:buClr>
                <a:schemeClr val="dk1"/>
              </a:buClr>
              <a:buSzPts val="2800"/>
              <a:buChar char="•"/>
            </a:pPr>
            <a:r>
              <a:rPr lang="en-GB"/>
              <a:t>An HTML event can be something the browser does, or something a user does.</a:t>
            </a:r>
            <a:endParaRPr/>
          </a:p>
          <a:p>
            <a:pPr indent="-228600" lvl="0" marL="228600" rtl="0" algn="l">
              <a:lnSpc>
                <a:spcPct val="90000"/>
              </a:lnSpc>
              <a:spcBef>
                <a:spcPts val="1000"/>
              </a:spcBef>
              <a:spcAft>
                <a:spcPts val="0"/>
              </a:spcAft>
              <a:buClr>
                <a:schemeClr val="dk1"/>
              </a:buClr>
              <a:buSzPts val="2800"/>
              <a:buChar char="•"/>
            </a:pPr>
            <a:r>
              <a:rPr lang="en-GB"/>
              <a:t>Here are some examples of HTML events:</a:t>
            </a:r>
            <a:endParaRPr/>
          </a:p>
          <a:p>
            <a:pPr indent="-228600" lvl="1" marL="685800" rtl="0" algn="l">
              <a:lnSpc>
                <a:spcPct val="90000"/>
              </a:lnSpc>
              <a:spcBef>
                <a:spcPts val="500"/>
              </a:spcBef>
              <a:spcAft>
                <a:spcPts val="0"/>
              </a:spcAft>
              <a:buClr>
                <a:schemeClr val="dk1"/>
              </a:buClr>
              <a:buSzPts val="2400"/>
              <a:buChar char="•"/>
            </a:pPr>
            <a:r>
              <a:rPr lang="en-GB"/>
              <a:t>An HTML web page has finished loading</a:t>
            </a:r>
            <a:endParaRPr/>
          </a:p>
          <a:p>
            <a:pPr indent="-228600" lvl="1" marL="685800" rtl="0" algn="l">
              <a:lnSpc>
                <a:spcPct val="90000"/>
              </a:lnSpc>
              <a:spcBef>
                <a:spcPts val="500"/>
              </a:spcBef>
              <a:spcAft>
                <a:spcPts val="0"/>
              </a:spcAft>
              <a:buClr>
                <a:schemeClr val="dk1"/>
              </a:buClr>
              <a:buSzPts val="2400"/>
              <a:buChar char="•"/>
            </a:pPr>
            <a:r>
              <a:rPr lang="en-GB"/>
              <a:t>An HTML input field was changed</a:t>
            </a:r>
            <a:endParaRPr/>
          </a:p>
          <a:p>
            <a:pPr indent="-228600" lvl="1" marL="685800" rtl="0" algn="l">
              <a:lnSpc>
                <a:spcPct val="90000"/>
              </a:lnSpc>
              <a:spcBef>
                <a:spcPts val="500"/>
              </a:spcBef>
              <a:spcAft>
                <a:spcPts val="0"/>
              </a:spcAft>
              <a:buClr>
                <a:schemeClr val="dk1"/>
              </a:buClr>
              <a:buSzPts val="2400"/>
              <a:buChar char="•"/>
            </a:pPr>
            <a:r>
              <a:rPr lang="en-GB"/>
              <a:t>An HTML button was clicked</a:t>
            </a:r>
            <a:endParaRPr/>
          </a:p>
          <a:p>
            <a:pPr indent="-228600" lvl="0" marL="228600" rtl="0" algn="l">
              <a:lnSpc>
                <a:spcPct val="90000"/>
              </a:lnSpc>
              <a:spcBef>
                <a:spcPts val="1000"/>
              </a:spcBef>
              <a:spcAft>
                <a:spcPts val="0"/>
              </a:spcAft>
              <a:buClr>
                <a:schemeClr val="dk1"/>
              </a:buClr>
              <a:buSzPts val="2800"/>
              <a:buChar char="•"/>
            </a:pPr>
            <a:r>
              <a:rPr lang="en-GB"/>
              <a:t>Often, when events happen, you may want to do something.</a:t>
            </a:r>
            <a:endParaRPr/>
          </a:p>
          <a:p>
            <a:pPr indent="-228600" lvl="0" marL="228600" rtl="0" algn="l">
              <a:lnSpc>
                <a:spcPct val="90000"/>
              </a:lnSpc>
              <a:spcBef>
                <a:spcPts val="1000"/>
              </a:spcBef>
              <a:spcAft>
                <a:spcPts val="0"/>
              </a:spcAft>
              <a:buClr>
                <a:schemeClr val="dk1"/>
              </a:buClr>
              <a:buSzPts val="2800"/>
              <a:buChar char="•"/>
            </a:pPr>
            <a:r>
              <a:rPr lang="en-GB"/>
              <a:t>JavaScript lets you execute code when events are detected.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Example</a:t>
            </a:r>
            <a:endParaRPr/>
          </a:p>
        </p:txBody>
      </p:sp>
      <p:sp>
        <p:nvSpPr>
          <p:cNvPr id="384" name="Google Shape;384;p43"/>
          <p:cNvSpPr txBox="1"/>
          <p:nvPr>
            <p:ph idx="1" type="body"/>
          </p:nvPr>
        </p:nvSpPr>
        <p:spPr>
          <a:xfrm>
            <a:off x="838200" y="1825625"/>
            <a:ext cx="10515600" cy="8740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 the following example, an onclick attribute (with code), is added to a &lt;button&gt; element:</a:t>
            </a:r>
            <a:endParaRPr/>
          </a:p>
        </p:txBody>
      </p:sp>
      <p:pic>
        <p:nvPicPr>
          <p:cNvPr id="385" name="Google Shape;385;p43"/>
          <p:cNvPicPr preferRelativeResize="0"/>
          <p:nvPr/>
        </p:nvPicPr>
        <p:blipFill rotWithShape="1">
          <a:blip r:embed="rId3">
            <a:alphaModFix/>
          </a:blip>
          <a:srcRect b="0" l="0" r="0" t="0"/>
          <a:stretch/>
        </p:blipFill>
        <p:spPr>
          <a:xfrm>
            <a:off x="977900" y="2699657"/>
            <a:ext cx="10375900" cy="419100"/>
          </a:xfrm>
          <a:prstGeom prst="rect">
            <a:avLst/>
          </a:prstGeom>
          <a:noFill/>
          <a:ln>
            <a:noFill/>
          </a:ln>
        </p:spPr>
      </p:pic>
      <p:sp>
        <p:nvSpPr>
          <p:cNvPr id="386" name="Google Shape;386;p43"/>
          <p:cNvSpPr txBox="1"/>
          <p:nvPr/>
        </p:nvSpPr>
        <p:spPr>
          <a:xfrm>
            <a:off x="908050" y="3347358"/>
            <a:ext cx="10375900" cy="181588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In the example above, the JavaScript code changes the content of the element with id="demo".</a:t>
            </a:r>
            <a:endParaRPr/>
          </a:p>
          <a:p>
            <a:pPr indent="-285750" lvl="0" marL="285750" marR="0" rtl="0" algn="l">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In the next example, the code changes the content of its own element (using </a:t>
            </a:r>
            <a:r>
              <a:rPr b="1" lang="en-GB" sz="2800">
                <a:solidFill>
                  <a:schemeClr val="dk1"/>
                </a:solidFill>
                <a:latin typeface="Calibri"/>
                <a:ea typeface="Calibri"/>
                <a:cs typeface="Calibri"/>
                <a:sym typeface="Calibri"/>
              </a:rPr>
              <a:t>this</a:t>
            </a:r>
            <a:r>
              <a:rPr lang="en-GB" sz="2800">
                <a:solidFill>
                  <a:schemeClr val="dk1"/>
                </a:solidFill>
                <a:latin typeface="Calibri"/>
                <a:ea typeface="Calibri"/>
                <a:cs typeface="Calibri"/>
                <a:sym typeface="Calibri"/>
              </a:rPr>
              <a:t>.innerHTML): </a:t>
            </a:r>
            <a:endParaRPr/>
          </a:p>
        </p:txBody>
      </p:sp>
      <p:pic>
        <p:nvPicPr>
          <p:cNvPr id="387" name="Google Shape;387;p43"/>
          <p:cNvPicPr preferRelativeResize="0"/>
          <p:nvPr/>
        </p:nvPicPr>
        <p:blipFill rotWithShape="1">
          <a:blip r:embed="rId4">
            <a:alphaModFix/>
          </a:blip>
          <a:srcRect b="0" l="0" r="0" t="0"/>
          <a:stretch/>
        </p:blipFill>
        <p:spPr>
          <a:xfrm>
            <a:off x="2413000" y="5391841"/>
            <a:ext cx="7366000" cy="419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Common HTML Events</a:t>
            </a:r>
            <a:br>
              <a:rPr lang="en-GB"/>
            </a:br>
            <a:endParaRPr/>
          </a:p>
        </p:txBody>
      </p:sp>
      <p:sp>
        <p:nvSpPr>
          <p:cNvPr id="393" name="Google Shape;393;p44"/>
          <p:cNvSpPr txBox="1"/>
          <p:nvPr>
            <p:ph idx="1" type="body"/>
          </p:nvPr>
        </p:nvSpPr>
        <p:spPr>
          <a:xfrm>
            <a:off x="838200" y="1825625"/>
            <a:ext cx="10515600" cy="6236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Here is a list of some common HTML events:</a:t>
            </a:r>
            <a:endParaRPr/>
          </a:p>
        </p:txBody>
      </p:sp>
      <p:pic>
        <p:nvPicPr>
          <p:cNvPr id="394" name="Google Shape;394;p44"/>
          <p:cNvPicPr preferRelativeResize="0"/>
          <p:nvPr/>
        </p:nvPicPr>
        <p:blipFill rotWithShape="1">
          <a:blip r:embed="rId3">
            <a:alphaModFix/>
          </a:blip>
          <a:srcRect b="0" l="0" r="0" t="0"/>
          <a:stretch/>
        </p:blipFill>
        <p:spPr>
          <a:xfrm>
            <a:off x="1873250" y="2449286"/>
            <a:ext cx="8445500" cy="3479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Arrays</a:t>
            </a:r>
            <a:br>
              <a:rPr lang="en-GB"/>
            </a:br>
            <a:endParaRPr/>
          </a:p>
        </p:txBody>
      </p:sp>
      <p:sp>
        <p:nvSpPr>
          <p:cNvPr id="400" name="Google Shape;400;p45"/>
          <p:cNvSpPr txBox="1"/>
          <p:nvPr>
            <p:ph idx="1" type="body"/>
          </p:nvPr>
        </p:nvSpPr>
        <p:spPr>
          <a:xfrm>
            <a:off x="838200" y="1825625"/>
            <a:ext cx="10515600" cy="6454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An array is a special variable, which can hold more than one value:</a:t>
            </a:r>
            <a:endParaRPr/>
          </a:p>
        </p:txBody>
      </p:sp>
      <p:pic>
        <p:nvPicPr>
          <p:cNvPr id="401" name="Google Shape;401;p45"/>
          <p:cNvPicPr preferRelativeResize="0"/>
          <p:nvPr/>
        </p:nvPicPr>
        <p:blipFill rotWithShape="1">
          <a:blip r:embed="rId3">
            <a:alphaModFix/>
          </a:blip>
          <a:srcRect b="0" l="0" r="0" t="0"/>
          <a:stretch/>
        </p:blipFill>
        <p:spPr>
          <a:xfrm>
            <a:off x="3555093" y="2449286"/>
            <a:ext cx="4406900" cy="381000"/>
          </a:xfrm>
          <a:prstGeom prst="rect">
            <a:avLst/>
          </a:prstGeom>
          <a:noFill/>
          <a:ln>
            <a:noFill/>
          </a:ln>
        </p:spPr>
      </p:pic>
      <p:sp>
        <p:nvSpPr>
          <p:cNvPr id="402" name="Google Shape;402;p45"/>
          <p:cNvSpPr txBox="1"/>
          <p:nvPr/>
        </p:nvSpPr>
        <p:spPr>
          <a:xfrm>
            <a:off x="838200" y="2831435"/>
            <a:ext cx="10515600"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Using an array literal is the easiest way to create a JavaScript Array.</a:t>
            </a:r>
            <a:endParaRPr/>
          </a:p>
          <a:p>
            <a:pPr indent="-285750" lvl="0" marL="285750" marR="0" rtl="0" algn="l">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Syntax:</a:t>
            </a:r>
            <a:endParaRPr/>
          </a:p>
        </p:txBody>
      </p:sp>
      <p:pic>
        <p:nvPicPr>
          <p:cNvPr id="403" name="Google Shape;403;p45"/>
          <p:cNvPicPr preferRelativeResize="0"/>
          <p:nvPr/>
        </p:nvPicPr>
        <p:blipFill rotWithShape="1">
          <a:blip r:embed="rId4">
            <a:alphaModFix/>
          </a:blip>
          <a:srcRect b="0" l="0" r="0" t="0"/>
          <a:stretch/>
        </p:blipFill>
        <p:spPr>
          <a:xfrm>
            <a:off x="3555093" y="3805776"/>
            <a:ext cx="4597400" cy="368300"/>
          </a:xfrm>
          <a:prstGeom prst="rect">
            <a:avLst/>
          </a:prstGeom>
          <a:noFill/>
          <a:ln>
            <a:noFill/>
          </a:ln>
        </p:spPr>
      </p:pic>
      <p:sp>
        <p:nvSpPr>
          <p:cNvPr id="404" name="Google Shape;404;p45"/>
          <p:cNvSpPr txBox="1"/>
          <p:nvPr/>
        </p:nvSpPr>
        <p:spPr>
          <a:xfrm>
            <a:off x="838200" y="4145920"/>
            <a:ext cx="10515600"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You access an array element by referring to the </a:t>
            </a:r>
            <a:r>
              <a:rPr b="1" lang="en-GB" sz="2800">
                <a:solidFill>
                  <a:schemeClr val="dk1"/>
                </a:solidFill>
                <a:latin typeface="Calibri"/>
                <a:ea typeface="Calibri"/>
                <a:cs typeface="Calibri"/>
                <a:sym typeface="Calibri"/>
              </a:rPr>
              <a:t>index number</a:t>
            </a:r>
            <a:r>
              <a:rPr lang="en-GB" sz="2800">
                <a:solidFill>
                  <a:schemeClr val="dk1"/>
                </a:solidFill>
                <a:latin typeface="Calibri"/>
                <a:ea typeface="Calibri"/>
                <a:cs typeface="Calibri"/>
                <a:sym typeface="Calibri"/>
              </a:rPr>
              <a:t>:</a:t>
            </a:r>
            <a:endParaRPr/>
          </a:p>
        </p:txBody>
      </p:sp>
      <p:pic>
        <p:nvPicPr>
          <p:cNvPr id="405" name="Google Shape;405;p45"/>
          <p:cNvPicPr preferRelativeResize="0"/>
          <p:nvPr/>
        </p:nvPicPr>
        <p:blipFill rotWithShape="1">
          <a:blip r:embed="rId5">
            <a:alphaModFix/>
          </a:blip>
          <a:srcRect b="0" l="0" r="0" t="0"/>
          <a:stretch/>
        </p:blipFill>
        <p:spPr>
          <a:xfrm>
            <a:off x="3504293" y="4723569"/>
            <a:ext cx="4457700" cy="647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Changing an Array Element</a:t>
            </a:r>
            <a:br>
              <a:rPr lang="en-GB"/>
            </a:br>
            <a:endParaRPr/>
          </a:p>
        </p:txBody>
      </p:sp>
      <p:pic>
        <p:nvPicPr>
          <p:cNvPr id="411" name="Google Shape;411;p46"/>
          <p:cNvPicPr preferRelativeResize="0"/>
          <p:nvPr/>
        </p:nvPicPr>
        <p:blipFill rotWithShape="1">
          <a:blip r:embed="rId3">
            <a:alphaModFix/>
          </a:blip>
          <a:srcRect b="0" l="0" r="0" t="0"/>
          <a:stretch/>
        </p:blipFill>
        <p:spPr>
          <a:xfrm>
            <a:off x="3624036" y="1373188"/>
            <a:ext cx="4508500" cy="635000"/>
          </a:xfrm>
          <a:prstGeom prst="rect">
            <a:avLst/>
          </a:prstGeom>
          <a:noFill/>
          <a:ln>
            <a:noFill/>
          </a:ln>
        </p:spPr>
      </p:pic>
      <p:sp>
        <p:nvSpPr>
          <p:cNvPr id="412" name="Google Shape;412;p46"/>
          <p:cNvSpPr txBox="1"/>
          <p:nvPr/>
        </p:nvSpPr>
        <p:spPr>
          <a:xfrm>
            <a:off x="718457" y="2319114"/>
            <a:ext cx="924197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dk1"/>
                </a:solidFill>
                <a:latin typeface="Calibri"/>
                <a:ea typeface="Calibri"/>
                <a:cs typeface="Calibri"/>
                <a:sym typeface="Calibri"/>
              </a:rPr>
              <a:t>This statement changes the value of the first element in cars:</a:t>
            </a:r>
            <a:endParaRPr sz="2800">
              <a:solidFill>
                <a:schemeClr val="dk1"/>
              </a:solidFill>
              <a:latin typeface="Calibri"/>
              <a:ea typeface="Calibri"/>
              <a:cs typeface="Calibri"/>
              <a:sym typeface="Calibri"/>
            </a:endParaRPr>
          </a:p>
        </p:txBody>
      </p:sp>
      <p:pic>
        <p:nvPicPr>
          <p:cNvPr id="413" name="Google Shape;413;p46"/>
          <p:cNvPicPr preferRelativeResize="0"/>
          <p:nvPr/>
        </p:nvPicPr>
        <p:blipFill rotWithShape="1">
          <a:blip r:embed="rId4">
            <a:alphaModFix/>
          </a:blip>
          <a:srcRect b="0" l="0" r="0" t="0"/>
          <a:stretch/>
        </p:blipFill>
        <p:spPr>
          <a:xfrm>
            <a:off x="4786086" y="3110370"/>
            <a:ext cx="2184400" cy="381000"/>
          </a:xfrm>
          <a:prstGeom prst="rect">
            <a:avLst/>
          </a:prstGeom>
          <a:noFill/>
          <a:ln>
            <a:noFill/>
          </a:ln>
        </p:spPr>
      </p:pic>
      <p:sp>
        <p:nvSpPr>
          <p:cNvPr id="414" name="Google Shape;414;p46"/>
          <p:cNvSpPr txBox="1"/>
          <p:nvPr/>
        </p:nvSpPr>
        <p:spPr>
          <a:xfrm>
            <a:off x="718457" y="3759406"/>
            <a:ext cx="1075508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dk1"/>
                </a:solidFill>
                <a:latin typeface="Calibri"/>
                <a:ea typeface="Calibri"/>
                <a:cs typeface="Calibri"/>
                <a:sym typeface="Calibri"/>
              </a:rPr>
              <a:t>With JavaScript, the full array can be accessed by referring to the array name:</a:t>
            </a:r>
            <a:endParaRPr sz="2800">
              <a:solidFill>
                <a:schemeClr val="dk1"/>
              </a:solidFill>
              <a:latin typeface="Calibri"/>
              <a:ea typeface="Calibri"/>
              <a:cs typeface="Calibri"/>
              <a:sym typeface="Calibri"/>
            </a:endParaRPr>
          </a:p>
        </p:txBody>
      </p:sp>
      <p:pic>
        <p:nvPicPr>
          <p:cNvPr id="415" name="Google Shape;415;p46"/>
          <p:cNvPicPr preferRelativeResize="0"/>
          <p:nvPr/>
        </p:nvPicPr>
        <p:blipFill rotWithShape="1">
          <a:blip r:embed="rId5">
            <a:alphaModFix/>
          </a:blip>
          <a:srcRect b="0" l="0" r="0" t="0"/>
          <a:stretch/>
        </p:blipFill>
        <p:spPr>
          <a:xfrm>
            <a:off x="3200400" y="4853201"/>
            <a:ext cx="5791200" cy="698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Arrays are Objects</a:t>
            </a:r>
            <a:br>
              <a:rPr lang="en-GB"/>
            </a:br>
            <a:endParaRPr/>
          </a:p>
        </p:txBody>
      </p:sp>
      <p:sp>
        <p:nvSpPr>
          <p:cNvPr id="421" name="Google Shape;421;p47"/>
          <p:cNvSpPr txBox="1"/>
          <p:nvPr>
            <p:ph idx="1" type="body"/>
          </p:nvPr>
        </p:nvSpPr>
        <p:spPr>
          <a:xfrm>
            <a:off x="838200" y="1825625"/>
            <a:ext cx="10515600" cy="24306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Arrays are a special type of objects. The </a:t>
            </a:r>
            <a:r>
              <a:rPr b="1" lang="en-GB"/>
              <a:t>typeof</a:t>
            </a:r>
            <a:r>
              <a:rPr lang="en-GB"/>
              <a:t> operator in JavaScript returns "object" for arrays.</a:t>
            </a:r>
            <a:endParaRPr/>
          </a:p>
          <a:p>
            <a:pPr indent="-228600" lvl="0" marL="228600" rtl="0" algn="l">
              <a:lnSpc>
                <a:spcPct val="90000"/>
              </a:lnSpc>
              <a:spcBef>
                <a:spcPts val="1000"/>
              </a:spcBef>
              <a:spcAft>
                <a:spcPts val="0"/>
              </a:spcAft>
              <a:buClr>
                <a:schemeClr val="dk1"/>
              </a:buClr>
              <a:buSzPts val="2800"/>
              <a:buChar char="•"/>
            </a:pPr>
            <a:r>
              <a:rPr lang="en-GB"/>
              <a:t>But, JavaScript arrays are best described as arrays.</a:t>
            </a:r>
            <a:endParaRPr/>
          </a:p>
          <a:p>
            <a:pPr indent="-228600" lvl="0" marL="228600" rtl="0" algn="l">
              <a:lnSpc>
                <a:spcPct val="90000"/>
              </a:lnSpc>
              <a:spcBef>
                <a:spcPts val="1000"/>
              </a:spcBef>
              <a:spcAft>
                <a:spcPts val="0"/>
              </a:spcAft>
              <a:buClr>
                <a:schemeClr val="dk1"/>
              </a:buClr>
              <a:buSzPts val="2800"/>
              <a:buChar char="•"/>
            </a:pPr>
            <a:r>
              <a:rPr lang="en-GB"/>
              <a:t>Arrays use </a:t>
            </a:r>
            <a:r>
              <a:rPr b="1" lang="en-GB"/>
              <a:t>numbers</a:t>
            </a:r>
            <a:r>
              <a:rPr lang="en-GB"/>
              <a:t> to access its "elements". In this example, person[0] returns John:</a:t>
            </a:r>
            <a:endParaRPr/>
          </a:p>
        </p:txBody>
      </p:sp>
      <p:pic>
        <p:nvPicPr>
          <p:cNvPr id="422" name="Google Shape;422;p47"/>
          <p:cNvPicPr preferRelativeResize="0"/>
          <p:nvPr/>
        </p:nvPicPr>
        <p:blipFill rotWithShape="1">
          <a:blip r:embed="rId3">
            <a:alphaModFix/>
          </a:blip>
          <a:srcRect b="0" l="0" r="0" t="0"/>
          <a:stretch/>
        </p:blipFill>
        <p:spPr>
          <a:xfrm>
            <a:off x="4057650" y="4678136"/>
            <a:ext cx="4076700" cy="419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Array Elements Can Be Objects</a:t>
            </a:r>
            <a:br>
              <a:rPr lang="en-GB"/>
            </a:br>
            <a:endParaRPr/>
          </a:p>
        </p:txBody>
      </p:sp>
      <p:sp>
        <p:nvSpPr>
          <p:cNvPr id="429" name="Google Shape;429;p48"/>
          <p:cNvSpPr txBox="1"/>
          <p:nvPr>
            <p:ph idx="1" type="body"/>
          </p:nvPr>
        </p:nvSpPr>
        <p:spPr>
          <a:xfrm>
            <a:off x="838200" y="1825625"/>
            <a:ext cx="10515600" cy="23109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JavaScript variables can be objects. Arrays are special kinds of objects.</a:t>
            </a:r>
            <a:endParaRPr/>
          </a:p>
          <a:p>
            <a:pPr indent="-228600" lvl="0" marL="228600" rtl="0" algn="l">
              <a:lnSpc>
                <a:spcPct val="90000"/>
              </a:lnSpc>
              <a:spcBef>
                <a:spcPts val="1000"/>
              </a:spcBef>
              <a:spcAft>
                <a:spcPts val="0"/>
              </a:spcAft>
              <a:buClr>
                <a:schemeClr val="dk1"/>
              </a:buClr>
              <a:buSzPts val="2800"/>
              <a:buChar char="•"/>
            </a:pPr>
            <a:r>
              <a:rPr lang="en-GB"/>
              <a:t>Because of this, you can have variables of different types in the same Array.</a:t>
            </a:r>
            <a:endParaRPr/>
          </a:p>
          <a:p>
            <a:pPr indent="-228600" lvl="0" marL="228600" rtl="0" algn="l">
              <a:lnSpc>
                <a:spcPct val="90000"/>
              </a:lnSpc>
              <a:spcBef>
                <a:spcPts val="1000"/>
              </a:spcBef>
              <a:spcAft>
                <a:spcPts val="0"/>
              </a:spcAft>
              <a:buClr>
                <a:schemeClr val="dk1"/>
              </a:buClr>
              <a:buSzPts val="2800"/>
              <a:buChar char="•"/>
            </a:pPr>
            <a:r>
              <a:rPr lang="en-GB"/>
              <a:t>You can have objects in an Array. You can have functions in an Array. You can have arrays in an Array:</a:t>
            </a:r>
            <a:endParaRPr/>
          </a:p>
        </p:txBody>
      </p:sp>
      <p:pic>
        <p:nvPicPr>
          <p:cNvPr id="430" name="Google Shape;430;p48"/>
          <p:cNvPicPr preferRelativeResize="0"/>
          <p:nvPr/>
        </p:nvPicPr>
        <p:blipFill rotWithShape="1">
          <a:blip r:embed="rId3">
            <a:alphaModFix/>
          </a:blip>
          <a:srcRect b="0" l="0" r="0" t="0"/>
          <a:stretch/>
        </p:blipFill>
        <p:spPr>
          <a:xfrm>
            <a:off x="4237286" y="4437742"/>
            <a:ext cx="3717427" cy="12446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length Property</a:t>
            </a:r>
            <a:br>
              <a:rPr lang="en-GB"/>
            </a:br>
            <a:endParaRPr/>
          </a:p>
        </p:txBody>
      </p:sp>
      <p:sp>
        <p:nvSpPr>
          <p:cNvPr id="436" name="Google Shape;436;p49"/>
          <p:cNvSpPr txBox="1"/>
          <p:nvPr>
            <p:ph idx="1" type="body"/>
          </p:nvPr>
        </p:nvSpPr>
        <p:spPr>
          <a:xfrm>
            <a:off x="838200" y="1825625"/>
            <a:ext cx="10515600" cy="9828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length property of an array returns the length of an array (the number of array elements).</a:t>
            </a:r>
            <a:endParaRPr/>
          </a:p>
        </p:txBody>
      </p:sp>
      <p:pic>
        <p:nvPicPr>
          <p:cNvPr id="437" name="Google Shape;437;p49"/>
          <p:cNvPicPr preferRelativeResize="0"/>
          <p:nvPr/>
        </p:nvPicPr>
        <p:blipFill rotWithShape="1">
          <a:blip r:embed="rId3">
            <a:alphaModFix/>
          </a:blip>
          <a:srcRect b="0" l="0" r="0" t="0"/>
          <a:stretch/>
        </p:blipFill>
        <p:spPr>
          <a:xfrm>
            <a:off x="2735036" y="2943451"/>
            <a:ext cx="6286500" cy="647700"/>
          </a:xfrm>
          <a:prstGeom prst="rect">
            <a:avLst/>
          </a:prstGeom>
          <a:noFill/>
          <a:ln>
            <a:noFill/>
          </a:ln>
        </p:spPr>
      </p:pic>
      <p:sp>
        <p:nvSpPr>
          <p:cNvPr id="438" name="Google Shape;438;p49"/>
          <p:cNvSpPr txBox="1"/>
          <p:nvPr/>
        </p:nvSpPr>
        <p:spPr>
          <a:xfrm>
            <a:off x="838200" y="4212772"/>
            <a:ext cx="1018355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dk1"/>
                </a:solidFill>
                <a:latin typeface="Calibri"/>
                <a:ea typeface="Calibri"/>
                <a:cs typeface="Calibri"/>
                <a:sym typeface="Calibri"/>
              </a:rPr>
              <a:t>The length property is always one more than the highest array index.</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Functions and Events</a:t>
            </a:r>
            <a:br>
              <a:rPr lang="en-GB"/>
            </a:br>
            <a:endParaRPr/>
          </a:p>
        </p:txBody>
      </p:sp>
      <p:sp>
        <p:nvSpPr>
          <p:cNvPr id="116" name="Google Shape;11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3600"/>
              <a:buChar char="•"/>
            </a:pPr>
            <a:r>
              <a:rPr lang="en-GB" sz="3600"/>
              <a:t>A JavaScript function is a block of JavaScript code, that can be executed when "called" for.</a:t>
            </a:r>
            <a:endParaRPr/>
          </a:p>
          <a:p>
            <a:pPr indent="-228600" lvl="0" marL="228600" rtl="0" algn="l">
              <a:lnSpc>
                <a:spcPct val="100000"/>
              </a:lnSpc>
              <a:spcBef>
                <a:spcPts val="1000"/>
              </a:spcBef>
              <a:spcAft>
                <a:spcPts val="0"/>
              </a:spcAft>
              <a:buClr>
                <a:schemeClr val="dk1"/>
              </a:buClr>
              <a:buSzPts val="3600"/>
              <a:buChar char="•"/>
            </a:pPr>
            <a:r>
              <a:rPr lang="en-GB" sz="3600"/>
              <a:t>For example, a function can be called when an </a:t>
            </a:r>
            <a:r>
              <a:rPr b="1" lang="en-GB" sz="3600"/>
              <a:t>event</a:t>
            </a:r>
            <a:r>
              <a:rPr lang="en-GB" sz="3600"/>
              <a:t> occurs, like when the user clicks a button.</a:t>
            </a:r>
            <a:endParaRPr sz="3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Looping Array Elements</a:t>
            </a:r>
            <a:br>
              <a:rPr lang="en-GB"/>
            </a:br>
            <a:endParaRPr/>
          </a:p>
        </p:txBody>
      </p:sp>
      <p:sp>
        <p:nvSpPr>
          <p:cNvPr id="444" name="Google Shape;444;p50"/>
          <p:cNvSpPr txBox="1"/>
          <p:nvPr>
            <p:ph idx="1" type="body"/>
          </p:nvPr>
        </p:nvSpPr>
        <p:spPr>
          <a:xfrm>
            <a:off x="838200" y="1825625"/>
            <a:ext cx="10515600" cy="121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One way to loop through an array, is using a for loop:</a:t>
            </a:r>
            <a:endParaRPr/>
          </a:p>
          <a:p>
            <a:pPr indent="-228600" lvl="0" marL="228600" rtl="0" algn="l">
              <a:lnSpc>
                <a:spcPct val="90000"/>
              </a:lnSpc>
              <a:spcBef>
                <a:spcPts val="1000"/>
              </a:spcBef>
              <a:spcAft>
                <a:spcPts val="0"/>
              </a:spcAft>
              <a:buClr>
                <a:schemeClr val="dk1"/>
              </a:buClr>
              <a:buSzPts val="2800"/>
              <a:buChar char="•"/>
            </a:pPr>
            <a:r>
              <a:rPr lang="en-GB"/>
              <a:t>You can also use the Array.forEach() function:</a:t>
            </a:r>
            <a:endParaRPr/>
          </a:p>
        </p:txBody>
      </p:sp>
      <p:pic>
        <p:nvPicPr>
          <p:cNvPr id="445" name="Google Shape;445;p50"/>
          <p:cNvPicPr preferRelativeResize="0"/>
          <p:nvPr/>
        </p:nvPicPr>
        <p:blipFill rotWithShape="1">
          <a:blip r:embed="rId3">
            <a:alphaModFix/>
          </a:blip>
          <a:srcRect b="0" l="0" r="0" t="0"/>
          <a:stretch/>
        </p:blipFill>
        <p:spPr>
          <a:xfrm>
            <a:off x="838200" y="3298372"/>
            <a:ext cx="5510441" cy="2013856"/>
          </a:xfrm>
          <a:prstGeom prst="rect">
            <a:avLst/>
          </a:prstGeom>
          <a:noFill/>
          <a:ln>
            <a:noFill/>
          </a:ln>
        </p:spPr>
      </p:pic>
      <p:pic>
        <p:nvPicPr>
          <p:cNvPr id="446" name="Google Shape;446;p50"/>
          <p:cNvPicPr preferRelativeResize="0"/>
          <p:nvPr/>
        </p:nvPicPr>
        <p:blipFill rotWithShape="1">
          <a:blip r:embed="rId4">
            <a:alphaModFix/>
          </a:blip>
          <a:srcRect b="0" l="0" r="0" t="0"/>
          <a:stretch/>
        </p:blipFill>
        <p:spPr>
          <a:xfrm>
            <a:off x="6923314" y="3258005"/>
            <a:ext cx="5167185" cy="211803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Adding Array Elements</a:t>
            </a:r>
            <a:br>
              <a:rPr lang="en-GB"/>
            </a:br>
            <a:endParaRPr/>
          </a:p>
        </p:txBody>
      </p:sp>
      <p:sp>
        <p:nvSpPr>
          <p:cNvPr id="452" name="Google Shape;452;p51"/>
          <p:cNvSpPr txBox="1"/>
          <p:nvPr>
            <p:ph idx="1" type="body"/>
          </p:nvPr>
        </p:nvSpPr>
        <p:spPr>
          <a:xfrm>
            <a:off x="838200" y="1825625"/>
            <a:ext cx="10515600" cy="10046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easiest way to add a new element to an array is using the push() method:</a:t>
            </a:r>
            <a:endParaRPr/>
          </a:p>
        </p:txBody>
      </p:sp>
      <p:pic>
        <p:nvPicPr>
          <p:cNvPr id="453" name="Google Shape;453;p51"/>
          <p:cNvPicPr preferRelativeResize="0"/>
          <p:nvPr/>
        </p:nvPicPr>
        <p:blipFill rotWithShape="1">
          <a:blip r:embed="rId3">
            <a:alphaModFix/>
          </a:blip>
          <a:srcRect b="0" l="0" r="0" t="0"/>
          <a:stretch/>
        </p:blipFill>
        <p:spPr>
          <a:xfrm>
            <a:off x="2189843" y="2965223"/>
            <a:ext cx="7289800" cy="685800"/>
          </a:xfrm>
          <a:prstGeom prst="rect">
            <a:avLst/>
          </a:prstGeom>
          <a:noFill/>
          <a:ln>
            <a:noFill/>
          </a:ln>
        </p:spPr>
      </p:pic>
      <p:sp>
        <p:nvSpPr>
          <p:cNvPr id="454" name="Google Shape;454;p51"/>
          <p:cNvSpPr txBox="1"/>
          <p:nvPr/>
        </p:nvSpPr>
        <p:spPr>
          <a:xfrm>
            <a:off x="838200" y="3785960"/>
            <a:ext cx="10515600" cy="1004661"/>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GB" sz="2800">
                <a:solidFill>
                  <a:schemeClr val="dk1"/>
                </a:solidFill>
                <a:latin typeface="Calibri"/>
                <a:ea typeface="Calibri"/>
                <a:cs typeface="Calibri"/>
                <a:sym typeface="Calibri"/>
              </a:rPr>
              <a:t>New element can also be added to an array using the length property:</a:t>
            </a:r>
            <a:endParaRPr/>
          </a:p>
        </p:txBody>
      </p:sp>
      <p:pic>
        <p:nvPicPr>
          <p:cNvPr id="455" name="Google Shape;455;p51"/>
          <p:cNvPicPr preferRelativeResize="0"/>
          <p:nvPr/>
        </p:nvPicPr>
        <p:blipFill rotWithShape="1">
          <a:blip r:embed="rId4">
            <a:alphaModFix/>
          </a:blip>
          <a:srcRect b="0" l="0" r="0" t="0"/>
          <a:stretch/>
        </p:blipFill>
        <p:spPr>
          <a:xfrm>
            <a:off x="2189843" y="4460421"/>
            <a:ext cx="6946900" cy="6604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if, else, and else if</a:t>
            </a:r>
            <a:br>
              <a:rPr lang="en-GB"/>
            </a:br>
            <a:endParaRPr/>
          </a:p>
        </p:txBody>
      </p:sp>
      <p:sp>
        <p:nvSpPr>
          <p:cNvPr id="461" name="Google Shape;461;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Very often when you write code, you want to perform different actions for different decisions.</a:t>
            </a:r>
            <a:endParaRPr/>
          </a:p>
          <a:p>
            <a:pPr indent="-228600" lvl="0" marL="228600" rtl="0" algn="l">
              <a:lnSpc>
                <a:spcPct val="90000"/>
              </a:lnSpc>
              <a:spcBef>
                <a:spcPts val="1000"/>
              </a:spcBef>
              <a:spcAft>
                <a:spcPts val="0"/>
              </a:spcAft>
              <a:buClr>
                <a:schemeClr val="dk1"/>
              </a:buClr>
              <a:buSzPts val="2800"/>
              <a:buChar char="•"/>
            </a:pPr>
            <a:r>
              <a:rPr lang="en-GB"/>
              <a:t>You can use conditional statements in your code to do this.</a:t>
            </a:r>
            <a:endParaRPr/>
          </a:p>
          <a:p>
            <a:pPr indent="-228600" lvl="0" marL="228600" rtl="0" algn="l">
              <a:lnSpc>
                <a:spcPct val="90000"/>
              </a:lnSpc>
              <a:spcBef>
                <a:spcPts val="1000"/>
              </a:spcBef>
              <a:spcAft>
                <a:spcPts val="0"/>
              </a:spcAft>
              <a:buClr>
                <a:schemeClr val="dk1"/>
              </a:buClr>
              <a:buSzPts val="2800"/>
              <a:buChar char="•"/>
            </a:pPr>
            <a:r>
              <a:rPr lang="en-GB"/>
              <a:t>In JavaScript we have the following conditional statements:</a:t>
            </a:r>
            <a:endParaRPr/>
          </a:p>
          <a:p>
            <a:pPr indent="-228600" lvl="1" marL="685800" rtl="0" algn="l">
              <a:lnSpc>
                <a:spcPct val="90000"/>
              </a:lnSpc>
              <a:spcBef>
                <a:spcPts val="500"/>
              </a:spcBef>
              <a:spcAft>
                <a:spcPts val="0"/>
              </a:spcAft>
              <a:buClr>
                <a:schemeClr val="dk1"/>
              </a:buClr>
              <a:buSzPts val="2400"/>
              <a:buChar char="•"/>
            </a:pPr>
            <a:r>
              <a:rPr lang="en-GB"/>
              <a:t>Use </a:t>
            </a:r>
            <a:r>
              <a:rPr lang="en-GB">
                <a:solidFill>
                  <a:srgbClr val="FF0000"/>
                </a:solidFill>
              </a:rPr>
              <a:t>if</a:t>
            </a:r>
            <a:r>
              <a:rPr lang="en-GB"/>
              <a:t> to specify a block of code to be executed, if a specified condition is true</a:t>
            </a:r>
            <a:endParaRPr/>
          </a:p>
          <a:p>
            <a:pPr indent="-228600" lvl="1" marL="685800" rtl="0" algn="l">
              <a:lnSpc>
                <a:spcPct val="90000"/>
              </a:lnSpc>
              <a:spcBef>
                <a:spcPts val="500"/>
              </a:spcBef>
              <a:spcAft>
                <a:spcPts val="0"/>
              </a:spcAft>
              <a:buClr>
                <a:schemeClr val="dk1"/>
              </a:buClr>
              <a:buSzPts val="2400"/>
              <a:buChar char="•"/>
            </a:pPr>
            <a:r>
              <a:rPr lang="en-GB"/>
              <a:t>Use </a:t>
            </a:r>
            <a:r>
              <a:rPr lang="en-GB">
                <a:solidFill>
                  <a:srgbClr val="FF0000"/>
                </a:solidFill>
              </a:rPr>
              <a:t>else</a:t>
            </a:r>
            <a:r>
              <a:rPr lang="en-GB"/>
              <a:t> to specify a block of code to be executed, if the same condition is false</a:t>
            </a:r>
            <a:endParaRPr/>
          </a:p>
          <a:p>
            <a:pPr indent="-228600" lvl="1" marL="685800" rtl="0" algn="l">
              <a:lnSpc>
                <a:spcPct val="90000"/>
              </a:lnSpc>
              <a:spcBef>
                <a:spcPts val="500"/>
              </a:spcBef>
              <a:spcAft>
                <a:spcPts val="0"/>
              </a:spcAft>
              <a:buClr>
                <a:schemeClr val="dk1"/>
              </a:buClr>
              <a:buSzPts val="2400"/>
              <a:buChar char="•"/>
            </a:pPr>
            <a:r>
              <a:rPr lang="en-GB"/>
              <a:t>Use </a:t>
            </a:r>
            <a:r>
              <a:rPr lang="en-GB">
                <a:solidFill>
                  <a:srgbClr val="FF0000"/>
                </a:solidFill>
              </a:rPr>
              <a:t>else if </a:t>
            </a:r>
            <a:r>
              <a:rPr lang="en-GB"/>
              <a:t>to specify a new condition to test, if the first condition is false</a:t>
            </a:r>
            <a:endParaRPr/>
          </a:p>
          <a:p>
            <a:pPr indent="-228600" lvl="1" marL="685800" rtl="0" algn="l">
              <a:lnSpc>
                <a:spcPct val="90000"/>
              </a:lnSpc>
              <a:spcBef>
                <a:spcPts val="500"/>
              </a:spcBef>
              <a:spcAft>
                <a:spcPts val="0"/>
              </a:spcAft>
              <a:buClr>
                <a:schemeClr val="dk1"/>
              </a:buClr>
              <a:buSzPts val="2400"/>
              <a:buChar char="•"/>
            </a:pPr>
            <a:r>
              <a:rPr lang="en-GB"/>
              <a:t>Use </a:t>
            </a:r>
            <a:r>
              <a:rPr lang="en-GB">
                <a:solidFill>
                  <a:srgbClr val="FF0000"/>
                </a:solidFill>
              </a:rPr>
              <a:t>switch</a:t>
            </a:r>
            <a:r>
              <a:rPr lang="en-GB"/>
              <a:t> to specify many alternative blocks of code to be executed</a:t>
            </a:r>
            <a:br>
              <a:rPr lang="en-GB"/>
            </a:b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if Statement</a:t>
            </a:r>
            <a:br>
              <a:rPr lang="en-GB"/>
            </a:br>
            <a:endParaRPr/>
          </a:p>
        </p:txBody>
      </p:sp>
      <p:sp>
        <p:nvSpPr>
          <p:cNvPr id="467" name="Google Shape;467;p53"/>
          <p:cNvSpPr txBox="1"/>
          <p:nvPr>
            <p:ph idx="1" type="body"/>
          </p:nvPr>
        </p:nvSpPr>
        <p:spPr>
          <a:xfrm>
            <a:off x="838200" y="1825625"/>
            <a:ext cx="10515600" cy="26592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Use the if statement to specify a block of JavaScript code to be executed if a condition is true.</a:t>
            </a:r>
            <a:endParaRPr/>
          </a:p>
          <a:p>
            <a:pPr indent="-228600" lvl="1" marL="685800" rtl="0" algn="l">
              <a:lnSpc>
                <a:spcPct val="90000"/>
              </a:lnSpc>
              <a:spcBef>
                <a:spcPts val="500"/>
              </a:spcBef>
              <a:spcAft>
                <a:spcPts val="0"/>
              </a:spcAft>
              <a:buClr>
                <a:schemeClr val="dk1"/>
              </a:buClr>
              <a:buSzPts val="2400"/>
              <a:buChar char="•"/>
            </a:pPr>
            <a:r>
              <a:rPr lang="en-GB"/>
              <a:t>if (</a:t>
            </a:r>
            <a:r>
              <a:rPr i="1" lang="en-GB"/>
              <a:t>condition</a:t>
            </a:r>
            <a:r>
              <a:rPr lang="en-GB"/>
              <a:t>) {</a:t>
            </a:r>
            <a:br>
              <a:rPr lang="en-GB"/>
            </a:br>
            <a:r>
              <a:rPr lang="en-GB"/>
              <a:t>  //</a:t>
            </a:r>
            <a:r>
              <a:rPr i="1" lang="en-GB"/>
              <a:t>  block of code to be executed if the condition is true</a:t>
            </a:r>
            <a:br>
              <a:rPr i="1" lang="en-GB"/>
            </a:br>
            <a:r>
              <a:rPr lang="en-GB"/>
              <a:t>}</a:t>
            </a:r>
            <a:endParaRPr/>
          </a:p>
          <a:p>
            <a:pPr indent="-228600" lvl="0" marL="228600" rtl="0" algn="l">
              <a:lnSpc>
                <a:spcPct val="90000"/>
              </a:lnSpc>
              <a:spcBef>
                <a:spcPts val="1000"/>
              </a:spcBef>
              <a:spcAft>
                <a:spcPts val="0"/>
              </a:spcAft>
              <a:buClr>
                <a:schemeClr val="dk1"/>
              </a:buClr>
              <a:buSzPts val="2800"/>
              <a:buChar char="•"/>
            </a:pPr>
            <a:r>
              <a:rPr lang="en-GB"/>
              <a:t>Make a "Good day" greeting if the hour is less than 18:00:</a:t>
            </a:r>
            <a:endParaRPr/>
          </a:p>
        </p:txBody>
      </p:sp>
      <p:pic>
        <p:nvPicPr>
          <p:cNvPr id="468" name="Google Shape;468;p53"/>
          <p:cNvPicPr preferRelativeResize="0"/>
          <p:nvPr/>
        </p:nvPicPr>
        <p:blipFill rotWithShape="1">
          <a:blip r:embed="rId3">
            <a:alphaModFix/>
          </a:blip>
          <a:srcRect b="0" l="0" r="0" t="0"/>
          <a:stretch/>
        </p:blipFill>
        <p:spPr>
          <a:xfrm>
            <a:off x="4194773" y="4717822"/>
            <a:ext cx="3802454" cy="121489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else Statement</a:t>
            </a:r>
            <a:br>
              <a:rPr lang="en-GB"/>
            </a:br>
            <a:endParaRPr/>
          </a:p>
        </p:txBody>
      </p:sp>
      <p:sp>
        <p:nvSpPr>
          <p:cNvPr id="474" name="Google Shape;474;p54"/>
          <p:cNvSpPr txBox="1"/>
          <p:nvPr>
            <p:ph idx="1" type="body"/>
          </p:nvPr>
        </p:nvSpPr>
        <p:spPr>
          <a:xfrm>
            <a:off x="838200" y="1825625"/>
            <a:ext cx="10515600" cy="329066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GB" sz="2400"/>
              <a:t>Use the else statement to specify a block of code to be executed if the condition is false.</a:t>
            </a:r>
            <a:endParaRPr/>
          </a:p>
          <a:p>
            <a:pPr indent="-228600" lvl="1" marL="685800" rtl="0" algn="l">
              <a:lnSpc>
                <a:spcPct val="90000"/>
              </a:lnSpc>
              <a:spcBef>
                <a:spcPts val="500"/>
              </a:spcBef>
              <a:spcAft>
                <a:spcPts val="0"/>
              </a:spcAft>
              <a:buClr>
                <a:schemeClr val="dk1"/>
              </a:buClr>
              <a:buSzPts val="2400"/>
              <a:buChar char="•"/>
            </a:pPr>
            <a:r>
              <a:rPr lang="en-GB"/>
              <a:t>if (</a:t>
            </a:r>
            <a:r>
              <a:rPr i="1" lang="en-GB"/>
              <a:t>condition</a:t>
            </a:r>
            <a:r>
              <a:rPr lang="en-GB"/>
              <a:t>) {</a:t>
            </a:r>
            <a:br>
              <a:rPr lang="en-GB"/>
            </a:br>
            <a:r>
              <a:rPr lang="en-GB"/>
              <a:t>  //</a:t>
            </a:r>
            <a:r>
              <a:rPr i="1" lang="en-GB"/>
              <a:t>  block of code to be executed if the condition is true</a:t>
            </a:r>
            <a:br>
              <a:rPr i="1" lang="en-GB"/>
            </a:br>
            <a:r>
              <a:rPr lang="en-GB"/>
              <a:t>} else { </a:t>
            </a:r>
            <a:br>
              <a:rPr lang="en-GB"/>
            </a:br>
            <a:r>
              <a:rPr lang="en-GB"/>
              <a:t>  //</a:t>
            </a:r>
            <a:r>
              <a:rPr i="1" lang="en-GB"/>
              <a:t>  block of code to be executed if the condition is false</a:t>
            </a:r>
            <a:br>
              <a:rPr i="1" lang="en-GB"/>
            </a:br>
            <a:r>
              <a:rPr lang="en-GB"/>
              <a:t>}</a:t>
            </a:r>
            <a:endParaRPr/>
          </a:p>
          <a:p>
            <a:pPr indent="-228600" lvl="0" marL="228600" rtl="0" algn="l">
              <a:lnSpc>
                <a:spcPct val="90000"/>
              </a:lnSpc>
              <a:spcBef>
                <a:spcPts val="1000"/>
              </a:spcBef>
              <a:spcAft>
                <a:spcPts val="0"/>
              </a:spcAft>
              <a:buClr>
                <a:schemeClr val="dk1"/>
              </a:buClr>
              <a:buSzPts val="2400"/>
              <a:buChar char="•"/>
            </a:pPr>
            <a:r>
              <a:rPr lang="en-GB" sz="2400"/>
              <a:t>If the hour is less than 18, create a "Good day" greeting, otherwise "Good evening":</a:t>
            </a:r>
            <a:br>
              <a:rPr lang="en-GB" sz="2400"/>
            </a:br>
            <a:endParaRPr sz="2400"/>
          </a:p>
          <a:p>
            <a:pPr indent="-76200" lvl="0" marL="228600" rtl="0" algn="l">
              <a:lnSpc>
                <a:spcPct val="90000"/>
              </a:lnSpc>
              <a:spcBef>
                <a:spcPts val="1000"/>
              </a:spcBef>
              <a:spcAft>
                <a:spcPts val="0"/>
              </a:spcAft>
              <a:buClr>
                <a:schemeClr val="dk1"/>
              </a:buClr>
              <a:buSzPts val="2400"/>
              <a:buNone/>
            </a:pPr>
            <a:r>
              <a:t/>
            </a:r>
            <a:endParaRPr sz="2400"/>
          </a:p>
        </p:txBody>
      </p:sp>
      <p:pic>
        <p:nvPicPr>
          <p:cNvPr id="475" name="Google Shape;475;p54"/>
          <p:cNvPicPr preferRelativeResize="0"/>
          <p:nvPr/>
        </p:nvPicPr>
        <p:blipFill rotWithShape="1">
          <a:blip r:embed="rId3">
            <a:alphaModFix/>
          </a:blip>
          <a:srcRect b="0" l="0" r="0" t="0"/>
          <a:stretch/>
        </p:blipFill>
        <p:spPr>
          <a:xfrm>
            <a:off x="4039507" y="5006975"/>
            <a:ext cx="3416300" cy="1485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else if Statement</a:t>
            </a:r>
            <a:br>
              <a:rPr lang="en-GB"/>
            </a:br>
            <a:endParaRPr/>
          </a:p>
        </p:txBody>
      </p:sp>
      <p:sp>
        <p:nvSpPr>
          <p:cNvPr id="481" name="Google Shape;481;p55"/>
          <p:cNvSpPr txBox="1"/>
          <p:nvPr>
            <p:ph idx="1" type="body"/>
          </p:nvPr>
        </p:nvSpPr>
        <p:spPr>
          <a:xfrm>
            <a:off x="838200" y="1825625"/>
            <a:ext cx="10515600" cy="31709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GB" sz="2000"/>
              <a:t>Use the else if statement to specify a new condition if the first condition is false.</a:t>
            </a:r>
            <a:endParaRPr/>
          </a:p>
          <a:p>
            <a:pPr indent="-228600" lvl="1" marL="685800" rtl="0" algn="l">
              <a:lnSpc>
                <a:spcPct val="90000"/>
              </a:lnSpc>
              <a:spcBef>
                <a:spcPts val="500"/>
              </a:spcBef>
              <a:spcAft>
                <a:spcPts val="0"/>
              </a:spcAft>
              <a:buClr>
                <a:schemeClr val="dk1"/>
              </a:buClr>
              <a:buSzPts val="2000"/>
              <a:buChar char="•"/>
            </a:pPr>
            <a:r>
              <a:rPr lang="en-GB" sz="2000"/>
              <a:t>if (</a:t>
            </a:r>
            <a:r>
              <a:rPr i="1" lang="en-GB" sz="2000"/>
              <a:t>condition1</a:t>
            </a:r>
            <a:r>
              <a:rPr lang="en-GB" sz="2000"/>
              <a:t>) {</a:t>
            </a:r>
            <a:br>
              <a:rPr lang="en-GB" sz="2000"/>
            </a:br>
            <a:r>
              <a:rPr lang="en-GB" sz="2000"/>
              <a:t>  //</a:t>
            </a:r>
            <a:r>
              <a:rPr i="1" lang="en-GB" sz="2000"/>
              <a:t>  block of code to be executed if condition1 is true</a:t>
            </a:r>
            <a:br>
              <a:rPr i="1" lang="en-GB" sz="2000"/>
            </a:br>
            <a:r>
              <a:rPr lang="en-GB" sz="2000"/>
              <a:t>} else if (</a:t>
            </a:r>
            <a:r>
              <a:rPr i="1" lang="en-GB" sz="2000"/>
              <a:t>condition2</a:t>
            </a:r>
            <a:r>
              <a:rPr lang="en-GB" sz="2000"/>
              <a:t>) {</a:t>
            </a:r>
            <a:br>
              <a:rPr lang="en-GB" sz="2000"/>
            </a:br>
            <a:r>
              <a:rPr lang="en-GB" sz="2000"/>
              <a:t>  //</a:t>
            </a:r>
            <a:r>
              <a:rPr i="1" lang="en-GB" sz="2000"/>
              <a:t>  block of code to be executed if the condition1 is false and condition2 is true</a:t>
            </a:r>
            <a:br>
              <a:rPr lang="en-GB" sz="2000"/>
            </a:br>
            <a:r>
              <a:rPr lang="en-GB" sz="2000"/>
              <a:t>} else {</a:t>
            </a:r>
            <a:br>
              <a:rPr lang="en-GB" sz="2000"/>
            </a:br>
            <a:r>
              <a:rPr lang="en-GB" sz="2000"/>
              <a:t>  //</a:t>
            </a:r>
            <a:r>
              <a:rPr i="1" lang="en-GB" sz="2000"/>
              <a:t>  block of code to be executed if the condition1 is false and condition2 is false</a:t>
            </a:r>
            <a:br>
              <a:rPr i="1" lang="en-GB" sz="2000"/>
            </a:br>
            <a:r>
              <a:rPr lang="en-GB" sz="2000"/>
              <a:t>}</a:t>
            </a:r>
            <a:endParaRPr/>
          </a:p>
          <a:p>
            <a:pPr indent="-228600" lvl="0" marL="228600" rtl="0" algn="l">
              <a:lnSpc>
                <a:spcPct val="90000"/>
              </a:lnSpc>
              <a:spcBef>
                <a:spcPts val="1000"/>
              </a:spcBef>
              <a:spcAft>
                <a:spcPts val="0"/>
              </a:spcAft>
              <a:buClr>
                <a:schemeClr val="dk1"/>
              </a:buClr>
              <a:buSzPts val="2000"/>
              <a:buChar char="•"/>
            </a:pPr>
            <a:r>
              <a:rPr lang="en-GB" sz="2000"/>
              <a:t>If time is less than 10:00, create a "Good morning" greeting, if not, but time is less than 20:00, create a "Good day" greeting, otherwise a "Good evening":</a:t>
            </a:r>
            <a:br>
              <a:rPr lang="en-GB" sz="2000"/>
            </a:b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id="482" name="Google Shape;482;p55"/>
          <p:cNvPicPr preferRelativeResize="0"/>
          <p:nvPr/>
        </p:nvPicPr>
        <p:blipFill rotWithShape="1">
          <a:blip r:embed="rId3">
            <a:alphaModFix/>
          </a:blip>
          <a:srcRect b="0" l="0" r="0" t="0"/>
          <a:stretch/>
        </p:blipFill>
        <p:spPr>
          <a:xfrm>
            <a:off x="4312866" y="4845050"/>
            <a:ext cx="2989633" cy="175668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For Loop</a:t>
            </a:r>
            <a:br>
              <a:rPr lang="en-GB"/>
            </a:br>
            <a:endParaRPr/>
          </a:p>
        </p:txBody>
      </p:sp>
      <p:sp>
        <p:nvSpPr>
          <p:cNvPr id="488" name="Google Shape;488;p56"/>
          <p:cNvSpPr txBox="1"/>
          <p:nvPr>
            <p:ph idx="1" type="body"/>
          </p:nvPr>
        </p:nvSpPr>
        <p:spPr>
          <a:xfrm>
            <a:off x="838200" y="1825625"/>
            <a:ext cx="10515600" cy="41397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for statement creates a loop with 3 optional expressions:</a:t>
            </a:r>
            <a:endParaRPr/>
          </a:p>
          <a:p>
            <a:pPr indent="-228600" lvl="1" marL="685800" rtl="0" algn="l">
              <a:lnSpc>
                <a:spcPct val="90000"/>
              </a:lnSpc>
              <a:spcBef>
                <a:spcPts val="500"/>
              </a:spcBef>
              <a:spcAft>
                <a:spcPts val="0"/>
              </a:spcAft>
              <a:buClr>
                <a:schemeClr val="dk1"/>
              </a:buClr>
              <a:buSzPts val="2400"/>
              <a:buChar char="•"/>
            </a:pPr>
            <a:r>
              <a:rPr lang="en-GB"/>
              <a:t>for (</a:t>
            </a:r>
            <a:r>
              <a:rPr i="1" lang="en-GB"/>
              <a:t>expression 1</a:t>
            </a:r>
            <a:r>
              <a:rPr lang="en-GB"/>
              <a:t>;</a:t>
            </a:r>
            <a:r>
              <a:rPr i="1" lang="en-GB"/>
              <a:t> expression 2</a:t>
            </a:r>
            <a:r>
              <a:rPr lang="en-GB"/>
              <a:t>;</a:t>
            </a:r>
            <a:r>
              <a:rPr i="1" lang="en-GB"/>
              <a:t> expression 3</a:t>
            </a:r>
            <a:r>
              <a:rPr lang="en-GB"/>
              <a:t>) {</a:t>
            </a:r>
            <a:br>
              <a:rPr lang="en-GB"/>
            </a:br>
            <a:r>
              <a:rPr lang="en-GB"/>
              <a:t>  // </a:t>
            </a:r>
            <a:r>
              <a:rPr i="1" lang="en-GB"/>
              <a:t>code block to be executed</a:t>
            </a:r>
            <a:br>
              <a:rPr lang="en-GB"/>
            </a:br>
            <a:r>
              <a:rPr lang="en-GB"/>
              <a:t>}</a:t>
            </a:r>
            <a:endParaRPr/>
          </a:p>
          <a:p>
            <a:pPr indent="-228600" lvl="0" marL="228600" rtl="0" algn="l">
              <a:lnSpc>
                <a:spcPct val="90000"/>
              </a:lnSpc>
              <a:spcBef>
                <a:spcPts val="1000"/>
              </a:spcBef>
              <a:spcAft>
                <a:spcPts val="0"/>
              </a:spcAft>
              <a:buClr>
                <a:schemeClr val="dk1"/>
              </a:buClr>
              <a:buSzPts val="2800"/>
              <a:buChar char="•"/>
            </a:pPr>
            <a:r>
              <a:rPr b="1" lang="en-GB"/>
              <a:t>Expression 1</a:t>
            </a:r>
            <a:r>
              <a:rPr lang="en-GB"/>
              <a:t> is executed (one time) before the execution of the code block.</a:t>
            </a:r>
            <a:endParaRPr/>
          </a:p>
          <a:p>
            <a:pPr indent="-228600" lvl="0" marL="228600" rtl="0" algn="l">
              <a:lnSpc>
                <a:spcPct val="90000"/>
              </a:lnSpc>
              <a:spcBef>
                <a:spcPts val="1000"/>
              </a:spcBef>
              <a:spcAft>
                <a:spcPts val="0"/>
              </a:spcAft>
              <a:buClr>
                <a:schemeClr val="dk1"/>
              </a:buClr>
              <a:buSzPts val="2800"/>
              <a:buChar char="•"/>
            </a:pPr>
            <a:r>
              <a:rPr b="1" lang="en-GB"/>
              <a:t>Expression 2</a:t>
            </a:r>
            <a:r>
              <a:rPr lang="en-GB"/>
              <a:t> defines the condition for executing the code block.</a:t>
            </a:r>
            <a:endParaRPr/>
          </a:p>
          <a:p>
            <a:pPr indent="-228600" lvl="0" marL="228600" rtl="0" algn="l">
              <a:lnSpc>
                <a:spcPct val="90000"/>
              </a:lnSpc>
              <a:spcBef>
                <a:spcPts val="1000"/>
              </a:spcBef>
              <a:spcAft>
                <a:spcPts val="0"/>
              </a:spcAft>
              <a:buClr>
                <a:schemeClr val="dk1"/>
              </a:buClr>
              <a:buSzPts val="2800"/>
              <a:buChar char="•"/>
            </a:pPr>
            <a:r>
              <a:rPr b="1" lang="en-GB"/>
              <a:t>Expression 3</a:t>
            </a:r>
            <a:r>
              <a:rPr lang="en-GB"/>
              <a:t> is executed (every time) after the code block has been executed.</a:t>
            </a:r>
            <a:endParaRPr/>
          </a:p>
          <a:p>
            <a:pPr indent="0" lvl="0" marL="0" rtl="0" algn="l">
              <a:lnSpc>
                <a:spcPct val="90000"/>
              </a:lnSpc>
              <a:spcBef>
                <a:spcPts val="1000"/>
              </a:spcBef>
              <a:spcAft>
                <a:spcPts val="0"/>
              </a:spcAft>
              <a:buClr>
                <a:schemeClr val="dk1"/>
              </a:buClr>
              <a:buSzPts val="2800"/>
              <a:buNone/>
            </a:pPr>
            <a:r>
              <a:t/>
            </a:r>
            <a:endParaRPr/>
          </a:p>
        </p:txBody>
      </p:sp>
      <p:pic>
        <p:nvPicPr>
          <p:cNvPr id="489" name="Google Shape;489;p56"/>
          <p:cNvPicPr preferRelativeResize="0"/>
          <p:nvPr/>
        </p:nvPicPr>
        <p:blipFill rotWithShape="1">
          <a:blip r:embed="rId3">
            <a:alphaModFix/>
          </a:blip>
          <a:srcRect b="0" l="0" r="0" t="0"/>
          <a:stretch/>
        </p:blipFill>
        <p:spPr>
          <a:xfrm>
            <a:off x="3509736" y="5630408"/>
            <a:ext cx="4889500" cy="9398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For In Loop</a:t>
            </a:r>
            <a:br>
              <a:rPr lang="en-GB"/>
            </a:br>
            <a:endParaRPr/>
          </a:p>
        </p:txBody>
      </p:sp>
      <p:sp>
        <p:nvSpPr>
          <p:cNvPr id="495" name="Google Shape;495;p57"/>
          <p:cNvSpPr txBox="1"/>
          <p:nvPr>
            <p:ph idx="1" type="body"/>
          </p:nvPr>
        </p:nvSpPr>
        <p:spPr>
          <a:xfrm>
            <a:off x="838200" y="1825625"/>
            <a:ext cx="10515600" cy="211500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JavaScript for in statement loops through the properties of an Object:</a:t>
            </a:r>
            <a:endParaRPr/>
          </a:p>
          <a:p>
            <a:pPr indent="-228600" lvl="1" marL="685800" rtl="0" algn="l">
              <a:lnSpc>
                <a:spcPct val="90000"/>
              </a:lnSpc>
              <a:spcBef>
                <a:spcPts val="500"/>
              </a:spcBef>
              <a:spcAft>
                <a:spcPts val="0"/>
              </a:spcAft>
              <a:buClr>
                <a:schemeClr val="dk1"/>
              </a:buClr>
              <a:buSzPts val="2400"/>
              <a:buChar char="•"/>
            </a:pPr>
            <a:r>
              <a:rPr lang="en-GB"/>
              <a:t>for (key in object) {</a:t>
            </a:r>
            <a:br>
              <a:rPr lang="en-GB"/>
            </a:br>
            <a:r>
              <a:rPr lang="en-GB"/>
              <a:t>  // </a:t>
            </a:r>
            <a:r>
              <a:rPr i="1" lang="en-GB"/>
              <a:t>code block to be executed</a:t>
            </a:r>
            <a:br>
              <a:rPr lang="en-GB"/>
            </a:br>
            <a:r>
              <a:rPr lang="en-GB"/>
              <a:t>}</a:t>
            </a:r>
            <a:endParaRPr/>
          </a:p>
        </p:txBody>
      </p:sp>
      <p:pic>
        <p:nvPicPr>
          <p:cNvPr id="496" name="Google Shape;496;p57"/>
          <p:cNvPicPr preferRelativeResize="0"/>
          <p:nvPr/>
        </p:nvPicPr>
        <p:blipFill rotWithShape="1">
          <a:blip r:embed="rId3">
            <a:alphaModFix/>
          </a:blip>
          <a:srcRect b="0" l="0" r="0" t="0"/>
          <a:stretch/>
        </p:blipFill>
        <p:spPr>
          <a:xfrm>
            <a:off x="2980871" y="3940629"/>
            <a:ext cx="5969000" cy="17145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While Loop</a:t>
            </a:r>
            <a:br>
              <a:rPr lang="en-GB"/>
            </a:br>
            <a:endParaRPr/>
          </a:p>
        </p:txBody>
      </p:sp>
      <p:sp>
        <p:nvSpPr>
          <p:cNvPr id="502" name="Google Shape;502;p58"/>
          <p:cNvSpPr txBox="1"/>
          <p:nvPr>
            <p:ph idx="1" type="body"/>
          </p:nvPr>
        </p:nvSpPr>
        <p:spPr>
          <a:xfrm>
            <a:off x="838200" y="1825625"/>
            <a:ext cx="10515600" cy="302940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while loop loops through a block of code as long as a specified condition is true.</a:t>
            </a:r>
            <a:endParaRPr/>
          </a:p>
          <a:p>
            <a:pPr indent="-228600" lvl="1" marL="685800" rtl="0" algn="l">
              <a:lnSpc>
                <a:spcPct val="90000"/>
              </a:lnSpc>
              <a:spcBef>
                <a:spcPts val="500"/>
              </a:spcBef>
              <a:spcAft>
                <a:spcPts val="0"/>
              </a:spcAft>
              <a:buClr>
                <a:schemeClr val="dk1"/>
              </a:buClr>
              <a:buSzPts val="2400"/>
              <a:buChar char="•"/>
            </a:pPr>
            <a:r>
              <a:rPr lang="en-GB"/>
              <a:t>while (</a:t>
            </a:r>
            <a:r>
              <a:rPr i="1" lang="en-GB"/>
              <a:t>condition</a:t>
            </a:r>
            <a:r>
              <a:rPr lang="en-GB"/>
              <a:t>) {</a:t>
            </a:r>
            <a:br>
              <a:rPr lang="en-GB"/>
            </a:br>
            <a:r>
              <a:rPr i="1" lang="en-GB"/>
              <a:t>  // code block to be executed</a:t>
            </a:r>
            <a:br>
              <a:rPr lang="en-GB"/>
            </a:br>
            <a:r>
              <a:rPr lang="en-GB"/>
              <a:t>}</a:t>
            </a:r>
            <a:endParaRPr/>
          </a:p>
          <a:p>
            <a:pPr indent="-228600" lvl="0" marL="228600" rtl="0" algn="l">
              <a:lnSpc>
                <a:spcPct val="90000"/>
              </a:lnSpc>
              <a:spcBef>
                <a:spcPts val="1000"/>
              </a:spcBef>
              <a:spcAft>
                <a:spcPts val="0"/>
              </a:spcAft>
              <a:buClr>
                <a:schemeClr val="dk1"/>
              </a:buClr>
              <a:buSzPts val="2800"/>
              <a:buChar char="•"/>
            </a:pPr>
            <a:r>
              <a:rPr lang="en-GB"/>
              <a:t>In the following example, the code in the loop will run, over and over again, as long as a variable (i) is less than 10:</a:t>
            </a:r>
            <a:endParaRPr/>
          </a:p>
        </p:txBody>
      </p:sp>
      <p:pic>
        <p:nvPicPr>
          <p:cNvPr id="503" name="Google Shape;503;p58"/>
          <p:cNvPicPr preferRelativeResize="0"/>
          <p:nvPr/>
        </p:nvPicPr>
        <p:blipFill rotWithShape="1">
          <a:blip r:embed="rId3">
            <a:alphaModFix/>
          </a:blip>
          <a:srcRect b="0" l="0" r="0" t="0"/>
          <a:stretch/>
        </p:blipFill>
        <p:spPr>
          <a:xfrm>
            <a:off x="4034971" y="4989966"/>
            <a:ext cx="3708400" cy="1181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Maps</a:t>
            </a:r>
            <a:br>
              <a:rPr lang="en-GB"/>
            </a:br>
            <a:endParaRPr/>
          </a:p>
        </p:txBody>
      </p:sp>
      <p:sp>
        <p:nvSpPr>
          <p:cNvPr id="509" name="Google Shape;509;p59"/>
          <p:cNvSpPr txBox="1"/>
          <p:nvPr>
            <p:ph idx="1" type="body"/>
          </p:nvPr>
        </p:nvSpPr>
        <p:spPr>
          <a:xfrm>
            <a:off x="838200" y="1690687"/>
            <a:ext cx="10515600" cy="122668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GB" sz="3600"/>
              <a:t>A Map holds key-value pairs where the keys can be any datatype.</a:t>
            </a:r>
            <a:endParaRPr/>
          </a:p>
          <a:p>
            <a:pPr indent="-228600" lvl="0" marL="228600" rtl="0" algn="l">
              <a:lnSpc>
                <a:spcPct val="90000"/>
              </a:lnSpc>
              <a:spcBef>
                <a:spcPts val="1000"/>
              </a:spcBef>
              <a:spcAft>
                <a:spcPts val="0"/>
              </a:spcAft>
              <a:buClr>
                <a:schemeClr val="dk1"/>
              </a:buClr>
              <a:buSzPct val="100000"/>
              <a:buChar char="•"/>
            </a:pPr>
            <a:r>
              <a:rPr lang="en-GB" sz="3600"/>
              <a:t>A Map remembers the original insertion order of the keys.</a:t>
            </a:r>
            <a:endParaRPr/>
          </a:p>
          <a:p>
            <a:pPr indent="-7747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pic>
        <p:nvPicPr>
          <p:cNvPr id="510" name="Google Shape;510;p59"/>
          <p:cNvPicPr preferRelativeResize="0"/>
          <p:nvPr/>
        </p:nvPicPr>
        <p:blipFill rotWithShape="1">
          <a:blip r:embed="rId3">
            <a:alphaModFix/>
          </a:blip>
          <a:srcRect b="0" l="0" r="0" t="0"/>
          <a:stretch/>
        </p:blipFill>
        <p:spPr>
          <a:xfrm>
            <a:off x="3178629" y="2917371"/>
            <a:ext cx="5160752" cy="36769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in &lt;head&gt; or &lt;body&gt;</a:t>
            </a:r>
            <a:br>
              <a:rPr lang="en-GB"/>
            </a:br>
            <a:endParaRPr/>
          </a:p>
        </p:txBody>
      </p:sp>
      <p:sp>
        <p:nvSpPr>
          <p:cNvPr id="122" name="Google Shape;12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3600"/>
              <a:buChar char="•"/>
            </a:pPr>
            <a:r>
              <a:rPr lang="en-GB" sz="3600"/>
              <a:t>You can place any number of scripts in an HTML document.</a:t>
            </a:r>
            <a:endParaRPr/>
          </a:p>
          <a:p>
            <a:pPr indent="-228600" lvl="0" marL="228600" rtl="0" algn="l">
              <a:lnSpc>
                <a:spcPct val="100000"/>
              </a:lnSpc>
              <a:spcBef>
                <a:spcPts val="1000"/>
              </a:spcBef>
              <a:spcAft>
                <a:spcPts val="0"/>
              </a:spcAft>
              <a:buClr>
                <a:schemeClr val="dk1"/>
              </a:buClr>
              <a:buSzPts val="3600"/>
              <a:buChar char="•"/>
            </a:pPr>
            <a:r>
              <a:rPr lang="en-GB" sz="3600"/>
              <a:t>Scripts can be placed in the &lt;body&gt;, or in the &lt;head&gt; section of an HTML page, or in both.</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new Map() Method</a:t>
            </a:r>
            <a:br>
              <a:rPr lang="en-GB"/>
            </a:br>
            <a:endParaRPr/>
          </a:p>
        </p:txBody>
      </p:sp>
      <p:sp>
        <p:nvSpPr>
          <p:cNvPr id="516" name="Google Shape;516;p60"/>
          <p:cNvSpPr txBox="1"/>
          <p:nvPr>
            <p:ph idx="1" type="body"/>
          </p:nvPr>
        </p:nvSpPr>
        <p:spPr>
          <a:xfrm>
            <a:off x="838200" y="1825625"/>
            <a:ext cx="10515600" cy="9937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You can create a Map by passing an Array to the new Map() constructor:</a:t>
            </a:r>
            <a:endParaRPr/>
          </a:p>
        </p:txBody>
      </p:sp>
      <p:pic>
        <p:nvPicPr>
          <p:cNvPr id="517" name="Google Shape;517;p60"/>
          <p:cNvPicPr preferRelativeResize="0"/>
          <p:nvPr/>
        </p:nvPicPr>
        <p:blipFill rotWithShape="1">
          <a:blip r:embed="rId3">
            <a:alphaModFix/>
          </a:blip>
          <a:srcRect b="0" l="0" r="0" t="0"/>
          <a:stretch/>
        </p:blipFill>
        <p:spPr>
          <a:xfrm>
            <a:off x="4119336" y="2954337"/>
            <a:ext cx="3953328" cy="237199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set() Method</a:t>
            </a:r>
            <a:br>
              <a:rPr lang="en-GB"/>
            </a:br>
            <a:endParaRPr/>
          </a:p>
        </p:txBody>
      </p:sp>
      <p:sp>
        <p:nvSpPr>
          <p:cNvPr id="523" name="Google Shape;523;p61"/>
          <p:cNvSpPr txBox="1"/>
          <p:nvPr>
            <p:ph idx="1" type="body"/>
          </p:nvPr>
        </p:nvSpPr>
        <p:spPr>
          <a:xfrm>
            <a:off x="838200" y="1825625"/>
            <a:ext cx="10515600" cy="6236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You can add elements to a Map with the set() method:</a:t>
            </a:r>
            <a:endParaRPr/>
          </a:p>
        </p:txBody>
      </p:sp>
      <p:pic>
        <p:nvPicPr>
          <p:cNvPr id="524" name="Google Shape;524;p61"/>
          <p:cNvPicPr preferRelativeResize="0"/>
          <p:nvPr/>
        </p:nvPicPr>
        <p:blipFill rotWithShape="1">
          <a:blip r:embed="rId3">
            <a:alphaModFix/>
          </a:blip>
          <a:srcRect b="0" l="0" r="0" t="0"/>
          <a:stretch/>
        </p:blipFill>
        <p:spPr>
          <a:xfrm>
            <a:off x="4569451" y="2608358"/>
            <a:ext cx="3053098" cy="1829613"/>
          </a:xfrm>
          <a:prstGeom prst="rect">
            <a:avLst/>
          </a:prstGeom>
          <a:noFill/>
          <a:ln>
            <a:noFill/>
          </a:ln>
        </p:spPr>
      </p:pic>
      <p:sp>
        <p:nvSpPr>
          <p:cNvPr id="525" name="Google Shape;525;p61"/>
          <p:cNvSpPr txBox="1"/>
          <p:nvPr/>
        </p:nvSpPr>
        <p:spPr>
          <a:xfrm>
            <a:off x="838200" y="4597043"/>
            <a:ext cx="97297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dk1"/>
                </a:solidFill>
                <a:latin typeface="Calibri"/>
                <a:ea typeface="Calibri"/>
                <a:cs typeface="Calibri"/>
                <a:sym typeface="Calibri"/>
              </a:rPr>
              <a:t>The set() method can also be used to change existing Map values:</a:t>
            </a:r>
            <a:endParaRPr sz="2800">
              <a:solidFill>
                <a:schemeClr val="dk1"/>
              </a:solidFill>
              <a:latin typeface="Calibri"/>
              <a:ea typeface="Calibri"/>
              <a:cs typeface="Calibri"/>
              <a:sym typeface="Calibri"/>
            </a:endParaRPr>
          </a:p>
        </p:txBody>
      </p:sp>
      <p:pic>
        <p:nvPicPr>
          <p:cNvPr id="526" name="Google Shape;526;p61"/>
          <p:cNvPicPr preferRelativeResize="0"/>
          <p:nvPr/>
        </p:nvPicPr>
        <p:blipFill rotWithShape="1">
          <a:blip r:embed="rId4">
            <a:alphaModFix/>
          </a:blip>
          <a:srcRect b="0" l="0" r="0" t="0"/>
          <a:stretch/>
        </p:blipFill>
        <p:spPr>
          <a:xfrm>
            <a:off x="4533900" y="5407479"/>
            <a:ext cx="3124200" cy="4191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get() Method</a:t>
            </a:r>
            <a:br>
              <a:rPr lang="en-GB"/>
            </a:br>
            <a:endParaRPr/>
          </a:p>
        </p:txBody>
      </p:sp>
      <p:sp>
        <p:nvSpPr>
          <p:cNvPr id="532" name="Google Shape;532;p62"/>
          <p:cNvSpPr txBox="1"/>
          <p:nvPr>
            <p:ph idx="1" type="body"/>
          </p:nvPr>
        </p:nvSpPr>
        <p:spPr>
          <a:xfrm>
            <a:off x="838200" y="1825625"/>
            <a:ext cx="10515600" cy="9502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get() method gets the value of a key in a Map:</a:t>
            </a:r>
            <a:endParaRPr/>
          </a:p>
        </p:txBody>
      </p:sp>
      <p:pic>
        <p:nvPicPr>
          <p:cNvPr id="533" name="Google Shape;533;p62"/>
          <p:cNvPicPr preferRelativeResize="0"/>
          <p:nvPr/>
        </p:nvPicPr>
        <p:blipFill rotWithShape="1">
          <a:blip r:embed="rId3">
            <a:alphaModFix/>
          </a:blip>
          <a:srcRect b="0" l="0" r="0" t="0"/>
          <a:stretch/>
        </p:blipFill>
        <p:spPr>
          <a:xfrm>
            <a:off x="3790950" y="3219450"/>
            <a:ext cx="4610100" cy="4191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Classes</a:t>
            </a:r>
            <a:br>
              <a:rPr lang="en-GB"/>
            </a:br>
            <a:endParaRPr/>
          </a:p>
        </p:txBody>
      </p:sp>
      <p:sp>
        <p:nvSpPr>
          <p:cNvPr id="539" name="Google Shape;539;p63"/>
          <p:cNvSpPr txBox="1"/>
          <p:nvPr>
            <p:ph idx="1" type="body"/>
          </p:nvPr>
        </p:nvSpPr>
        <p:spPr>
          <a:xfrm>
            <a:off x="838200" y="1825625"/>
            <a:ext cx="10515600" cy="35736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ECMAScript 2015, also known as ES6, introduced JavaScript Classes.</a:t>
            </a:r>
            <a:endParaRPr/>
          </a:p>
          <a:p>
            <a:pPr indent="-228600" lvl="0" marL="228600" rtl="0" algn="l">
              <a:lnSpc>
                <a:spcPct val="90000"/>
              </a:lnSpc>
              <a:spcBef>
                <a:spcPts val="1000"/>
              </a:spcBef>
              <a:spcAft>
                <a:spcPts val="0"/>
              </a:spcAft>
              <a:buClr>
                <a:schemeClr val="dk1"/>
              </a:buClr>
              <a:buSzPts val="2800"/>
              <a:buChar char="•"/>
            </a:pPr>
            <a:r>
              <a:rPr lang="en-GB"/>
              <a:t>JavaScript Classes are templates for JavaScript Objects.</a:t>
            </a:r>
            <a:endParaRPr/>
          </a:p>
          <a:p>
            <a:pPr indent="-228600" lvl="0" marL="228600" rtl="0" algn="l">
              <a:lnSpc>
                <a:spcPct val="90000"/>
              </a:lnSpc>
              <a:spcBef>
                <a:spcPts val="1000"/>
              </a:spcBef>
              <a:spcAft>
                <a:spcPts val="0"/>
              </a:spcAft>
              <a:buClr>
                <a:schemeClr val="dk1"/>
              </a:buClr>
              <a:buSzPts val="2800"/>
              <a:buChar char="•"/>
            </a:pPr>
            <a:r>
              <a:rPr lang="en-GB"/>
              <a:t>Use the keyword class to create a class.</a:t>
            </a:r>
            <a:endParaRPr/>
          </a:p>
          <a:p>
            <a:pPr indent="-228600" lvl="0" marL="228600" rtl="0" algn="l">
              <a:lnSpc>
                <a:spcPct val="90000"/>
              </a:lnSpc>
              <a:spcBef>
                <a:spcPts val="1000"/>
              </a:spcBef>
              <a:spcAft>
                <a:spcPts val="0"/>
              </a:spcAft>
              <a:buClr>
                <a:schemeClr val="dk1"/>
              </a:buClr>
              <a:buSzPts val="2800"/>
              <a:buChar char="•"/>
            </a:pPr>
            <a:r>
              <a:rPr lang="en-GB"/>
              <a:t>Always add a method named constructor():</a:t>
            </a:r>
            <a:endParaRPr/>
          </a:p>
          <a:p>
            <a:pPr indent="-228600" lvl="0" marL="228600" rtl="0" algn="l">
              <a:lnSpc>
                <a:spcPct val="90000"/>
              </a:lnSpc>
              <a:spcBef>
                <a:spcPts val="1000"/>
              </a:spcBef>
              <a:spcAft>
                <a:spcPts val="0"/>
              </a:spcAft>
              <a:buClr>
                <a:schemeClr val="dk1"/>
              </a:buClr>
              <a:buSzPts val="2800"/>
              <a:buChar char="•"/>
            </a:pPr>
            <a:r>
              <a:rPr lang="en-GB"/>
              <a:t>Syntax : </a:t>
            </a:r>
            <a:endParaRPr/>
          </a:p>
          <a:p>
            <a:pPr indent="-228600" lvl="1" marL="685800" rtl="0" algn="l">
              <a:lnSpc>
                <a:spcPct val="90000"/>
              </a:lnSpc>
              <a:spcBef>
                <a:spcPts val="500"/>
              </a:spcBef>
              <a:spcAft>
                <a:spcPts val="0"/>
              </a:spcAft>
              <a:buClr>
                <a:schemeClr val="dk1"/>
              </a:buClr>
              <a:buSzPts val="2400"/>
              <a:buChar char="•"/>
            </a:pPr>
            <a:r>
              <a:rPr lang="en-GB"/>
              <a:t>class ClassName {</a:t>
            </a:r>
            <a:br>
              <a:rPr lang="en-GB"/>
            </a:br>
            <a:r>
              <a:rPr lang="en-GB"/>
              <a:t>  constructor() { ... }</a:t>
            </a:r>
            <a:br>
              <a:rPr lang="en-GB"/>
            </a:br>
            <a:r>
              <a:rPr lang="en-GB"/>
              <a: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Class Example</a:t>
            </a:r>
            <a:endParaRPr/>
          </a:p>
        </p:txBody>
      </p:sp>
      <p:sp>
        <p:nvSpPr>
          <p:cNvPr id="545" name="Google Shape;545;p64"/>
          <p:cNvSpPr txBox="1"/>
          <p:nvPr>
            <p:ph idx="1" type="body"/>
          </p:nvPr>
        </p:nvSpPr>
        <p:spPr>
          <a:xfrm>
            <a:off x="838200" y="1825625"/>
            <a:ext cx="10515600" cy="11570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example below creates a class named "Car".</a:t>
            </a:r>
            <a:endParaRPr/>
          </a:p>
          <a:p>
            <a:pPr indent="-228600" lvl="0" marL="228600" rtl="0" algn="l">
              <a:lnSpc>
                <a:spcPct val="90000"/>
              </a:lnSpc>
              <a:spcBef>
                <a:spcPts val="1000"/>
              </a:spcBef>
              <a:spcAft>
                <a:spcPts val="0"/>
              </a:spcAft>
              <a:buClr>
                <a:schemeClr val="dk1"/>
              </a:buClr>
              <a:buSzPts val="2800"/>
              <a:buChar char="•"/>
            </a:pPr>
            <a:r>
              <a:rPr lang="en-GB"/>
              <a:t>The class has two initial properties: "name" and "year".</a:t>
            </a:r>
            <a:endParaRPr/>
          </a:p>
          <a:p>
            <a:pPr indent="0" lvl="0" marL="0" rtl="0" algn="l">
              <a:lnSpc>
                <a:spcPct val="90000"/>
              </a:lnSpc>
              <a:spcBef>
                <a:spcPts val="1000"/>
              </a:spcBef>
              <a:spcAft>
                <a:spcPts val="0"/>
              </a:spcAft>
              <a:buClr>
                <a:schemeClr val="dk1"/>
              </a:buClr>
              <a:buSzPts val="2800"/>
              <a:buNone/>
            </a:pPr>
            <a:r>
              <a:t/>
            </a:r>
            <a:endParaRPr/>
          </a:p>
        </p:txBody>
      </p:sp>
      <p:pic>
        <p:nvPicPr>
          <p:cNvPr id="546" name="Google Shape;546;p64"/>
          <p:cNvPicPr preferRelativeResize="0"/>
          <p:nvPr/>
        </p:nvPicPr>
        <p:blipFill rotWithShape="1">
          <a:blip r:embed="rId3">
            <a:alphaModFix/>
          </a:blip>
          <a:srcRect b="0" l="0" r="0" t="0"/>
          <a:stretch/>
        </p:blipFill>
        <p:spPr>
          <a:xfrm>
            <a:off x="4069896" y="3366499"/>
            <a:ext cx="4052207" cy="218912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Using a Class</a:t>
            </a:r>
            <a:br>
              <a:rPr lang="en-GB"/>
            </a:br>
            <a:endParaRPr/>
          </a:p>
        </p:txBody>
      </p:sp>
      <p:sp>
        <p:nvSpPr>
          <p:cNvPr id="552" name="Google Shape;552;p65"/>
          <p:cNvSpPr txBox="1"/>
          <p:nvPr>
            <p:ph idx="1" type="body"/>
          </p:nvPr>
        </p:nvSpPr>
        <p:spPr>
          <a:xfrm>
            <a:off x="838200" y="1825625"/>
            <a:ext cx="10515600" cy="203880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When you have a class, you can use the class to create objects.</a:t>
            </a:r>
            <a:endParaRPr/>
          </a:p>
          <a:p>
            <a:pPr indent="-228600" lvl="0" marL="228600" rtl="0" algn="l">
              <a:lnSpc>
                <a:spcPct val="90000"/>
              </a:lnSpc>
              <a:spcBef>
                <a:spcPts val="1000"/>
              </a:spcBef>
              <a:spcAft>
                <a:spcPts val="0"/>
              </a:spcAft>
              <a:buClr>
                <a:schemeClr val="dk1"/>
              </a:buClr>
              <a:buSzPts val="2800"/>
              <a:buChar char="•"/>
            </a:pPr>
            <a:r>
              <a:rPr lang="en-GB"/>
              <a:t>The example above uses the </a:t>
            </a:r>
            <a:r>
              <a:rPr b="1" lang="en-GB"/>
              <a:t>Car class</a:t>
            </a:r>
            <a:r>
              <a:rPr lang="en-GB"/>
              <a:t> to create two </a:t>
            </a:r>
            <a:r>
              <a:rPr b="1" lang="en-GB"/>
              <a:t>Car objects</a:t>
            </a:r>
            <a:r>
              <a:rPr lang="en-GB"/>
              <a:t>.</a:t>
            </a:r>
            <a:endParaRPr/>
          </a:p>
          <a:p>
            <a:pPr indent="-228600" lvl="0" marL="228600" rtl="0" algn="l">
              <a:lnSpc>
                <a:spcPct val="90000"/>
              </a:lnSpc>
              <a:spcBef>
                <a:spcPts val="1000"/>
              </a:spcBef>
              <a:spcAft>
                <a:spcPts val="0"/>
              </a:spcAft>
              <a:buClr>
                <a:schemeClr val="dk1"/>
              </a:buClr>
              <a:buSzPts val="2800"/>
              <a:buChar char="•"/>
            </a:pPr>
            <a:r>
              <a:rPr lang="en-GB"/>
              <a:t>The constructor method is called automatically when a new object is created.</a:t>
            </a:r>
            <a:endParaRPr/>
          </a:p>
        </p:txBody>
      </p:sp>
      <p:pic>
        <p:nvPicPr>
          <p:cNvPr id="553" name="Google Shape;553;p65"/>
          <p:cNvPicPr preferRelativeResize="0"/>
          <p:nvPr/>
        </p:nvPicPr>
        <p:blipFill rotWithShape="1">
          <a:blip r:embed="rId3">
            <a:alphaModFix/>
          </a:blip>
          <a:srcRect b="0" l="0" r="0" t="0"/>
          <a:stretch/>
        </p:blipFill>
        <p:spPr>
          <a:xfrm>
            <a:off x="3365675" y="4249738"/>
            <a:ext cx="5460649" cy="85271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The Constructor Method</a:t>
            </a:r>
            <a:br>
              <a:rPr lang="en-GB"/>
            </a:br>
            <a:endParaRPr/>
          </a:p>
        </p:txBody>
      </p:sp>
      <p:sp>
        <p:nvSpPr>
          <p:cNvPr id="559" name="Google Shape;559;p66"/>
          <p:cNvSpPr txBox="1"/>
          <p:nvPr>
            <p:ph idx="1" type="body"/>
          </p:nvPr>
        </p:nvSpPr>
        <p:spPr>
          <a:xfrm>
            <a:off x="838200" y="1825625"/>
            <a:ext cx="10515600" cy="32253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The constructor method is a special method:</a:t>
            </a:r>
            <a:endParaRPr/>
          </a:p>
          <a:p>
            <a:pPr indent="-228600" lvl="0" marL="228600" rtl="0" algn="l">
              <a:lnSpc>
                <a:spcPct val="90000"/>
              </a:lnSpc>
              <a:spcBef>
                <a:spcPts val="1000"/>
              </a:spcBef>
              <a:spcAft>
                <a:spcPts val="0"/>
              </a:spcAft>
              <a:buClr>
                <a:schemeClr val="dk1"/>
              </a:buClr>
              <a:buSzPts val="2800"/>
              <a:buChar char="•"/>
            </a:pPr>
            <a:r>
              <a:rPr lang="en-GB"/>
              <a:t>It has to have the exact name "constructor"</a:t>
            </a:r>
            <a:endParaRPr/>
          </a:p>
          <a:p>
            <a:pPr indent="-228600" lvl="0" marL="228600" rtl="0" algn="l">
              <a:lnSpc>
                <a:spcPct val="90000"/>
              </a:lnSpc>
              <a:spcBef>
                <a:spcPts val="1000"/>
              </a:spcBef>
              <a:spcAft>
                <a:spcPts val="0"/>
              </a:spcAft>
              <a:buClr>
                <a:schemeClr val="dk1"/>
              </a:buClr>
              <a:buSzPts val="2800"/>
              <a:buChar char="•"/>
            </a:pPr>
            <a:r>
              <a:rPr lang="en-GB"/>
              <a:t>It is executed automatically when a new object is created</a:t>
            </a:r>
            <a:endParaRPr/>
          </a:p>
          <a:p>
            <a:pPr indent="-228600" lvl="0" marL="228600" rtl="0" algn="l">
              <a:lnSpc>
                <a:spcPct val="90000"/>
              </a:lnSpc>
              <a:spcBef>
                <a:spcPts val="1000"/>
              </a:spcBef>
              <a:spcAft>
                <a:spcPts val="0"/>
              </a:spcAft>
              <a:buClr>
                <a:schemeClr val="dk1"/>
              </a:buClr>
              <a:buSzPts val="2800"/>
              <a:buChar char="•"/>
            </a:pPr>
            <a:r>
              <a:rPr lang="en-GB"/>
              <a:t>It is used to initialize object properties</a:t>
            </a:r>
            <a:endParaRPr/>
          </a:p>
          <a:p>
            <a:pPr indent="-228600" lvl="0" marL="228600" rtl="0" algn="l">
              <a:lnSpc>
                <a:spcPct val="90000"/>
              </a:lnSpc>
              <a:spcBef>
                <a:spcPts val="1000"/>
              </a:spcBef>
              <a:spcAft>
                <a:spcPts val="0"/>
              </a:spcAft>
              <a:buClr>
                <a:schemeClr val="dk1"/>
              </a:buClr>
              <a:buSzPts val="2800"/>
              <a:buChar char="•"/>
            </a:pPr>
            <a:r>
              <a:rPr b="1" lang="en-GB"/>
              <a:t>If you do not define a constructor method, JavaScript will add an empty constructor method.</a:t>
            </a:r>
            <a:endParaRPr b="1"/>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Class Methods</a:t>
            </a:r>
            <a:br>
              <a:rPr lang="en-GB"/>
            </a:br>
            <a:endParaRPr/>
          </a:p>
        </p:txBody>
      </p:sp>
      <p:sp>
        <p:nvSpPr>
          <p:cNvPr id="566" name="Google Shape;566;p67"/>
          <p:cNvSpPr txBox="1"/>
          <p:nvPr>
            <p:ph idx="1" type="body"/>
          </p:nvPr>
        </p:nvSpPr>
        <p:spPr>
          <a:xfrm>
            <a:off x="838200" y="1825625"/>
            <a:ext cx="10515600" cy="21585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Class methods are created with the same syntax as object methods.</a:t>
            </a:r>
            <a:endParaRPr/>
          </a:p>
          <a:p>
            <a:pPr indent="-228600" lvl="0" marL="228600" rtl="0" algn="l">
              <a:lnSpc>
                <a:spcPct val="90000"/>
              </a:lnSpc>
              <a:spcBef>
                <a:spcPts val="1000"/>
              </a:spcBef>
              <a:spcAft>
                <a:spcPts val="0"/>
              </a:spcAft>
              <a:buClr>
                <a:schemeClr val="dk1"/>
              </a:buClr>
              <a:buSzPts val="2800"/>
              <a:buChar char="•"/>
            </a:pPr>
            <a:r>
              <a:rPr lang="en-GB"/>
              <a:t>Use the keyword class to create a class.</a:t>
            </a:r>
            <a:endParaRPr/>
          </a:p>
          <a:p>
            <a:pPr indent="-228600" lvl="0" marL="228600" rtl="0" algn="l">
              <a:lnSpc>
                <a:spcPct val="90000"/>
              </a:lnSpc>
              <a:spcBef>
                <a:spcPts val="1000"/>
              </a:spcBef>
              <a:spcAft>
                <a:spcPts val="0"/>
              </a:spcAft>
              <a:buClr>
                <a:schemeClr val="dk1"/>
              </a:buClr>
              <a:buSzPts val="2800"/>
              <a:buChar char="•"/>
            </a:pPr>
            <a:r>
              <a:rPr lang="en-GB"/>
              <a:t>Always add a constructor() method.</a:t>
            </a:r>
            <a:endParaRPr/>
          </a:p>
          <a:p>
            <a:pPr indent="-228600" lvl="0" marL="228600" rtl="0" algn="l">
              <a:lnSpc>
                <a:spcPct val="90000"/>
              </a:lnSpc>
              <a:spcBef>
                <a:spcPts val="1000"/>
              </a:spcBef>
              <a:spcAft>
                <a:spcPts val="0"/>
              </a:spcAft>
              <a:buClr>
                <a:schemeClr val="dk1"/>
              </a:buClr>
              <a:buSzPts val="2800"/>
              <a:buChar char="•"/>
            </a:pPr>
            <a:r>
              <a:rPr lang="en-GB"/>
              <a:t>Then add any number of methods.</a:t>
            </a:r>
            <a:endParaRPr/>
          </a:p>
          <a:p>
            <a:pPr indent="0" lvl="0" marL="0" rtl="0" algn="l">
              <a:lnSpc>
                <a:spcPct val="90000"/>
              </a:lnSpc>
              <a:spcBef>
                <a:spcPts val="1000"/>
              </a:spcBef>
              <a:spcAft>
                <a:spcPts val="0"/>
              </a:spcAft>
              <a:buClr>
                <a:schemeClr val="dk1"/>
              </a:buClr>
              <a:buSzPts val="2800"/>
              <a:buNone/>
            </a:pPr>
            <a:r>
              <a:t/>
            </a:r>
            <a:endParaRPr/>
          </a:p>
        </p:txBody>
      </p:sp>
      <p:pic>
        <p:nvPicPr>
          <p:cNvPr id="567" name="Google Shape;567;p67"/>
          <p:cNvPicPr preferRelativeResize="0"/>
          <p:nvPr/>
        </p:nvPicPr>
        <p:blipFill rotWithShape="1">
          <a:blip r:embed="rId3">
            <a:alphaModFix/>
          </a:blip>
          <a:srcRect b="0" l="0" r="0" t="0"/>
          <a:stretch/>
        </p:blipFill>
        <p:spPr>
          <a:xfrm>
            <a:off x="4250872" y="3984171"/>
            <a:ext cx="3690256" cy="224278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Example of Class Methods</a:t>
            </a:r>
            <a:endParaRPr/>
          </a:p>
        </p:txBody>
      </p:sp>
      <p:sp>
        <p:nvSpPr>
          <p:cNvPr id="573" name="Google Shape;573;p68"/>
          <p:cNvSpPr txBox="1"/>
          <p:nvPr>
            <p:ph idx="1" type="body"/>
          </p:nvPr>
        </p:nvSpPr>
        <p:spPr>
          <a:xfrm>
            <a:off x="838200" y="1825625"/>
            <a:ext cx="10515600" cy="10590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Create a Class method named "age", that returns the Car age:</a:t>
            </a:r>
            <a:endParaRPr/>
          </a:p>
          <a:p>
            <a:pPr indent="-228600" lvl="0" marL="228600" rtl="0" algn="l">
              <a:lnSpc>
                <a:spcPct val="90000"/>
              </a:lnSpc>
              <a:spcBef>
                <a:spcPts val="1000"/>
              </a:spcBef>
              <a:spcAft>
                <a:spcPts val="0"/>
              </a:spcAft>
              <a:buClr>
                <a:schemeClr val="dk1"/>
              </a:buClr>
              <a:buSzPts val="2800"/>
              <a:buChar char="•"/>
            </a:pPr>
            <a:r>
              <a:rPr lang="en-GB"/>
              <a:t>You can send parameters to Class methods:</a:t>
            </a:r>
            <a:endParaRPr/>
          </a:p>
        </p:txBody>
      </p:sp>
      <p:pic>
        <p:nvPicPr>
          <p:cNvPr id="574" name="Google Shape;574;p68"/>
          <p:cNvPicPr preferRelativeResize="0"/>
          <p:nvPr/>
        </p:nvPicPr>
        <p:blipFill rotWithShape="1">
          <a:blip r:embed="rId3">
            <a:alphaModFix/>
          </a:blip>
          <a:srcRect b="0" l="0" r="0" t="0"/>
          <a:stretch/>
        </p:blipFill>
        <p:spPr>
          <a:xfrm>
            <a:off x="925286" y="3070678"/>
            <a:ext cx="4408714" cy="3306535"/>
          </a:xfrm>
          <a:prstGeom prst="rect">
            <a:avLst/>
          </a:prstGeom>
          <a:noFill/>
          <a:ln>
            <a:noFill/>
          </a:ln>
        </p:spPr>
      </p:pic>
      <p:pic>
        <p:nvPicPr>
          <p:cNvPr id="575" name="Google Shape;575;p68"/>
          <p:cNvPicPr preferRelativeResize="0"/>
          <p:nvPr/>
        </p:nvPicPr>
        <p:blipFill rotWithShape="1">
          <a:blip r:embed="rId4">
            <a:alphaModFix/>
          </a:blip>
          <a:srcRect b="0" l="0" r="0" t="0"/>
          <a:stretch/>
        </p:blipFill>
        <p:spPr>
          <a:xfrm>
            <a:off x="7094764" y="2884714"/>
            <a:ext cx="4171950" cy="34290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Class Inheritance</a:t>
            </a:r>
            <a:endParaRPr/>
          </a:p>
        </p:txBody>
      </p:sp>
      <p:sp>
        <p:nvSpPr>
          <p:cNvPr id="581" name="Google Shape;581;p69"/>
          <p:cNvSpPr txBox="1"/>
          <p:nvPr>
            <p:ph idx="1" type="body"/>
          </p:nvPr>
        </p:nvSpPr>
        <p:spPr>
          <a:xfrm>
            <a:off x="838200" y="1825625"/>
            <a:ext cx="10515600" cy="18319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Inheritance is a way to create a new class that is a modified version of an existing class.</a:t>
            </a:r>
            <a:endParaRPr/>
          </a:p>
          <a:p>
            <a:pPr indent="-228600" lvl="0" marL="228600" rtl="0" algn="l">
              <a:lnSpc>
                <a:spcPct val="90000"/>
              </a:lnSpc>
              <a:spcBef>
                <a:spcPts val="1000"/>
              </a:spcBef>
              <a:spcAft>
                <a:spcPts val="0"/>
              </a:spcAft>
              <a:buClr>
                <a:schemeClr val="dk1"/>
              </a:buClr>
              <a:buSzPts val="2800"/>
              <a:buChar char="•"/>
            </a:pPr>
            <a:r>
              <a:rPr lang="en-GB"/>
              <a:t>This is achieved through the use of the </a:t>
            </a:r>
            <a:r>
              <a:rPr b="1" lang="en-GB"/>
              <a:t>extends</a:t>
            </a:r>
            <a:r>
              <a:rPr lang="en-GB"/>
              <a:t> keyword.</a:t>
            </a:r>
            <a:endParaRPr/>
          </a:p>
        </p:txBody>
      </p:sp>
      <p:sp>
        <p:nvSpPr>
          <p:cNvPr id="582" name="Google Shape;582;p69"/>
          <p:cNvSpPr/>
          <p:nvPr/>
        </p:nvSpPr>
        <p:spPr>
          <a:xfrm>
            <a:off x="0" y="0"/>
            <a:ext cx="12192000" cy="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2ECE3"/>
              </a:buClr>
              <a:buSzPts val="1000"/>
              <a:buFont typeface="Arial"/>
              <a:buNone/>
            </a:pPr>
            <a:r>
              <a:rPr b="0" i="0" lang="en-GB" sz="1000" u="none" cap="none" strike="noStrike">
                <a:solidFill>
                  <a:srgbClr val="F2ECE3"/>
                </a:solidFill>
                <a:latin typeface="Arial"/>
                <a:ea typeface="Arial"/>
                <a:cs typeface="Arial"/>
                <a:sym typeface="Arial"/>
              </a:rPr>
              <a:t>This is achieved through the use of the </a:t>
            </a:r>
            <a:r>
              <a:rPr b="0" i="0" lang="en-GB" sz="800" u="none" cap="none" strike="noStrike">
                <a:solidFill>
                  <a:srgbClr val="F2ECE3"/>
                </a:solidFill>
                <a:latin typeface="Arial"/>
                <a:ea typeface="Arial"/>
                <a:cs typeface="Arial"/>
                <a:sym typeface="Arial"/>
              </a:rPr>
              <a:t>extends</a:t>
            </a:r>
            <a:r>
              <a:rPr b="0" i="0" lang="en-GB" sz="1000" u="none" cap="none" strike="noStrike">
                <a:solidFill>
                  <a:srgbClr val="F2ECE3"/>
                </a:solidFill>
                <a:latin typeface="Arial"/>
                <a:ea typeface="Arial"/>
                <a:cs typeface="Arial"/>
                <a:sym typeface="Arial"/>
              </a:rPr>
              <a:t> keyword.</a:t>
            </a:r>
            <a:r>
              <a:rPr b="0" i="0" lang="en-GB"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583" name="Google Shape;583;p69"/>
          <p:cNvPicPr preferRelativeResize="0"/>
          <p:nvPr/>
        </p:nvPicPr>
        <p:blipFill rotWithShape="1">
          <a:blip r:embed="rId3">
            <a:alphaModFix/>
          </a:blip>
          <a:srcRect b="0" l="0" r="0" t="0"/>
          <a:stretch/>
        </p:blipFill>
        <p:spPr>
          <a:xfrm>
            <a:off x="838200" y="3429000"/>
            <a:ext cx="5007165" cy="2057400"/>
          </a:xfrm>
          <a:prstGeom prst="rect">
            <a:avLst/>
          </a:prstGeom>
          <a:noFill/>
          <a:ln>
            <a:noFill/>
          </a:ln>
        </p:spPr>
      </p:pic>
      <p:pic>
        <p:nvPicPr>
          <p:cNvPr id="584" name="Google Shape;584;p69"/>
          <p:cNvPicPr preferRelativeResize="0"/>
          <p:nvPr/>
        </p:nvPicPr>
        <p:blipFill rotWithShape="1">
          <a:blip r:embed="rId4">
            <a:alphaModFix/>
          </a:blip>
          <a:srcRect b="0" l="0" r="0" t="0"/>
          <a:stretch/>
        </p:blipFill>
        <p:spPr>
          <a:xfrm>
            <a:off x="5828111" y="3290975"/>
            <a:ext cx="5633415" cy="26009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in &lt;head&gt;</a:t>
            </a:r>
            <a:br>
              <a:rPr lang="en-GB"/>
            </a:br>
            <a:endParaRPr/>
          </a:p>
        </p:txBody>
      </p:sp>
      <p:sp>
        <p:nvSpPr>
          <p:cNvPr id="128" name="Google Shape;128;p7"/>
          <p:cNvSpPr txBox="1"/>
          <p:nvPr>
            <p:ph idx="1" type="body"/>
          </p:nvPr>
        </p:nvSpPr>
        <p:spPr>
          <a:xfrm>
            <a:off x="838200" y="1825625"/>
            <a:ext cx="10515600" cy="1603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 this example, a JavaScript function is placed in the &lt;head&gt; section of an HTML page.</a:t>
            </a:r>
            <a:endParaRPr/>
          </a:p>
          <a:p>
            <a:pPr indent="-228600" lvl="0" marL="228600" rtl="0" algn="l">
              <a:lnSpc>
                <a:spcPct val="90000"/>
              </a:lnSpc>
              <a:spcBef>
                <a:spcPts val="1000"/>
              </a:spcBef>
              <a:spcAft>
                <a:spcPts val="0"/>
              </a:spcAft>
              <a:buClr>
                <a:schemeClr val="dk1"/>
              </a:buClr>
              <a:buSzPts val="2800"/>
              <a:buChar char="•"/>
            </a:pPr>
            <a:r>
              <a:rPr lang="en-GB"/>
              <a:t>The function is invoked (called) when a button is clicked:</a:t>
            </a:r>
            <a:endParaRPr/>
          </a:p>
        </p:txBody>
      </p:sp>
      <p:pic>
        <p:nvPicPr>
          <p:cNvPr id="129" name="Google Shape;129;p7"/>
          <p:cNvPicPr preferRelativeResize="0"/>
          <p:nvPr/>
        </p:nvPicPr>
        <p:blipFill rotWithShape="1">
          <a:blip r:embed="rId3">
            <a:alphaModFix/>
          </a:blip>
          <a:srcRect b="0" l="0" r="0" t="0"/>
          <a:stretch/>
        </p:blipFill>
        <p:spPr>
          <a:xfrm>
            <a:off x="3214867" y="3138261"/>
            <a:ext cx="5762266" cy="361859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Example of Class Inheritance</a:t>
            </a:r>
            <a:endParaRPr/>
          </a:p>
        </p:txBody>
      </p:sp>
      <p:sp>
        <p:nvSpPr>
          <p:cNvPr id="591" name="Google Shape;591;p70"/>
          <p:cNvSpPr txBox="1"/>
          <p:nvPr>
            <p:ph idx="1" type="body"/>
          </p:nvPr>
        </p:nvSpPr>
        <p:spPr>
          <a:xfrm>
            <a:off x="838200" y="3226278"/>
            <a:ext cx="10515600" cy="2622431"/>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GB"/>
              <a:t>In this example, the Dog class extends the Animal class, inheriting its properties and methods.</a:t>
            </a:r>
            <a:endParaRPr/>
          </a:p>
          <a:p>
            <a:pPr indent="-228600" lvl="0" marL="228600" rtl="0" algn="l">
              <a:lnSpc>
                <a:spcPct val="90000"/>
              </a:lnSpc>
              <a:spcBef>
                <a:spcPts val="1000"/>
              </a:spcBef>
              <a:spcAft>
                <a:spcPts val="0"/>
              </a:spcAft>
              <a:buClr>
                <a:schemeClr val="dk1"/>
              </a:buClr>
              <a:buSzPct val="100000"/>
              <a:buChar char="•"/>
            </a:pPr>
            <a:r>
              <a:rPr lang="en-GB"/>
              <a:t>The </a:t>
            </a:r>
            <a:r>
              <a:rPr b="1" lang="en-GB"/>
              <a:t>super</a:t>
            </a:r>
            <a:r>
              <a:rPr lang="en-GB"/>
              <a:t> keyword is used to call the constructor of the parent class within the constructor of the child class.</a:t>
            </a:r>
            <a:endParaRPr/>
          </a:p>
          <a:p>
            <a:pPr indent="-228600" lvl="0" marL="228600" rtl="0" algn="l">
              <a:lnSpc>
                <a:spcPct val="90000"/>
              </a:lnSpc>
              <a:spcBef>
                <a:spcPts val="1000"/>
              </a:spcBef>
              <a:spcAft>
                <a:spcPts val="0"/>
              </a:spcAft>
              <a:buClr>
                <a:schemeClr val="dk1"/>
              </a:buClr>
              <a:buSzPct val="100000"/>
              <a:buChar char="•"/>
            </a:pPr>
            <a:r>
              <a:rPr lang="en-GB"/>
              <a:t>This way, instances of the Dog class have access to both the speak method from the Animal class and the bark method defined in the Dog class.</a:t>
            </a:r>
            <a:endParaRPr/>
          </a:p>
        </p:txBody>
      </p:sp>
      <p:sp>
        <p:nvSpPr>
          <p:cNvPr id="592" name="Google Shape;592;p70"/>
          <p:cNvSpPr/>
          <p:nvPr/>
        </p:nvSpPr>
        <p:spPr>
          <a:xfrm>
            <a:off x="0" y="0"/>
            <a:ext cx="12192000" cy="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2ECE3"/>
              </a:buClr>
              <a:buSzPts val="1000"/>
              <a:buFont typeface="Arial"/>
              <a:buNone/>
            </a:pPr>
            <a:r>
              <a:rPr b="0" i="0" lang="en-GB" sz="1000" u="none" cap="none" strike="noStrike">
                <a:solidFill>
                  <a:srgbClr val="F2ECE3"/>
                </a:solidFill>
                <a:latin typeface="Arial"/>
                <a:ea typeface="Arial"/>
                <a:cs typeface="Arial"/>
                <a:sym typeface="Arial"/>
              </a:rPr>
              <a:t>This is achieved through the use of the </a:t>
            </a:r>
            <a:r>
              <a:rPr b="0" i="0" lang="en-GB" sz="800" u="none" cap="none" strike="noStrike">
                <a:solidFill>
                  <a:srgbClr val="F2ECE3"/>
                </a:solidFill>
                <a:latin typeface="Arial"/>
                <a:ea typeface="Arial"/>
                <a:cs typeface="Arial"/>
                <a:sym typeface="Arial"/>
              </a:rPr>
              <a:t>extends</a:t>
            </a:r>
            <a:r>
              <a:rPr b="0" i="0" lang="en-GB" sz="1000" u="none" cap="none" strike="noStrike">
                <a:solidFill>
                  <a:srgbClr val="F2ECE3"/>
                </a:solidFill>
                <a:latin typeface="Arial"/>
                <a:ea typeface="Arial"/>
                <a:cs typeface="Arial"/>
                <a:sym typeface="Arial"/>
              </a:rPr>
              <a:t> keyword.</a:t>
            </a:r>
            <a:r>
              <a:rPr b="0" i="0" lang="en-GB"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593" name="Google Shape;593;p70"/>
          <p:cNvPicPr preferRelativeResize="0"/>
          <p:nvPr/>
        </p:nvPicPr>
        <p:blipFill rotWithShape="1">
          <a:blip r:embed="rId3">
            <a:alphaModFix/>
          </a:blip>
          <a:srcRect b="0" l="0" r="0" t="0"/>
          <a:stretch/>
        </p:blipFill>
        <p:spPr>
          <a:xfrm>
            <a:off x="1083581" y="1942217"/>
            <a:ext cx="6389458" cy="869993"/>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Class Inheritance</a:t>
            </a:r>
            <a:endParaRPr/>
          </a:p>
        </p:txBody>
      </p:sp>
      <p:sp>
        <p:nvSpPr>
          <p:cNvPr id="599" name="Google Shape;599;p71"/>
          <p:cNvSpPr txBox="1"/>
          <p:nvPr>
            <p:ph idx="1" type="body"/>
          </p:nvPr>
        </p:nvSpPr>
        <p:spPr>
          <a:xfrm>
            <a:off x="838200" y="1825625"/>
            <a:ext cx="10515600" cy="18319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Inheritance is a way to create a new class that is a modified version of an existing class.</a:t>
            </a:r>
            <a:endParaRPr/>
          </a:p>
          <a:p>
            <a:pPr indent="-228600" lvl="0" marL="228600" rtl="0" algn="l">
              <a:lnSpc>
                <a:spcPct val="90000"/>
              </a:lnSpc>
              <a:spcBef>
                <a:spcPts val="1000"/>
              </a:spcBef>
              <a:spcAft>
                <a:spcPts val="0"/>
              </a:spcAft>
              <a:buClr>
                <a:schemeClr val="dk1"/>
              </a:buClr>
              <a:buSzPts val="2800"/>
              <a:buChar char="•"/>
            </a:pPr>
            <a:r>
              <a:rPr lang="en-GB"/>
              <a:t>This is achieved through the use of the </a:t>
            </a:r>
            <a:r>
              <a:rPr b="1" lang="en-GB"/>
              <a:t>extends</a:t>
            </a:r>
            <a:r>
              <a:rPr lang="en-GB"/>
              <a:t> keyword.</a:t>
            </a:r>
            <a:endParaRPr/>
          </a:p>
        </p:txBody>
      </p:sp>
      <p:sp>
        <p:nvSpPr>
          <p:cNvPr id="600" name="Google Shape;600;p71"/>
          <p:cNvSpPr/>
          <p:nvPr/>
        </p:nvSpPr>
        <p:spPr>
          <a:xfrm>
            <a:off x="0" y="0"/>
            <a:ext cx="12192000" cy="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F2ECE3"/>
              </a:buClr>
              <a:buSzPts val="1000"/>
              <a:buFont typeface="Arial"/>
              <a:buNone/>
            </a:pPr>
            <a:r>
              <a:rPr b="0" i="0" lang="en-GB" sz="1000" u="none" cap="none" strike="noStrike">
                <a:solidFill>
                  <a:srgbClr val="F2ECE3"/>
                </a:solidFill>
                <a:latin typeface="Arial"/>
                <a:ea typeface="Arial"/>
                <a:cs typeface="Arial"/>
                <a:sym typeface="Arial"/>
              </a:rPr>
              <a:t>This is achieved through the use of the </a:t>
            </a:r>
            <a:r>
              <a:rPr b="0" i="0" lang="en-GB" sz="800" u="none" cap="none" strike="noStrike">
                <a:solidFill>
                  <a:srgbClr val="F2ECE3"/>
                </a:solidFill>
                <a:latin typeface="Arial"/>
                <a:ea typeface="Arial"/>
                <a:cs typeface="Arial"/>
                <a:sym typeface="Arial"/>
              </a:rPr>
              <a:t>extends</a:t>
            </a:r>
            <a:r>
              <a:rPr b="0" i="0" lang="en-GB" sz="1000" u="none" cap="none" strike="noStrike">
                <a:solidFill>
                  <a:srgbClr val="F2ECE3"/>
                </a:solidFill>
                <a:latin typeface="Arial"/>
                <a:ea typeface="Arial"/>
                <a:cs typeface="Arial"/>
                <a:sym typeface="Arial"/>
              </a:rPr>
              <a:t> keyword.</a:t>
            </a:r>
            <a:r>
              <a:rPr b="0" i="0" lang="en-GB"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601" name="Google Shape;601;p71"/>
          <p:cNvPicPr preferRelativeResize="0"/>
          <p:nvPr/>
        </p:nvPicPr>
        <p:blipFill rotWithShape="1">
          <a:blip r:embed="rId3">
            <a:alphaModFix/>
          </a:blip>
          <a:srcRect b="0" l="0" r="0" t="0"/>
          <a:stretch/>
        </p:blipFill>
        <p:spPr>
          <a:xfrm>
            <a:off x="838200" y="3429000"/>
            <a:ext cx="5007165" cy="2057400"/>
          </a:xfrm>
          <a:prstGeom prst="rect">
            <a:avLst/>
          </a:prstGeom>
          <a:noFill/>
          <a:ln>
            <a:noFill/>
          </a:ln>
        </p:spPr>
      </p:pic>
      <p:pic>
        <p:nvPicPr>
          <p:cNvPr id="602" name="Google Shape;602;p71"/>
          <p:cNvPicPr preferRelativeResize="0"/>
          <p:nvPr/>
        </p:nvPicPr>
        <p:blipFill rotWithShape="1">
          <a:blip r:embed="rId4">
            <a:alphaModFix/>
          </a:blip>
          <a:srcRect b="0" l="0" r="0" t="0"/>
          <a:stretch/>
        </p:blipFill>
        <p:spPr>
          <a:xfrm>
            <a:off x="5828111" y="3290975"/>
            <a:ext cx="5633415" cy="2600959"/>
          </a:xfrm>
          <a:prstGeom prst="rect">
            <a:avLst/>
          </a:prstGeom>
          <a:noFill/>
          <a:ln>
            <a:noFill/>
          </a:ln>
        </p:spPr>
      </p:pic>
      <p:pic>
        <p:nvPicPr>
          <p:cNvPr id="603" name="Google Shape;603;p71"/>
          <p:cNvPicPr preferRelativeResize="0"/>
          <p:nvPr/>
        </p:nvPicPr>
        <p:blipFill rotWithShape="1">
          <a:blip r:embed="rId5">
            <a:alphaModFix/>
          </a:blip>
          <a:srcRect b="0" l="0" r="0" t="0"/>
          <a:stretch/>
        </p:blipFill>
        <p:spPr>
          <a:xfrm>
            <a:off x="5828110" y="5943693"/>
            <a:ext cx="5637883" cy="76765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3354cadbacf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HTML DOM</a:t>
            </a:r>
            <a:endParaRPr/>
          </a:p>
        </p:txBody>
      </p:sp>
      <p:sp>
        <p:nvSpPr>
          <p:cNvPr id="610" name="Google Shape;610;g3354cadbacf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GB"/>
              <a:t>When a web page is loaded, the browser creates a Document Object Model of the page.</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GB"/>
              <a:t>Document Object Model (DOM) is a platform and language-neutral interface that allows programs and scripts to </a:t>
            </a:r>
            <a:r>
              <a:rPr b="1" lang="en-GB"/>
              <a:t>dynamically access and update the content, structure, and style of a document</a:t>
            </a:r>
            <a:r>
              <a:rPr lang="en-GB"/>
              <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3354cadbacf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DOM Manipulation</a:t>
            </a:r>
            <a:endParaRPr/>
          </a:p>
        </p:txBody>
      </p:sp>
      <p:sp>
        <p:nvSpPr>
          <p:cNvPr id="617" name="Google Shape;617;g3354cadbacf_0_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lang="en-GB"/>
              <a:t>Selecting with id </a:t>
            </a:r>
            <a:endParaRPr/>
          </a:p>
          <a:p>
            <a:pPr indent="0" lvl="0" marL="914400" rtl="0" algn="l">
              <a:spcBef>
                <a:spcPts val="1000"/>
              </a:spcBef>
              <a:spcAft>
                <a:spcPts val="0"/>
              </a:spcAft>
              <a:buNone/>
            </a:pPr>
            <a:r>
              <a:rPr lang="en-GB"/>
              <a:t>document.getElementById(“Id”)</a:t>
            </a:r>
            <a:endParaRPr/>
          </a:p>
          <a:p>
            <a:pPr indent="-342900" lvl="0" marL="457200" rtl="0" algn="l">
              <a:spcBef>
                <a:spcPts val="1000"/>
              </a:spcBef>
              <a:spcAft>
                <a:spcPts val="0"/>
              </a:spcAft>
              <a:buSzPts val="1800"/>
              <a:buAutoNum type="arabicPeriod"/>
            </a:pPr>
            <a:r>
              <a:rPr lang="en-GB"/>
              <a:t>Selecting with class</a:t>
            </a:r>
            <a:endParaRPr/>
          </a:p>
          <a:p>
            <a:pPr indent="0" lvl="0" marL="914400" rtl="0" algn="l">
              <a:spcBef>
                <a:spcPts val="1000"/>
              </a:spcBef>
              <a:spcAft>
                <a:spcPts val="0"/>
              </a:spcAft>
              <a:buNone/>
            </a:pPr>
            <a:r>
              <a:rPr lang="en-GB"/>
              <a:t>document.getElementsByClassName(“ClassName”)</a:t>
            </a:r>
            <a:endParaRPr/>
          </a:p>
          <a:p>
            <a:pPr indent="-342900" lvl="0" marL="457200" rtl="0" algn="l">
              <a:spcBef>
                <a:spcPts val="1000"/>
              </a:spcBef>
              <a:spcAft>
                <a:spcPts val="0"/>
              </a:spcAft>
              <a:buSzPts val="1800"/>
              <a:buAutoNum type="arabicPeriod"/>
            </a:pPr>
            <a:r>
              <a:rPr lang="en-GB"/>
              <a:t>Selecting with tag</a:t>
            </a:r>
            <a:endParaRPr/>
          </a:p>
          <a:p>
            <a:pPr indent="0" lvl="0" marL="914400" rtl="0" algn="l">
              <a:spcBef>
                <a:spcPts val="1000"/>
              </a:spcBef>
              <a:spcAft>
                <a:spcPts val="0"/>
              </a:spcAft>
              <a:buNone/>
            </a:pPr>
            <a:r>
              <a:rPr lang="en-GB"/>
              <a:t>document.getElementsByTagName(“p”)</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3354cadbacf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DOM Manipulation</a:t>
            </a:r>
            <a:endParaRPr/>
          </a:p>
        </p:txBody>
      </p:sp>
      <p:sp>
        <p:nvSpPr>
          <p:cNvPr id="624" name="Google Shape;624;g3354cadbacf_0_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GB"/>
              <a:t>Query Selector</a:t>
            </a:r>
            <a:endParaRPr/>
          </a:p>
          <a:p>
            <a:pPr indent="-342900" lvl="0" marL="914400" rtl="0" algn="l">
              <a:spcBef>
                <a:spcPts val="1000"/>
              </a:spcBef>
              <a:spcAft>
                <a:spcPts val="0"/>
              </a:spcAft>
              <a:buSzPts val="1800"/>
              <a:buChar char="•"/>
            </a:pPr>
            <a:r>
              <a:rPr lang="en-GB"/>
              <a:t>document.querySelector(“#myId / .myClass / tag”)</a:t>
            </a:r>
            <a:endParaRPr/>
          </a:p>
          <a:p>
            <a:pPr indent="0" lvl="0" marL="1371600" rtl="0" algn="l">
              <a:spcBef>
                <a:spcPts val="1000"/>
              </a:spcBef>
              <a:spcAft>
                <a:spcPts val="0"/>
              </a:spcAft>
              <a:buNone/>
            </a:pPr>
            <a:r>
              <a:rPr lang="en-GB"/>
              <a:t> //returns first element</a:t>
            </a:r>
            <a:endParaRPr/>
          </a:p>
          <a:p>
            <a:pPr indent="-342900" lvl="0" marL="914400" rtl="0" algn="l">
              <a:spcBef>
                <a:spcPts val="1000"/>
              </a:spcBef>
              <a:spcAft>
                <a:spcPts val="0"/>
              </a:spcAft>
              <a:buSzPts val="1800"/>
              <a:buChar char="•"/>
            </a:pPr>
            <a:r>
              <a:rPr lang="en-GB"/>
              <a:t>document.querySelectorAll(“#myId / .myClass / tag”)</a:t>
            </a:r>
            <a:endParaRPr/>
          </a:p>
          <a:p>
            <a:pPr indent="0" lvl="0" marL="1371600" rtl="0" algn="l">
              <a:spcBef>
                <a:spcPts val="1000"/>
              </a:spcBef>
              <a:spcAft>
                <a:spcPts val="0"/>
              </a:spcAft>
              <a:buNone/>
            </a:pPr>
            <a:r>
              <a:rPr lang="en-GB"/>
              <a:t> //returns a NodeList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3354cadbacf_0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DOM Manipulation</a:t>
            </a:r>
            <a:endParaRPr/>
          </a:p>
        </p:txBody>
      </p:sp>
      <p:sp>
        <p:nvSpPr>
          <p:cNvPr id="631" name="Google Shape;631;g3354cadbacf_0_20"/>
          <p:cNvSpPr txBox="1"/>
          <p:nvPr>
            <p:ph idx="1" type="body"/>
          </p:nvPr>
        </p:nvSpPr>
        <p:spPr>
          <a:xfrm>
            <a:off x="838200" y="1825625"/>
            <a:ext cx="11913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GB"/>
              <a:t>Properties</a:t>
            </a:r>
            <a:endParaRPr/>
          </a:p>
          <a:p>
            <a:pPr indent="-342900" lvl="0" marL="914400" rtl="0" algn="l">
              <a:lnSpc>
                <a:spcPct val="150000"/>
              </a:lnSpc>
              <a:spcBef>
                <a:spcPts val="1000"/>
              </a:spcBef>
              <a:spcAft>
                <a:spcPts val="0"/>
              </a:spcAft>
              <a:buSzPts val="1800"/>
              <a:buChar char="•"/>
            </a:pPr>
            <a:r>
              <a:rPr lang="en-GB"/>
              <a:t>tagName : returns tag for element nodes</a:t>
            </a:r>
            <a:endParaRPr/>
          </a:p>
          <a:p>
            <a:pPr indent="-342900" lvl="0" marL="914400" rtl="0" algn="l">
              <a:lnSpc>
                <a:spcPct val="150000"/>
              </a:lnSpc>
              <a:spcBef>
                <a:spcPts val="0"/>
              </a:spcBef>
              <a:spcAft>
                <a:spcPts val="0"/>
              </a:spcAft>
              <a:buSzPts val="1800"/>
              <a:buChar char="•"/>
            </a:pPr>
            <a:r>
              <a:rPr lang="en-GB"/>
              <a:t> innerText : returns the text content of the element and all its children</a:t>
            </a:r>
            <a:endParaRPr/>
          </a:p>
          <a:p>
            <a:pPr indent="-342900" lvl="0" marL="914400" rtl="0" algn="l">
              <a:lnSpc>
                <a:spcPct val="150000"/>
              </a:lnSpc>
              <a:spcBef>
                <a:spcPts val="0"/>
              </a:spcBef>
              <a:spcAft>
                <a:spcPts val="0"/>
              </a:spcAft>
              <a:buSzPts val="1800"/>
              <a:buChar char="•"/>
            </a:pPr>
            <a:r>
              <a:rPr lang="en-GB"/>
              <a:t> innerHTML : returns the plain text or HTML contents in the element</a:t>
            </a:r>
            <a:endParaRPr/>
          </a:p>
          <a:p>
            <a:pPr indent="-342900" lvl="0" marL="914400" rtl="0" algn="l">
              <a:lnSpc>
                <a:spcPct val="150000"/>
              </a:lnSpc>
              <a:spcBef>
                <a:spcPts val="0"/>
              </a:spcBef>
              <a:spcAft>
                <a:spcPts val="0"/>
              </a:spcAft>
              <a:buSzPts val="1800"/>
              <a:buChar char="•"/>
            </a:pPr>
            <a:r>
              <a:rPr lang="en-GB"/>
              <a:t> textContent : returns textual content even for hidden elements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3354cadbacf_0_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DOM Manipulation</a:t>
            </a:r>
            <a:endParaRPr/>
          </a:p>
        </p:txBody>
      </p:sp>
      <p:sp>
        <p:nvSpPr>
          <p:cNvPr id="638" name="Google Shape;638;g3354cadbacf_0_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GB"/>
              <a:t>Attributes:</a:t>
            </a:r>
            <a:endParaRPr/>
          </a:p>
          <a:p>
            <a:pPr indent="-342900" lvl="0" marL="914400" rtl="0" algn="l">
              <a:lnSpc>
                <a:spcPct val="150000"/>
              </a:lnSpc>
              <a:spcBef>
                <a:spcPts val="1000"/>
              </a:spcBef>
              <a:spcAft>
                <a:spcPts val="0"/>
              </a:spcAft>
              <a:buSzPts val="1800"/>
              <a:buChar char="•"/>
            </a:pPr>
            <a:r>
              <a:rPr lang="en-GB"/>
              <a:t>getAttribute( attr ) //to get the attribute value</a:t>
            </a:r>
            <a:endParaRPr/>
          </a:p>
          <a:p>
            <a:pPr indent="-342900" lvl="0" marL="914400" rtl="0" algn="l">
              <a:lnSpc>
                <a:spcPct val="150000"/>
              </a:lnSpc>
              <a:spcBef>
                <a:spcPts val="0"/>
              </a:spcBef>
              <a:spcAft>
                <a:spcPts val="0"/>
              </a:spcAft>
              <a:buSzPts val="1800"/>
              <a:buChar char="•"/>
            </a:pPr>
            <a:r>
              <a:rPr lang="en-GB"/>
              <a:t>setAttribute(attr) //to set the attribute value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g3354cadbacf_0_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Events</a:t>
            </a:r>
            <a:endParaRPr/>
          </a:p>
        </p:txBody>
      </p:sp>
      <p:sp>
        <p:nvSpPr>
          <p:cNvPr id="645" name="Google Shape;645;g3354cadbacf_0_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GB"/>
              <a:t>Mouse events (click etc.)</a:t>
            </a:r>
            <a:endParaRPr/>
          </a:p>
          <a:p>
            <a:pPr indent="-342900" lvl="0" marL="457200" rtl="0" algn="l">
              <a:spcBef>
                <a:spcPts val="0"/>
              </a:spcBef>
              <a:spcAft>
                <a:spcPts val="0"/>
              </a:spcAft>
              <a:buSzPts val="1800"/>
              <a:buChar char="•"/>
            </a:pPr>
            <a:r>
              <a:rPr lang="en-GB"/>
              <a:t>Keyboard events (keyup,keydown)</a:t>
            </a:r>
            <a:endParaRPr/>
          </a:p>
          <a:p>
            <a:pPr indent="-342900" lvl="0" marL="457200" rtl="0" algn="l">
              <a:spcBef>
                <a:spcPts val="0"/>
              </a:spcBef>
              <a:spcAft>
                <a:spcPts val="0"/>
              </a:spcAft>
              <a:buSzPts val="1800"/>
              <a:buChar char="•"/>
            </a:pPr>
            <a:r>
              <a:rPr lang="en-GB"/>
              <a:t>Form events (submit etc.)</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Reference</a:t>
            </a:r>
            <a:endParaRPr/>
          </a:p>
        </p:txBody>
      </p:sp>
      <p:sp>
        <p:nvSpPr>
          <p:cNvPr id="652" name="Google Shape;652;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u="sng">
                <a:solidFill>
                  <a:schemeClr val="hlink"/>
                </a:solidFill>
                <a:hlinkClick r:id="rId3"/>
              </a:rPr>
              <a:t>https://www.w3schools.com/js/</a:t>
            </a:r>
            <a:endParaRPr/>
          </a:p>
          <a:p>
            <a:pPr indent="-228600" lvl="0" marL="228600" rtl="0" algn="l">
              <a:lnSpc>
                <a:spcPct val="90000"/>
              </a:lnSpc>
              <a:spcBef>
                <a:spcPts val="1000"/>
              </a:spcBef>
              <a:spcAft>
                <a:spcPts val="0"/>
              </a:spcAft>
              <a:buClr>
                <a:schemeClr val="dk1"/>
              </a:buClr>
              <a:buSzPts val="2800"/>
              <a:buChar char="•"/>
            </a:pPr>
            <a:r>
              <a:rPr lang="en-GB" u="sng">
                <a:solidFill>
                  <a:schemeClr val="hlink"/>
                </a:solidFill>
                <a:hlinkClick r:id="rId4"/>
              </a:rPr>
              <a:t>https://www.educative.io/answers/what-is-static-property-and-method-in-javascript</a:t>
            </a:r>
            <a:endParaRPr/>
          </a:p>
          <a:p>
            <a:pPr indent="-228600" lvl="0" marL="228600" rtl="0" algn="l">
              <a:lnSpc>
                <a:spcPct val="90000"/>
              </a:lnSpc>
              <a:spcBef>
                <a:spcPts val="1000"/>
              </a:spcBef>
              <a:spcAft>
                <a:spcPts val="0"/>
              </a:spcAft>
              <a:buClr>
                <a:schemeClr val="dk1"/>
              </a:buClr>
              <a:buSzPts val="2800"/>
              <a:buChar char="•"/>
            </a:pPr>
            <a:r>
              <a:rPr lang="en-GB" u="sng">
                <a:solidFill>
                  <a:schemeClr val="hlink"/>
                </a:solidFill>
                <a:hlinkClick r:id="rId5"/>
              </a:rPr>
              <a:t>https://www.geeksforgeeks.org/encapsulation-in-javascript/</a:t>
            </a:r>
            <a:endParaRPr/>
          </a:p>
          <a:p>
            <a:pPr indent="-165100" lvl="0" marL="228600" rtl="0" algn="l">
              <a:lnSpc>
                <a:spcPct val="90000"/>
              </a:lnSpc>
              <a:spcBef>
                <a:spcPts val="1000"/>
              </a:spcBef>
              <a:spcAft>
                <a:spcPts val="0"/>
              </a:spcAft>
              <a:buSzPts val="1800"/>
              <a:buChar char="•"/>
            </a:pPr>
            <a:r>
              <a:rPr lang="en-GB" u="sng">
                <a:solidFill>
                  <a:schemeClr val="hlink"/>
                </a:solidFill>
                <a:hlinkClick r:id="rId6"/>
              </a:rPr>
              <a:t>https://developer.mozilla.org/en-US/docs/Web/Events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53" name="Google Shape;653;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16-Jan-24</a:t>
            </a:r>
            <a:endParaRPr/>
          </a:p>
        </p:txBody>
      </p:sp>
      <p:sp>
        <p:nvSpPr>
          <p:cNvPr id="654" name="Google Shape;654;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73"/>
          <p:cNvSpPr txBox="1"/>
          <p:nvPr>
            <p:ph idx="1" type="body"/>
          </p:nvPr>
        </p:nvSpPr>
        <p:spPr>
          <a:xfrm>
            <a:off x="0" y="0"/>
            <a:ext cx="12192000" cy="6858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None/>
            </a:pPr>
            <a:r>
              <a:rPr lang="en-GB" sz="4800"/>
              <a:t>Thank You!</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JavaScript in &lt;body&gt;</a:t>
            </a:r>
            <a:br>
              <a:rPr lang="en-GB"/>
            </a:br>
            <a:endParaRPr/>
          </a:p>
        </p:txBody>
      </p:sp>
      <p:sp>
        <p:nvSpPr>
          <p:cNvPr id="135" name="Google Shape;135;p8"/>
          <p:cNvSpPr txBox="1"/>
          <p:nvPr>
            <p:ph idx="1" type="body"/>
          </p:nvPr>
        </p:nvSpPr>
        <p:spPr>
          <a:xfrm>
            <a:off x="838200" y="1825625"/>
            <a:ext cx="10515600" cy="14509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In this example, a JavaScript function is placed in the &lt;body&gt; section of an HTML page.</a:t>
            </a:r>
            <a:endParaRPr/>
          </a:p>
          <a:p>
            <a:pPr indent="-228600" lvl="0" marL="228600" rtl="0" algn="l">
              <a:lnSpc>
                <a:spcPct val="90000"/>
              </a:lnSpc>
              <a:spcBef>
                <a:spcPts val="1000"/>
              </a:spcBef>
              <a:spcAft>
                <a:spcPts val="0"/>
              </a:spcAft>
              <a:buClr>
                <a:schemeClr val="dk1"/>
              </a:buClr>
              <a:buSzPts val="2800"/>
              <a:buChar char="•"/>
            </a:pPr>
            <a:r>
              <a:rPr lang="en-GB"/>
              <a:t>The function is invoked (called) when a button is clicked:</a:t>
            </a:r>
            <a:endParaRPr/>
          </a:p>
        </p:txBody>
      </p:sp>
      <p:pic>
        <p:nvPicPr>
          <p:cNvPr id="136" name="Google Shape;136;p8"/>
          <p:cNvPicPr preferRelativeResize="0"/>
          <p:nvPr/>
        </p:nvPicPr>
        <p:blipFill rotWithShape="1">
          <a:blip r:embed="rId3">
            <a:alphaModFix/>
          </a:blip>
          <a:srcRect b="0" l="0" r="0" t="0"/>
          <a:stretch/>
        </p:blipFill>
        <p:spPr>
          <a:xfrm>
            <a:off x="3260271" y="3186621"/>
            <a:ext cx="5671458" cy="36713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External JavaScript</a:t>
            </a:r>
            <a:br>
              <a:rPr lang="en-GB"/>
            </a:br>
            <a:endParaRPr/>
          </a:p>
        </p:txBody>
      </p:sp>
      <p:sp>
        <p:nvSpPr>
          <p:cNvPr id="142" name="Google Shape;142;p9"/>
          <p:cNvSpPr txBox="1"/>
          <p:nvPr>
            <p:ph idx="1" type="body"/>
          </p:nvPr>
        </p:nvSpPr>
        <p:spPr>
          <a:xfrm>
            <a:off x="838200" y="1825625"/>
            <a:ext cx="10515600" cy="27790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Scripts can also be placed in external files:</a:t>
            </a:r>
            <a:endParaRPr/>
          </a:p>
          <a:p>
            <a:pPr indent="-228600" lvl="0" marL="228600" rtl="0" algn="l">
              <a:lnSpc>
                <a:spcPct val="90000"/>
              </a:lnSpc>
              <a:spcBef>
                <a:spcPts val="1000"/>
              </a:spcBef>
              <a:spcAft>
                <a:spcPts val="0"/>
              </a:spcAft>
              <a:buClr>
                <a:schemeClr val="dk1"/>
              </a:buClr>
              <a:buSzPts val="2800"/>
              <a:buChar char="•"/>
            </a:pPr>
            <a:r>
              <a:rPr lang="en-GB"/>
              <a:t>External scripts are practical when the same code is used in many different web pages. </a:t>
            </a:r>
            <a:endParaRPr/>
          </a:p>
          <a:p>
            <a:pPr indent="-228600" lvl="0" marL="228600" rtl="0" algn="l">
              <a:lnSpc>
                <a:spcPct val="90000"/>
              </a:lnSpc>
              <a:spcBef>
                <a:spcPts val="1000"/>
              </a:spcBef>
              <a:spcAft>
                <a:spcPts val="0"/>
              </a:spcAft>
              <a:buClr>
                <a:schemeClr val="dk1"/>
              </a:buClr>
              <a:buSzPts val="2800"/>
              <a:buChar char="•"/>
            </a:pPr>
            <a:r>
              <a:rPr lang="en-GB"/>
              <a:t>JavaScript files have the file extension </a:t>
            </a:r>
            <a:r>
              <a:rPr b="1" lang="en-GB"/>
              <a:t>.js</a:t>
            </a:r>
            <a:r>
              <a:rPr lang="en-GB"/>
              <a:t>.</a:t>
            </a:r>
            <a:endParaRPr/>
          </a:p>
          <a:p>
            <a:pPr indent="-228600" lvl="0" marL="228600" rtl="0" algn="l">
              <a:lnSpc>
                <a:spcPct val="90000"/>
              </a:lnSpc>
              <a:spcBef>
                <a:spcPts val="1000"/>
              </a:spcBef>
              <a:spcAft>
                <a:spcPts val="0"/>
              </a:spcAft>
              <a:buClr>
                <a:schemeClr val="dk1"/>
              </a:buClr>
              <a:buSzPts val="2800"/>
              <a:buChar char="•"/>
            </a:pPr>
            <a:r>
              <a:rPr lang="en-GB"/>
              <a:t>To use an external script, put the name of the script file in the src (source) attribute of a &lt;script&gt; tag:</a:t>
            </a:r>
            <a:endParaRPr/>
          </a:p>
          <a:p>
            <a:pPr indent="0" lvl="0" marL="0" rtl="0" algn="l">
              <a:lnSpc>
                <a:spcPct val="90000"/>
              </a:lnSpc>
              <a:spcBef>
                <a:spcPts val="1000"/>
              </a:spcBef>
              <a:spcAft>
                <a:spcPts val="0"/>
              </a:spcAft>
              <a:buClr>
                <a:schemeClr val="dk1"/>
              </a:buClr>
              <a:buSzPts val="2800"/>
              <a:buNone/>
            </a:pPr>
            <a:r>
              <a:t/>
            </a:r>
            <a:endParaRPr/>
          </a:p>
        </p:txBody>
      </p:sp>
      <p:pic>
        <p:nvPicPr>
          <p:cNvPr id="143" name="Google Shape;143;p9"/>
          <p:cNvPicPr preferRelativeResize="0"/>
          <p:nvPr/>
        </p:nvPicPr>
        <p:blipFill rotWithShape="1">
          <a:blip r:embed="rId3">
            <a:alphaModFix/>
          </a:blip>
          <a:srcRect b="0" l="0" r="0" t="0"/>
          <a:stretch/>
        </p:blipFill>
        <p:spPr>
          <a:xfrm>
            <a:off x="2063750" y="4604657"/>
            <a:ext cx="8064500" cy="200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2022-08-06T04:22:12Z</dcterms:created>
  <dc:creator>Microsoft Office User</dc:creator>
</cp:coreProperties>
</file>