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80" r:id="rId3"/>
    <p:sldId id="258" r:id="rId4"/>
    <p:sldId id="259" r:id="rId5"/>
    <p:sldId id="281" r:id="rId6"/>
    <p:sldId id="282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60" r:id="rId19"/>
    <p:sldId id="261" r:id="rId20"/>
    <p:sldId id="283" r:id="rId21"/>
    <p:sldId id="263" r:id="rId22"/>
    <p:sldId id="264" r:id="rId23"/>
    <p:sldId id="265" r:id="rId24"/>
    <p:sldId id="266" r:id="rId25"/>
    <p:sldId id="26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19" autoAdjust="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89EA2-A5FF-4F63-AFB3-2541615075B2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8DEF0-639E-4CDB-9D3A-CC8507EB2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3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AD88F-22A0-4A0E-9773-703FA94FA732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1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070E1-C54D-405D-8C2C-8EAB59CEA139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6CA28-06C1-49B1-A606-65F22D8F760F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DC837-F691-401F-9908-24993C36E12D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F0BA0-2146-4816-BFEE-DA80D4577E77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C040B-FAA2-4816-9522-BBB0DDD8D224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9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76796-B0CE-44FB-9C7E-5EAAC6A84574}" type="datetime1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3CCD-F939-4CC0-8B4A-BF21CB0322A7}" type="datetime1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2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97B9-D0FF-4BD4-A96E-257D2029F08B}" type="datetime1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6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2820-26F6-4559-8929-1C264B9D6634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8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15A2-ECA6-4353-826B-81678295C231}" type="datetime1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A3C88-C16D-423B-8D8D-BDB53501C205}" type="datetime1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9000"/>
                    </a14:imgEffect>
                    <a14:imgEffect>
                      <a14:colorTemperature colorTemp="5888"/>
                    </a14:imgEffect>
                    <a14:imgEffect>
                      <a14:saturation sat="140000"/>
                    </a14:imgEffect>
                    <a14:imgEffect>
                      <a14:brightnessContrast bright="-10000" contrast="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56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38100">
              <a:schemeClr val="accent1">
                <a:alpha val="40000"/>
              </a:schemeClr>
            </a:glow>
            <a:outerShdw blurRad="50800" sx="1000" sy="1000" algn="ctr" rotWithShape="0">
              <a:srgbClr val="000000"/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85800" y="381000"/>
            <a:ext cx="7539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3110</a:t>
            </a:r>
            <a:br>
              <a:rPr lang="da-DK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5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Systems Lab</a:t>
            </a:r>
            <a:endParaRPr lang="en-US" sz="5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274A8-A66F-99CB-7A4C-3F23A28C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without an DBMS...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System crashes: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Large data sets (say 50GB)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What is the problem 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Simultaneous access by many users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070C0"/>
                </a:solidFill>
              </a:rPr>
              <a:t>Need locks:  we know them from OS, but now data on disk; and is there any fun to re-implement them 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54877-FA28-428E-B67A-001A2739C591}" type="slidenum">
              <a:rPr lang="en-US"/>
              <a:pPr/>
              <a:t>10</a:t>
            </a:fld>
            <a:endParaRPr lang="en-US"/>
          </a:p>
        </p:txBody>
      </p:sp>
      <p:sp>
        <p:nvSpPr>
          <p:cNvPr id="50180" name="AutoShape 1028"/>
          <p:cNvSpPr>
            <a:spLocks noChangeArrowheads="1"/>
          </p:cNvSpPr>
          <p:nvPr/>
        </p:nvSpPr>
        <p:spPr bwMode="auto">
          <a:xfrm>
            <a:off x="3505200" y="1965995"/>
            <a:ext cx="3567113" cy="1342418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dirty="0"/>
              <a:t>Read ‘students.txt’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dirty="0"/>
              <a:t>Read ‘courses.txt’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dirty="0"/>
              <a:t>Find &amp; update the record “Mary Johnson”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dirty="0"/>
              <a:t>Find &amp; update the record “CSE444”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dirty="0"/>
              <a:t>Write “students.txt”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200" dirty="0"/>
              <a:t>Write “courses.txt”</a:t>
            </a:r>
          </a:p>
        </p:txBody>
      </p:sp>
      <p:sp>
        <p:nvSpPr>
          <p:cNvPr id="50181" name="AutoShape 1029"/>
          <p:cNvSpPr>
            <a:spLocks noChangeArrowheads="1"/>
          </p:cNvSpPr>
          <p:nvPr/>
        </p:nvSpPr>
        <p:spPr bwMode="auto">
          <a:xfrm>
            <a:off x="6781800" y="2125885"/>
            <a:ext cx="1884363" cy="619125"/>
          </a:xfrm>
          <a:prstGeom prst="wedgeEllipseCallout">
            <a:avLst>
              <a:gd name="adj1" fmla="val -126329"/>
              <a:gd name="adj2" fmla="val 6743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/>
              <a:t>CRASH !</a:t>
            </a:r>
          </a:p>
        </p:txBody>
      </p:sp>
    </p:spTree>
    <p:extLst>
      <p:ext uri="{BB962C8B-B14F-4D97-AF65-F5344CB8AC3E}">
        <p14:creationId xmlns:p14="http://schemas.microsoft.com/office/powerpoint/2010/main" val="228716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Enters a DMBS</a:t>
            </a: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2651F-ED50-4858-8D2C-27D4779CF70C}" type="slidenum">
              <a:rPr lang="en-US"/>
              <a:pPr/>
              <a:t>11</a:t>
            </a:fld>
            <a:endParaRPr lang="en-US"/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609600" y="2438400"/>
            <a:ext cx="2895600" cy="2971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67000"/>
            <a:ext cx="1144588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838200" y="2667000"/>
            <a:ext cx="838200" cy="685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838200" y="3581400"/>
            <a:ext cx="838200" cy="685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838200" y="4572000"/>
            <a:ext cx="838200" cy="685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381000" y="6019800"/>
            <a:ext cx="1857375" cy="619125"/>
          </a:xfrm>
          <a:prstGeom prst="wedgeEllipseCallout">
            <a:avLst>
              <a:gd name="adj1" fmla="val -171"/>
              <a:gd name="adj2" fmla="val -12281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/>
              <a:t>Data files</a:t>
            </a:r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2743200" y="5207000"/>
            <a:ext cx="2957513" cy="1651000"/>
          </a:xfrm>
          <a:prstGeom prst="wedgeEllipseCallout">
            <a:avLst>
              <a:gd name="adj1" fmla="val -29926"/>
              <a:gd name="adj2" fmla="val -62694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/>
              <a:t>Database server</a:t>
            </a:r>
            <a:br>
              <a:rPr lang="en-US"/>
            </a:br>
            <a:r>
              <a:rPr lang="en-US"/>
              <a:t>(someone else’s</a:t>
            </a:r>
            <a:br>
              <a:rPr lang="en-US"/>
            </a:br>
            <a:r>
              <a:rPr lang="en-US"/>
              <a:t>C program)</a:t>
            </a:r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6457950" y="5848348"/>
            <a:ext cx="2393950" cy="619125"/>
          </a:xfrm>
          <a:prstGeom prst="wedgeEllipseCallout">
            <a:avLst>
              <a:gd name="adj1" fmla="val -8954"/>
              <a:gd name="adj2" fmla="val -90255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Tx/>
              <a:buNone/>
            </a:pPr>
            <a:r>
              <a:rPr lang="en-US"/>
              <a:t>Applications</a:t>
            </a:r>
          </a:p>
        </p:txBody>
      </p:sp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3581400" y="2209800"/>
            <a:ext cx="4267200" cy="3429000"/>
            <a:chOff x="2256" y="1392"/>
            <a:chExt cx="2688" cy="2160"/>
          </a:xfrm>
        </p:grpSpPr>
        <p:pic>
          <p:nvPicPr>
            <p:cNvPr id="51211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1392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13" name="Picture 1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4" y="2244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14" name="Picture 1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3108"/>
              <a:ext cx="624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16" name="Line 16"/>
            <p:cNvSpPr>
              <a:spLocks noChangeShapeType="1"/>
            </p:cNvSpPr>
            <p:nvPr/>
          </p:nvSpPr>
          <p:spPr bwMode="auto">
            <a:xfrm flipV="1">
              <a:off x="2256" y="1728"/>
              <a:ext cx="177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7" name="Line 17"/>
            <p:cNvSpPr>
              <a:spLocks noChangeShapeType="1"/>
            </p:cNvSpPr>
            <p:nvPr/>
          </p:nvSpPr>
          <p:spPr bwMode="auto">
            <a:xfrm>
              <a:off x="2304" y="2448"/>
              <a:ext cx="17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Line 18"/>
            <p:cNvSpPr>
              <a:spLocks noChangeShapeType="1"/>
            </p:cNvSpPr>
            <p:nvPr/>
          </p:nvSpPr>
          <p:spPr bwMode="auto">
            <a:xfrm>
              <a:off x="2400" y="2880"/>
              <a:ext cx="1824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Text Box 20"/>
            <p:cNvSpPr txBox="1">
              <a:spLocks noChangeArrowheads="1"/>
            </p:cNvSpPr>
            <p:nvPr/>
          </p:nvSpPr>
          <p:spPr bwMode="auto">
            <a:xfrm>
              <a:off x="2259" y="2462"/>
              <a:ext cx="134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dirty="0"/>
                <a:t>connection</a:t>
              </a:r>
            </a:p>
            <a:p>
              <a:pPr>
                <a:buFontTx/>
                <a:buNone/>
              </a:pPr>
              <a:r>
                <a:rPr lang="en-US" dirty="0"/>
                <a:t>(ODBC, JDBC)</a:t>
              </a:r>
            </a:p>
          </p:txBody>
        </p:sp>
      </p:grp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326773" y="1391135"/>
            <a:ext cx="4097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800" dirty="0"/>
              <a:t>“Two tier database system”</a:t>
            </a:r>
          </a:p>
        </p:txBody>
      </p:sp>
    </p:spTree>
    <p:extLst>
      <p:ext uri="{BB962C8B-B14F-4D97-AF65-F5344CB8AC3E}">
        <p14:creationId xmlns:p14="http://schemas.microsoft.com/office/powerpoint/2010/main" val="367010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animBg="1" autoUpdateAnimBg="0"/>
      <p:bldP spid="51210" grpId="0" animBg="1" autoUpdateAnimBg="0"/>
      <p:bldP spid="5121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Functionality of a DBMS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178800" cy="44577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70C0"/>
                </a:solidFill>
              </a:rPr>
              <a:t>The programmer sees SQL, which has two components: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Definition Language - DDL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Data Manipulation Language - DML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query language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rgbClr val="00B050"/>
                </a:solidFill>
              </a:rPr>
              <a:t>Behind the scenes the DBMS has: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Query optimizer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Query engine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Storage management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Transaction Management (concurrency, recovery)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0F83-0E89-4A43-A5BA-1774F46DEBA8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1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the Programmer Sees the DBMS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DDL to </a:t>
            </a:r>
            <a:r>
              <a:rPr lang="en-US" i="1" dirty="0"/>
              <a:t>create tables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Continue with DML to </a:t>
            </a:r>
            <a:r>
              <a:rPr lang="en-US" i="1" dirty="0"/>
              <a:t>populate tables: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7482-5D10-49F7-B5A8-6E953897A24B}" type="slidenum">
              <a:rPr lang="en-US"/>
              <a:pPr/>
              <a:t>13</a:t>
            </a:fld>
            <a:endParaRPr lang="en-US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90600" y="2209800"/>
            <a:ext cx="5845175" cy="14747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CREATE TABLE Students (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Name CHAR(30)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SSN CHAR(9) PRIMARY KEY NOT NULL,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	Category CHAR(20)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)   . . .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583733" y="4292501"/>
            <a:ext cx="5494338" cy="925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INSERT INTO Students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VALUES(‘Charles’, ‘123456789’, ‘undergraduate’)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/>
              <a:t>.  .  .  .</a:t>
            </a:r>
          </a:p>
        </p:txBody>
      </p:sp>
    </p:spTree>
    <p:extLst>
      <p:ext uri="{BB962C8B-B14F-4D97-AF65-F5344CB8AC3E}">
        <p14:creationId xmlns:p14="http://schemas.microsoft.com/office/powerpoint/2010/main" val="160554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5032"/>
            <a:ext cx="7772400" cy="860425"/>
          </a:xfrm>
        </p:spPr>
        <p:txBody>
          <a:bodyPr/>
          <a:lstStyle/>
          <a:p>
            <a:r>
              <a:rPr lang="en-US" dirty="0"/>
              <a:t>How the Programmer Sees the DBMS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178800" cy="4686300"/>
          </a:xfrm>
        </p:spPr>
        <p:txBody>
          <a:bodyPr/>
          <a:lstStyle/>
          <a:p>
            <a:r>
              <a:rPr lang="en-US" sz="2800" dirty="0"/>
              <a:t>Tables: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dirty="0"/>
          </a:p>
          <a:p>
            <a:r>
              <a:rPr lang="en-US" sz="2800" dirty="0"/>
              <a:t>Still implemented as files, but behind the scenes can be quite complex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1D5CC-9F96-4F0C-9559-13FF75EAEBE2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511300" y="5157788"/>
          <a:ext cx="42037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105403" imgH="923942" progId="MSGraph.Chart.8">
                  <p:embed followColorScheme="full"/>
                </p:oleObj>
              </mc:Choice>
              <mc:Fallback>
                <p:oleObj name="Chart" r:id="rId2" imgW="6105403" imgH="923942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157788"/>
                        <a:ext cx="4203700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914400" y="2397125"/>
          <a:ext cx="394493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632560" imgH="2057400" progId="Word.Document.8">
                  <p:embed/>
                </p:oleObj>
              </mc:Choice>
              <mc:Fallback>
                <p:oleObj name="Document" r:id="rId4" imgW="5632560" imgH="2057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97125"/>
                        <a:ext cx="3944938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5033963" y="2397125"/>
          <a:ext cx="2814637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897720" imgH="2239920" progId="Word.Document.8">
                  <p:embed/>
                </p:oleObj>
              </mc:Choice>
              <mc:Fallback>
                <p:oleObj name="Document" r:id="rId6" imgW="3897720" imgH="22399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3963" y="2397125"/>
                        <a:ext cx="2814637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Text Box 14"/>
          <p:cNvSpPr txBox="1">
            <a:spLocks noChangeArrowheads="1"/>
          </p:cNvSpPr>
          <p:nvPr/>
        </p:nvSpPr>
        <p:spPr bwMode="auto">
          <a:xfrm>
            <a:off x="822325" y="1981200"/>
            <a:ext cx="1317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/>
              <a:t>Students: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4937125" y="1981200"/>
            <a:ext cx="995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/>
              <a:t>Takes: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641687"/>
              </p:ext>
            </p:extLst>
          </p:nvPr>
        </p:nvGraphicFramePr>
        <p:xfrm>
          <a:off x="914400" y="3882736"/>
          <a:ext cx="4960937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7345800" imgH="2143080" progId="Word.Document.8">
                  <p:embed/>
                </p:oleObj>
              </mc:Choice>
              <mc:Fallback>
                <p:oleObj name="Document" r:id="rId8" imgW="7345800" imgH="2143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82736"/>
                        <a:ext cx="4960937" cy="143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2" name="Text Box 18"/>
          <p:cNvSpPr txBox="1">
            <a:spLocks noChangeArrowheads="1"/>
          </p:cNvSpPr>
          <p:nvPr/>
        </p:nvSpPr>
        <p:spPr bwMode="auto">
          <a:xfrm>
            <a:off x="914400" y="354012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/>
              <a:t>Courses:</a:t>
            </a:r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195387" y="5839546"/>
            <a:ext cx="6653213" cy="86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“</a:t>
            </a:r>
            <a:r>
              <a:rPr lang="en-US" sz="2800" i="1" dirty="0"/>
              <a:t>data independence</a:t>
            </a:r>
            <a:r>
              <a:rPr lang="en-US" sz="2800" dirty="0"/>
              <a:t>” = separate </a:t>
            </a:r>
            <a:r>
              <a:rPr lang="en-US" sz="2800" i="1" dirty="0"/>
              <a:t>logical</a:t>
            </a:r>
            <a:r>
              <a:rPr lang="en-US" sz="2800" dirty="0"/>
              <a:t> view 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i="1" dirty="0"/>
              <a:t>physical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4674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i="1" dirty="0"/>
              <a:t>transaction</a:t>
            </a:r>
            <a:r>
              <a:rPr lang="en-US" sz="2800" dirty="0"/>
              <a:t> = sequence of statements that either all succeed, or all fail</a:t>
            </a:r>
          </a:p>
          <a:p>
            <a:r>
              <a:rPr lang="en-US" sz="2800" dirty="0"/>
              <a:t>Transactions have the ACID properties: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B0F0"/>
                </a:solidFill>
              </a:rPr>
              <a:t>A = atomicity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B0F0"/>
                </a:solidFill>
              </a:rPr>
              <a:t>C = consistency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B0F0"/>
                </a:solidFill>
              </a:rPr>
              <a:t>I = independence</a:t>
            </a:r>
          </a:p>
          <a:p>
            <a:pPr lvl="1">
              <a:buFontTx/>
              <a:buNone/>
            </a:pPr>
            <a:r>
              <a:rPr lang="en-US" sz="2800" dirty="0">
                <a:solidFill>
                  <a:srgbClr val="00B0F0"/>
                </a:solidFill>
              </a:rPr>
              <a:t>D = durability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07535-8E0D-4C58-80F9-11C1809E7F64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9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Queries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Find all courses that “Mary” takes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What happens behind the scene 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Query processor figures out how to answer the query efficiently.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5D915-5FE1-4160-9B46-9FC8AB522ADC}" type="slidenum">
              <a:rPr lang="en-US"/>
              <a:pPr/>
              <a:t>16</a:t>
            </a:fld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066800" y="2362994"/>
            <a:ext cx="6631750" cy="163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dirty="0"/>
              <a:t>SELECT  C.name</a:t>
            </a:r>
            <a:br>
              <a:rPr lang="en-US" sz="2800" dirty="0"/>
            </a:br>
            <a:r>
              <a:rPr lang="en-US" sz="2800" dirty="0"/>
              <a:t>FROM </a:t>
            </a:r>
            <a:r>
              <a:rPr lang="en-US" sz="2800" b="1" dirty="0"/>
              <a:t>    </a:t>
            </a:r>
            <a:r>
              <a:rPr lang="en-US" sz="2800" dirty="0"/>
              <a:t>Students S, Takes T, Courses C</a:t>
            </a:r>
            <a:br>
              <a:rPr lang="en-US" sz="2800" dirty="0"/>
            </a:br>
            <a:r>
              <a:rPr lang="en-US" sz="2800" dirty="0"/>
              <a:t>WHERE  S.name=“Mary” and </a:t>
            </a:r>
            <a:br>
              <a:rPr lang="en-US" sz="2800" dirty="0"/>
            </a:br>
            <a:r>
              <a:rPr lang="en-US" sz="2800" dirty="0"/>
              <a:t>                </a:t>
            </a:r>
            <a:r>
              <a:rPr lang="en-US" sz="2800" dirty="0" err="1"/>
              <a:t>S.ssn</a:t>
            </a:r>
            <a:r>
              <a:rPr lang="en-US" sz="2800" dirty="0"/>
              <a:t> = </a:t>
            </a:r>
            <a:r>
              <a:rPr lang="en-US" sz="2800" dirty="0" err="1"/>
              <a:t>T.ssn</a:t>
            </a:r>
            <a:r>
              <a:rPr lang="en-US" sz="2800" dirty="0"/>
              <a:t> and </a:t>
            </a:r>
            <a:r>
              <a:rPr lang="en-US" sz="2800" dirty="0" err="1"/>
              <a:t>T.cid</a:t>
            </a:r>
            <a:r>
              <a:rPr lang="en-US" sz="2800" dirty="0"/>
              <a:t> = </a:t>
            </a:r>
            <a:r>
              <a:rPr lang="en-US" sz="2800" dirty="0" err="1"/>
              <a:t>C.cid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863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1143000"/>
          </a:xfrm>
        </p:spPr>
        <p:txBody>
          <a:bodyPr/>
          <a:lstStyle/>
          <a:p>
            <a:r>
              <a:rPr lang="en-US"/>
              <a:t>Queries, behind the scene</a:t>
            </a:r>
          </a:p>
        </p:txBody>
      </p:sp>
      <p:sp>
        <p:nvSpPr>
          <p:cNvPr id="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7E45A-53F0-4182-877A-E2DAC225665A}" type="slidenum">
              <a:rPr lang="en-US"/>
              <a:pPr/>
              <a:t>17</a:t>
            </a:fld>
            <a:endParaRPr lang="en-US"/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4343400" y="1524000"/>
            <a:ext cx="463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Book Antiqua" panose="02040602050305030304" pitchFamily="18" charset="0"/>
              </a:rPr>
              <a:t>Imperative query execution plan:</a:t>
            </a:r>
            <a:endParaRPr lang="en-US" b="1">
              <a:solidFill>
                <a:schemeClr val="accent2"/>
              </a:solidFill>
              <a:latin typeface="Book Antiqua" panose="02040602050305030304" pitchFamily="18" charset="0"/>
            </a:endParaRP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352166" y="2376870"/>
            <a:ext cx="4066819" cy="120097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SELECT  C.name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FROM</a:t>
            </a:r>
            <a:r>
              <a:rPr lang="en-US" b="1" dirty="0"/>
              <a:t> </a:t>
            </a:r>
            <a:r>
              <a:rPr lang="en-US" dirty="0"/>
              <a:t>Students S, Takes T, Courses 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WHERE S.name=“Mary”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dirty="0"/>
              <a:t>           </a:t>
            </a:r>
            <a:r>
              <a:rPr lang="en-US" dirty="0" err="1"/>
              <a:t>S.sid</a:t>
            </a:r>
            <a:r>
              <a:rPr lang="en-US" dirty="0"/>
              <a:t> = </a:t>
            </a:r>
            <a:r>
              <a:rPr lang="en-US" dirty="0" err="1"/>
              <a:t>T.sid</a:t>
            </a:r>
            <a:r>
              <a:rPr lang="en-US" dirty="0"/>
              <a:t> and </a:t>
            </a:r>
            <a:r>
              <a:rPr lang="en-US" dirty="0" err="1"/>
              <a:t>T.cid</a:t>
            </a:r>
            <a:r>
              <a:rPr lang="en-US" dirty="0"/>
              <a:t> = </a:t>
            </a:r>
            <a:r>
              <a:rPr lang="en-US" dirty="0" err="1"/>
              <a:t>C.cid</a:t>
            </a:r>
            <a:endParaRPr lang="en-US" dirty="0"/>
          </a:p>
        </p:txBody>
      </p: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304800" y="1524000"/>
            <a:ext cx="306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b="1" i="1">
                <a:solidFill>
                  <a:schemeClr val="accent2"/>
                </a:solidFill>
              </a:rPr>
              <a:t>Declarative SQL query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 flipV="1">
            <a:off x="4953000" y="47244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0" name="Line 56"/>
          <p:cNvSpPr>
            <a:spLocks noChangeShapeType="1"/>
          </p:cNvSpPr>
          <p:nvPr/>
        </p:nvSpPr>
        <p:spPr bwMode="auto">
          <a:xfrm flipV="1">
            <a:off x="5486400" y="4114800"/>
            <a:ext cx="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4" name="Line 60"/>
          <p:cNvSpPr>
            <a:spLocks noChangeShapeType="1"/>
          </p:cNvSpPr>
          <p:nvPr/>
        </p:nvSpPr>
        <p:spPr bwMode="auto">
          <a:xfrm flipH="1">
            <a:off x="5867400" y="685800"/>
            <a:ext cx="1219200" cy="22098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5" name="Line 61"/>
          <p:cNvSpPr>
            <a:spLocks noChangeShapeType="1"/>
          </p:cNvSpPr>
          <p:nvPr/>
        </p:nvSpPr>
        <p:spPr bwMode="auto">
          <a:xfrm flipH="1" flipV="1">
            <a:off x="3581400" y="2209800"/>
            <a:ext cx="2286000" cy="762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8" name="Line 64"/>
          <p:cNvSpPr>
            <a:spLocks noChangeShapeType="1"/>
          </p:cNvSpPr>
          <p:nvPr/>
        </p:nvSpPr>
        <p:spPr bwMode="auto">
          <a:xfrm flipH="1">
            <a:off x="1981200" y="2209800"/>
            <a:ext cx="1600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89" name="Line 65"/>
          <p:cNvSpPr>
            <a:spLocks noChangeShapeType="1"/>
          </p:cNvSpPr>
          <p:nvPr/>
        </p:nvSpPr>
        <p:spPr bwMode="auto">
          <a:xfrm flipH="1">
            <a:off x="685800" y="2209800"/>
            <a:ext cx="12954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0" name="Line 66"/>
          <p:cNvSpPr>
            <a:spLocks noChangeShapeType="1"/>
          </p:cNvSpPr>
          <p:nvPr/>
        </p:nvSpPr>
        <p:spPr bwMode="auto">
          <a:xfrm>
            <a:off x="2362200" y="2362200"/>
            <a:ext cx="3733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6691" name="Line 67"/>
          <p:cNvSpPr>
            <a:spLocks noChangeShapeType="1"/>
          </p:cNvSpPr>
          <p:nvPr/>
        </p:nvSpPr>
        <p:spPr bwMode="auto">
          <a:xfrm flipH="1">
            <a:off x="6019800" y="2438400"/>
            <a:ext cx="762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26707" name="Group 83"/>
          <p:cNvGrpSpPr>
            <a:grpSpLocks/>
          </p:cNvGrpSpPr>
          <p:nvPr/>
        </p:nvGrpSpPr>
        <p:grpSpPr bwMode="auto">
          <a:xfrm>
            <a:off x="4419600" y="1981200"/>
            <a:ext cx="4343400" cy="3397250"/>
            <a:chOff x="2875" y="1337"/>
            <a:chExt cx="2736" cy="2140"/>
          </a:xfrm>
        </p:grpSpPr>
        <p:sp>
          <p:nvSpPr>
            <p:cNvPr id="26640" name="Freeform 16"/>
            <p:cNvSpPr>
              <a:spLocks/>
            </p:cNvSpPr>
            <p:nvPr/>
          </p:nvSpPr>
          <p:spPr bwMode="auto">
            <a:xfrm flipH="1">
              <a:off x="3713" y="1618"/>
              <a:ext cx="799" cy="323"/>
            </a:xfrm>
            <a:custGeom>
              <a:avLst/>
              <a:gdLst>
                <a:gd name="T0" fmla="*/ 0 w 1"/>
                <a:gd name="T1" fmla="*/ 0 h 323"/>
                <a:gd name="T2" fmla="*/ 0 w 1"/>
                <a:gd name="T3" fmla="*/ 322 h 323"/>
                <a:gd name="T4" fmla="*/ 0 w 1"/>
                <a:gd name="T5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23">
                  <a:moveTo>
                    <a:pt x="0" y="0"/>
                  </a:moveTo>
                  <a:lnTo>
                    <a:pt x="0" y="32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2875" y="3250"/>
              <a:ext cx="704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Students</a:t>
              </a:r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4000" y="3240"/>
              <a:ext cx="509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Takes</a:t>
              </a:r>
            </a:p>
          </p:txBody>
        </p:sp>
        <p:grpSp>
          <p:nvGrpSpPr>
            <p:cNvPr id="26666" name="Group 42"/>
            <p:cNvGrpSpPr>
              <a:grpSpLocks/>
            </p:cNvGrpSpPr>
            <p:nvPr/>
          </p:nvGrpSpPr>
          <p:grpSpPr bwMode="auto">
            <a:xfrm>
              <a:off x="3504" y="2400"/>
              <a:ext cx="503" cy="324"/>
              <a:chOff x="3488" y="2651"/>
              <a:chExt cx="503" cy="324"/>
            </a:xfrm>
          </p:grpSpPr>
          <p:sp>
            <p:nvSpPr>
              <p:cNvPr id="26633" name="Freeform 9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4" name="Freeform 10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5" name="Freeform 11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65" name="Group 41"/>
              <p:cNvGrpSpPr>
                <a:grpSpLocks/>
              </p:cNvGrpSpPr>
              <p:nvPr/>
            </p:nvGrpSpPr>
            <p:grpSpPr bwMode="auto">
              <a:xfrm>
                <a:off x="3488" y="2651"/>
                <a:ext cx="503" cy="324"/>
                <a:chOff x="3488" y="2651"/>
                <a:chExt cx="503" cy="324"/>
              </a:xfrm>
            </p:grpSpPr>
            <p:sp>
              <p:nvSpPr>
                <p:cNvPr id="26636" name="Freeform 12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45" name="Rectangle 21"/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sid=sid</a:t>
                  </a:r>
                </a:p>
              </p:txBody>
            </p:sp>
          </p:grpSp>
        </p:grpSp>
        <p:grpSp>
          <p:nvGrpSpPr>
            <p:cNvPr id="26675" name="Group 51"/>
            <p:cNvGrpSpPr>
              <a:grpSpLocks/>
            </p:cNvGrpSpPr>
            <p:nvPr/>
          </p:nvGrpSpPr>
          <p:grpSpPr bwMode="auto">
            <a:xfrm>
              <a:off x="4464" y="1344"/>
              <a:ext cx="530" cy="245"/>
              <a:chOff x="3501" y="1383"/>
              <a:chExt cx="530" cy="245"/>
            </a:xfrm>
          </p:grpSpPr>
          <p:sp>
            <p:nvSpPr>
              <p:cNvPr id="26630" name="Freeform 6"/>
              <p:cNvSpPr>
                <a:spLocks/>
              </p:cNvSpPr>
              <p:nvPr/>
            </p:nvSpPr>
            <p:spPr bwMode="auto">
              <a:xfrm>
                <a:off x="3527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1" name="Freeform 7"/>
              <p:cNvSpPr>
                <a:spLocks/>
              </p:cNvSpPr>
              <p:nvPr/>
            </p:nvSpPr>
            <p:spPr bwMode="auto">
              <a:xfrm>
                <a:off x="3582" y="1393"/>
                <a:ext cx="1" cy="109"/>
              </a:xfrm>
              <a:custGeom>
                <a:avLst/>
                <a:gdLst>
                  <a:gd name="T0" fmla="*/ 0 w 1"/>
                  <a:gd name="T1" fmla="*/ 0 h 109"/>
                  <a:gd name="T2" fmla="*/ 0 w 1"/>
                  <a:gd name="T3" fmla="*/ 108 h 109"/>
                  <a:gd name="T4" fmla="*/ 0 w 1"/>
                  <a:gd name="T5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9">
                    <a:moveTo>
                      <a:pt x="0" y="0"/>
                    </a:moveTo>
                    <a:lnTo>
                      <a:pt x="0" y="108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2" name="Freeform 8"/>
              <p:cNvSpPr>
                <a:spLocks/>
              </p:cNvSpPr>
              <p:nvPr/>
            </p:nvSpPr>
            <p:spPr bwMode="auto">
              <a:xfrm>
                <a:off x="3501" y="1383"/>
                <a:ext cx="110" cy="1"/>
              </a:xfrm>
              <a:custGeom>
                <a:avLst/>
                <a:gdLst>
                  <a:gd name="T0" fmla="*/ 0 w 110"/>
                  <a:gd name="T1" fmla="*/ 0 h 1"/>
                  <a:gd name="T2" fmla="*/ 109 w 110"/>
                  <a:gd name="T3" fmla="*/ 0 h 1"/>
                  <a:gd name="T4" fmla="*/ 0 w 110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0" h="1">
                    <a:moveTo>
                      <a:pt x="0" y="0"/>
                    </a:moveTo>
                    <a:lnTo>
                      <a:pt x="109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48" name="Rectangle 24"/>
              <p:cNvSpPr>
                <a:spLocks noChangeArrowheads="1"/>
              </p:cNvSpPr>
              <p:nvPr/>
            </p:nvSpPr>
            <p:spPr bwMode="auto">
              <a:xfrm>
                <a:off x="3561" y="1436"/>
                <a:ext cx="470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sname</a:t>
                </a:r>
              </a:p>
            </p:txBody>
          </p:sp>
        </p:grp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4460" y="1971"/>
              <a:ext cx="1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17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4440" y="1337"/>
              <a:ext cx="116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endParaRPr lang="en-US" sz="17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26667" name="Group 43"/>
            <p:cNvGrpSpPr>
              <a:grpSpLocks/>
            </p:cNvGrpSpPr>
            <p:nvPr/>
          </p:nvGrpSpPr>
          <p:grpSpPr bwMode="auto">
            <a:xfrm>
              <a:off x="3072" y="2832"/>
              <a:ext cx="925" cy="240"/>
              <a:chOff x="3120" y="3024"/>
              <a:chExt cx="925" cy="240"/>
            </a:xfrm>
          </p:grpSpPr>
          <p:grpSp>
            <p:nvGrpSpPr>
              <p:cNvPr id="26661" name="Group 37"/>
              <p:cNvGrpSpPr>
                <a:grpSpLocks/>
              </p:cNvGrpSpPr>
              <p:nvPr/>
            </p:nvGrpSpPr>
            <p:grpSpPr bwMode="auto">
              <a:xfrm>
                <a:off x="3120" y="3024"/>
                <a:ext cx="102" cy="100"/>
                <a:chOff x="3125" y="1968"/>
                <a:chExt cx="102" cy="100"/>
              </a:xfrm>
            </p:grpSpPr>
            <p:sp>
              <p:nvSpPr>
                <p:cNvPr id="26662" name="Freeform 38"/>
                <p:cNvSpPr>
                  <a:spLocks/>
                </p:cNvSpPr>
                <p:nvPr/>
              </p:nvSpPr>
              <p:spPr bwMode="auto">
                <a:xfrm>
                  <a:off x="3125" y="1968"/>
                  <a:ext cx="73" cy="100"/>
                </a:xfrm>
                <a:custGeom>
                  <a:avLst/>
                  <a:gdLst>
                    <a:gd name="T0" fmla="*/ 72 w 73"/>
                    <a:gd name="T1" fmla="*/ 50 h 100"/>
                    <a:gd name="T2" fmla="*/ 62 w 73"/>
                    <a:gd name="T3" fmla="*/ 15 h 100"/>
                    <a:gd name="T4" fmla="*/ 36 w 73"/>
                    <a:gd name="T5" fmla="*/ 0 h 100"/>
                    <a:gd name="T6" fmla="*/ 11 w 73"/>
                    <a:gd name="T7" fmla="*/ 15 h 100"/>
                    <a:gd name="T8" fmla="*/ 0 w 73"/>
                    <a:gd name="T9" fmla="*/ 50 h 100"/>
                    <a:gd name="T10" fmla="*/ 11 w 73"/>
                    <a:gd name="T11" fmla="*/ 84 h 100"/>
                    <a:gd name="T12" fmla="*/ 36 w 73"/>
                    <a:gd name="T13" fmla="*/ 99 h 100"/>
                    <a:gd name="T14" fmla="*/ 62 w 73"/>
                    <a:gd name="T15" fmla="*/ 84 h 100"/>
                    <a:gd name="T16" fmla="*/ 72 w 73"/>
                    <a:gd name="T17" fmla="*/ 5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3" h="100">
                      <a:moveTo>
                        <a:pt x="72" y="50"/>
                      </a:moveTo>
                      <a:lnTo>
                        <a:pt x="62" y="15"/>
                      </a:lnTo>
                      <a:lnTo>
                        <a:pt x="36" y="0"/>
                      </a:lnTo>
                      <a:lnTo>
                        <a:pt x="11" y="15"/>
                      </a:lnTo>
                      <a:lnTo>
                        <a:pt x="0" y="50"/>
                      </a:lnTo>
                      <a:lnTo>
                        <a:pt x="11" y="84"/>
                      </a:lnTo>
                      <a:lnTo>
                        <a:pt x="36" y="99"/>
                      </a:lnTo>
                      <a:lnTo>
                        <a:pt x="62" y="84"/>
                      </a:lnTo>
                      <a:lnTo>
                        <a:pt x="72" y="5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63" name="Freeform 39"/>
                <p:cNvSpPr>
                  <a:spLocks/>
                </p:cNvSpPr>
                <p:nvPr/>
              </p:nvSpPr>
              <p:spPr bwMode="auto">
                <a:xfrm>
                  <a:off x="3162" y="1979"/>
                  <a:ext cx="65" cy="1"/>
                </a:xfrm>
                <a:custGeom>
                  <a:avLst/>
                  <a:gdLst>
                    <a:gd name="T0" fmla="*/ 0 w 65"/>
                    <a:gd name="T1" fmla="*/ 0 h 1"/>
                    <a:gd name="T2" fmla="*/ 64 w 65"/>
                    <a:gd name="T3" fmla="*/ 0 h 1"/>
                    <a:gd name="T4" fmla="*/ 0 w 65"/>
                    <a:gd name="T5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6664" name="Rectangle 40"/>
              <p:cNvSpPr>
                <a:spLocks noChangeArrowheads="1"/>
              </p:cNvSpPr>
              <p:nvPr/>
            </p:nvSpPr>
            <p:spPr bwMode="auto">
              <a:xfrm>
                <a:off x="3168" y="3072"/>
                <a:ext cx="87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14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name=“Mary” </a:t>
                </a:r>
              </a:p>
            </p:txBody>
          </p:sp>
        </p:grpSp>
        <p:grpSp>
          <p:nvGrpSpPr>
            <p:cNvPr id="26668" name="Group 44"/>
            <p:cNvGrpSpPr>
              <a:grpSpLocks/>
            </p:cNvGrpSpPr>
            <p:nvPr/>
          </p:nvGrpSpPr>
          <p:grpSpPr bwMode="auto">
            <a:xfrm>
              <a:off x="4320" y="1968"/>
              <a:ext cx="503" cy="324"/>
              <a:chOff x="3488" y="2651"/>
              <a:chExt cx="503" cy="324"/>
            </a:xfrm>
          </p:grpSpPr>
          <p:sp>
            <p:nvSpPr>
              <p:cNvPr id="26669" name="Freeform 45"/>
              <p:cNvSpPr>
                <a:spLocks/>
              </p:cNvSpPr>
              <p:nvPr/>
            </p:nvSpPr>
            <p:spPr bwMode="auto">
              <a:xfrm>
                <a:off x="3601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Freeform 46"/>
              <p:cNvSpPr>
                <a:spLocks/>
              </p:cNvSpPr>
              <p:nvPr/>
            </p:nvSpPr>
            <p:spPr bwMode="auto">
              <a:xfrm>
                <a:off x="3820" y="2651"/>
                <a:ext cx="1" cy="78"/>
              </a:xfrm>
              <a:custGeom>
                <a:avLst/>
                <a:gdLst>
                  <a:gd name="T0" fmla="*/ 0 w 1"/>
                  <a:gd name="T1" fmla="*/ 0 h 78"/>
                  <a:gd name="T2" fmla="*/ 0 w 1"/>
                  <a:gd name="T3" fmla="*/ 77 h 78"/>
                  <a:gd name="T4" fmla="*/ 0 w 1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8">
                    <a:moveTo>
                      <a:pt x="0" y="0"/>
                    </a:moveTo>
                    <a:lnTo>
                      <a:pt x="0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1" name="Freeform 47"/>
              <p:cNvSpPr>
                <a:spLocks/>
              </p:cNvSpPr>
              <p:nvPr/>
            </p:nvSpPr>
            <p:spPr bwMode="auto">
              <a:xfrm>
                <a:off x="3601" y="2651"/>
                <a:ext cx="220" cy="78"/>
              </a:xfrm>
              <a:custGeom>
                <a:avLst/>
                <a:gdLst>
                  <a:gd name="T0" fmla="*/ 0 w 220"/>
                  <a:gd name="T1" fmla="*/ 0 h 78"/>
                  <a:gd name="T2" fmla="*/ 219 w 220"/>
                  <a:gd name="T3" fmla="*/ 77 h 78"/>
                  <a:gd name="T4" fmla="*/ 0 w 220"/>
                  <a:gd name="T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" h="78">
                    <a:moveTo>
                      <a:pt x="0" y="0"/>
                    </a:moveTo>
                    <a:lnTo>
                      <a:pt x="219" y="77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672" name="Group 48"/>
              <p:cNvGrpSpPr>
                <a:grpSpLocks/>
              </p:cNvGrpSpPr>
              <p:nvPr/>
            </p:nvGrpSpPr>
            <p:grpSpPr bwMode="auto">
              <a:xfrm>
                <a:off x="3488" y="2651"/>
                <a:ext cx="503" cy="324"/>
                <a:chOff x="3488" y="2651"/>
                <a:chExt cx="503" cy="324"/>
              </a:xfrm>
            </p:grpSpPr>
            <p:sp>
              <p:nvSpPr>
                <p:cNvPr id="26673" name="Freeform 49"/>
                <p:cNvSpPr>
                  <a:spLocks/>
                </p:cNvSpPr>
                <p:nvPr/>
              </p:nvSpPr>
              <p:spPr bwMode="auto">
                <a:xfrm>
                  <a:off x="3601" y="2651"/>
                  <a:ext cx="220" cy="78"/>
                </a:xfrm>
                <a:custGeom>
                  <a:avLst/>
                  <a:gdLst>
                    <a:gd name="T0" fmla="*/ 0 w 220"/>
                    <a:gd name="T1" fmla="*/ 77 h 78"/>
                    <a:gd name="T2" fmla="*/ 219 w 220"/>
                    <a:gd name="T3" fmla="*/ 0 h 78"/>
                    <a:gd name="T4" fmla="*/ 0 w 220"/>
                    <a:gd name="T5" fmla="*/ 77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0" h="78">
                      <a:moveTo>
                        <a:pt x="0" y="77"/>
                      </a:moveTo>
                      <a:lnTo>
                        <a:pt x="219" y="0"/>
                      </a:lnTo>
                      <a:lnTo>
                        <a:pt x="0" y="77"/>
                      </a:lnTo>
                    </a:path>
                  </a:pathLst>
                </a:custGeom>
                <a:noFill/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74" name="Rectangle 50"/>
                <p:cNvSpPr>
                  <a:spLocks noChangeArrowheads="1"/>
                </p:cNvSpPr>
                <p:nvPr/>
              </p:nvSpPr>
              <p:spPr bwMode="auto">
                <a:xfrm>
                  <a:off x="3488" y="2783"/>
                  <a:ext cx="503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sz="1400" b="1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cid=cid</a:t>
                  </a:r>
                </a:p>
              </p:txBody>
            </p:sp>
          </p:grpSp>
        </p:grpSp>
        <p:sp>
          <p:nvSpPr>
            <p:cNvPr id="26676" name="Rectangle 52"/>
            <p:cNvSpPr>
              <a:spLocks noChangeArrowheads="1"/>
            </p:cNvSpPr>
            <p:nvPr/>
          </p:nvSpPr>
          <p:spPr bwMode="auto">
            <a:xfrm>
              <a:off x="4944" y="3216"/>
              <a:ext cx="66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1700" b="1">
                  <a:solidFill>
                    <a:srgbClr val="000000"/>
                  </a:solidFill>
                  <a:latin typeface="Arial" panose="020B0604020202020204" pitchFamily="34" charset="0"/>
                </a:rPr>
                <a:t>Courses</a:t>
              </a:r>
            </a:p>
          </p:txBody>
        </p:sp>
        <p:sp>
          <p:nvSpPr>
            <p:cNvPr id="26679" name="Line 55"/>
            <p:cNvSpPr>
              <a:spLocks noChangeShapeType="1"/>
            </p:cNvSpPr>
            <p:nvPr/>
          </p:nvSpPr>
          <p:spPr bwMode="auto">
            <a:xfrm flipV="1">
              <a:off x="3264" y="2640"/>
              <a:ext cx="192" cy="14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1" name="Line 77"/>
            <p:cNvSpPr>
              <a:spLocks noChangeShapeType="1"/>
            </p:cNvSpPr>
            <p:nvPr/>
          </p:nvSpPr>
          <p:spPr bwMode="auto">
            <a:xfrm flipV="1">
              <a:off x="3120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2" name="Line 78"/>
            <p:cNvSpPr>
              <a:spLocks noChangeShapeType="1"/>
            </p:cNvSpPr>
            <p:nvPr/>
          </p:nvSpPr>
          <p:spPr bwMode="auto">
            <a:xfrm>
              <a:off x="3120" y="302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3" name="Line 79"/>
            <p:cNvSpPr>
              <a:spLocks noChangeShapeType="1"/>
            </p:cNvSpPr>
            <p:nvPr/>
          </p:nvSpPr>
          <p:spPr bwMode="auto">
            <a:xfrm flipV="1">
              <a:off x="3264" y="259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4" name="Line 80"/>
            <p:cNvSpPr>
              <a:spLocks noChangeShapeType="1"/>
            </p:cNvSpPr>
            <p:nvPr/>
          </p:nvSpPr>
          <p:spPr bwMode="auto">
            <a:xfrm flipH="1" flipV="1">
              <a:off x="3984" y="2592"/>
              <a:ext cx="3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5" name="Line 81"/>
            <p:cNvSpPr>
              <a:spLocks noChangeShapeType="1"/>
            </p:cNvSpPr>
            <p:nvPr/>
          </p:nvSpPr>
          <p:spPr bwMode="auto">
            <a:xfrm flipV="1">
              <a:off x="3888" y="2064"/>
              <a:ext cx="52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706" name="Line 82"/>
            <p:cNvSpPr>
              <a:spLocks noChangeShapeType="1"/>
            </p:cNvSpPr>
            <p:nvPr/>
          </p:nvSpPr>
          <p:spPr bwMode="auto">
            <a:xfrm flipH="1" flipV="1">
              <a:off x="4800" y="2064"/>
              <a:ext cx="432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6708" name="Line 84"/>
          <p:cNvSpPr>
            <a:spLocks noChangeShapeType="1"/>
          </p:cNvSpPr>
          <p:nvPr/>
        </p:nvSpPr>
        <p:spPr bwMode="auto">
          <a:xfrm>
            <a:off x="36576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5638800" y="2819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710" name="Text Box 86"/>
          <p:cNvSpPr txBox="1">
            <a:spLocks noChangeArrowheads="1"/>
          </p:cNvSpPr>
          <p:nvPr/>
        </p:nvSpPr>
        <p:spPr bwMode="auto">
          <a:xfrm>
            <a:off x="669925" y="6061075"/>
            <a:ext cx="731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/>
              <a:t>The </a:t>
            </a:r>
            <a:r>
              <a:rPr lang="en-US" b="1"/>
              <a:t>optimizer </a:t>
            </a:r>
            <a:r>
              <a:rPr lang="en-US"/>
              <a:t>chooses the best execution plan for a query</a:t>
            </a:r>
          </a:p>
        </p:txBody>
      </p:sp>
    </p:spTree>
    <p:extLst>
      <p:ext uri="{BB962C8B-B14F-4D97-AF65-F5344CB8AC3E}">
        <p14:creationId xmlns:p14="http://schemas.microsoft.com/office/powerpoint/2010/main" val="2316404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is abstract concept. So what implements database??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1752600"/>
            <a:ext cx="4111752" cy="4572000"/>
          </a:xfrm>
        </p:spPr>
        <p:txBody>
          <a:bodyPr>
            <a:normAutofit/>
          </a:bodyPr>
          <a:lstStyle/>
          <a:p>
            <a:r>
              <a:rPr lang="en-US" dirty="0"/>
              <a:t>It’s Database Management Systems (DBMS)</a:t>
            </a:r>
          </a:p>
          <a:p>
            <a:r>
              <a:rPr lang="en-US" dirty="0">
                <a:solidFill>
                  <a:srgbClr val="00B050"/>
                </a:solidFill>
              </a:rPr>
              <a:t>A database management system (DBMS) is a computer software application that interacts with the user, other applications, and the database itself to capture and analyze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" y="1447800"/>
            <a:ext cx="4422648" cy="4724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C5D54-A54C-B4BF-DC45-DFE87286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popular DBMS available till now??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2362200" cy="3550920"/>
          </a:xfrm>
        </p:spPr>
        <p:txBody>
          <a:bodyPr/>
          <a:lstStyle/>
          <a:p>
            <a:r>
              <a:rPr lang="en-US" dirty="0"/>
              <a:t>DB2</a:t>
            </a:r>
          </a:p>
          <a:p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Oracle</a:t>
            </a:r>
          </a:p>
          <a:p>
            <a:r>
              <a:rPr lang="en-US" dirty="0" err="1"/>
              <a:t>PostgreSQL</a:t>
            </a:r>
            <a:endParaRPr lang="en-US" dirty="0"/>
          </a:p>
          <a:p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SQL Server</a:t>
            </a:r>
          </a:p>
          <a:p>
            <a:r>
              <a:rPr lang="en-US" dirty="0"/>
              <a:t>Sybase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0" y="990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105400"/>
            <a:ext cx="1676400" cy="1459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9462933">
            <a:off x="3733799" y="1981201"/>
            <a:ext cx="3657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45778" y="5257800"/>
            <a:ext cx="2098221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DD983-84D9-F383-24F0-6F9EE0E4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324100" y="1143000"/>
            <a:ext cx="4038600" cy="460474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52700" y="1764766"/>
            <a:ext cx="37338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Raw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0200" y="2416156"/>
            <a:ext cx="5867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Every Institute or APP uses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31380" y="3278136"/>
            <a:ext cx="22812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Facebook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5038" y="3510233"/>
            <a:ext cx="141088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KUET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54364" y="3377043"/>
            <a:ext cx="273220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Bangladesh Bank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966615" y="2951869"/>
            <a:ext cx="571500" cy="4427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90260" y="2907349"/>
            <a:ext cx="657226" cy="52167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4851195" y="2935345"/>
            <a:ext cx="108348" cy="42373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43124" y="4101058"/>
            <a:ext cx="10953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users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62311" y="4101058"/>
            <a:ext cx="206216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user_friends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55443" y="4106016"/>
            <a:ext cx="206216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user_posts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56261" y="4134240"/>
            <a:ext cx="2062162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dirty="0">
                <a:solidFill>
                  <a:prstClr val="black"/>
                </a:solidFill>
              </a:rPr>
              <a:t>user_likes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2718194" y="3653047"/>
            <a:ext cx="1170383" cy="4996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 flipH="1">
            <a:off x="4081458" y="3747166"/>
            <a:ext cx="383381" cy="32055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4959543" y="3773904"/>
            <a:ext cx="698306" cy="4127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5382809" y="3658005"/>
            <a:ext cx="2134796" cy="54153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600200" y="5029200"/>
            <a:ext cx="586740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85800">
              <a:lnSpc>
                <a:spcPct val="90000"/>
              </a:lnSpc>
              <a:spcBef>
                <a:spcPts val="750"/>
              </a:spcBef>
            </a:pP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they store DATA????</a:t>
            </a:r>
          </a:p>
        </p:txBody>
      </p: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3226" y="5029200"/>
            <a:ext cx="1764074" cy="166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Content Placeholder 3"/>
          <p:cNvSpPr txBox="1">
            <a:spLocks/>
          </p:cNvSpPr>
          <p:nvPr/>
        </p:nvSpPr>
        <p:spPr>
          <a:xfrm>
            <a:off x="2324100" y="5863223"/>
            <a:ext cx="4038600" cy="460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385304" y="6063210"/>
            <a:ext cx="1547813" cy="13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C266BA9-7BA7-43D6-E933-3BBCECE7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24" grpId="0"/>
      <p:bldP spid="25" grpId="0"/>
      <p:bldP spid="26" grpId="0"/>
      <p:bldP spid="27" grpId="0"/>
      <p:bldP spid="40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686800" cy="1139825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Manipulation Language (DML)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865687"/>
          </a:xfrm>
        </p:spPr>
        <p:txBody>
          <a:bodyPr>
            <a:normAutofit/>
          </a:bodyPr>
          <a:lstStyle/>
          <a:p>
            <a:pPr algn="just"/>
            <a:r>
              <a:rPr lang="en-US" sz="2800" b="1" i="1" dirty="0">
                <a:solidFill>
                  <a:srgbClr val="FF0000"/>
                </a:solidFill>
              </a:rPr>
              <a:t>Language for accessing and manipulating the data organized by the appropriate data model</a:t>
            </a:r>
          </a:p>
          <a:p>
            <a:pPr lvl="1" algn="just"/>
            <a:r>
              <a:rPr lang="en-US" sz="2400" dirty="0">
                <a:solidFill>
                  <a:schemeClr val="tx2"/>
                </a:solidFill>
              </a:rPr>
              <a:t>DML also known as query language</a:t>
            </a:r>
          </a:p>
          <a:p>
            <a:pPr algn="just"/>
            <a:r>
              <a:rPr lang="en-US" sz="2800" b="1" i="1" dirty="0">
                <a:solidFill>
                  <a:srgbClr val="FF0000"/>
                </a:solidFill>
              </a:rPr>
              <a:t>Two classes of languages </a:t>
            </a:r>
          </a:p>
          <a:p>
            <a:pPr lvl="1" algn="just"/>
            <a:r>
              <a:rPr lang="en-US" sz="2400" dirty="0">
                <a:solidFill>
                  <a:schemeClr val="tx2"/>
                </a:solidFill>
              </a:rPr>
              <a:t>Procedural – user specifies </a:t>
            </a:r>
            <a:r>
              <a:rPr lang="en-US" sz="2400" b="1" i="1" dirty="0">
                <a:solidFill>
                  <a:schemeClr val="tx2"/>
                </a:solidFill>
              </a:rPr>
              <a:t>what</a:t>
            </a:r>
            <a:r>
              <a:rPr lang="en-US" sz="2400" dirty="0">
                <a:solidFill>
                  <a:schemeClr val="tx2"/>
                </a:solidFill>
              </a:rPr>
              <a:t> data is required and </a:t>
            </a:r>
            <a:r>
              <a:rPr lang="en-US" sz="2400" b="1" i="1" dirty="0">
                <a:solidFill>
                  <a:schemeClr val="tx2"/>
                </a:solidFill>
              </a:rPr>
              <a:t>how</a:t>
            </a:r>
            <a:r>
              <a:rPr lang="en-US" sz="2400" dirty="0">
                <a:solidFill>
                  <a:schemeClr val="tx2"/>
                </a:solidFill>
              </a:rPr>
              <a:t> to get those data </a:t>
            </a:r>
          </a:p>
          <a:p>
            <a:pPr lvl="1" algn="just"/>
            <a:r>
              <a:rPr lang="en-US" sz="2400" dirty="0">
                <a:solidFill>
                  <a:schemeClr val="tx2"/>
                </a:solidFill>
              </a:rPr>
              <a:t>Declarative (nonprocedural) – user specifies </a:t>
            </a:r>
            <a:r>
              <a:rPr lang="en-US" sz="2400" b="1" i="1" dirty="0">
                <a:solidFill>
                  <a:schemeClr val="tx2"/>
                </a:solidFill>
              </a:rPr>
              <a:t>what</a:t>
            </a:r>
            <a:r>
              <a:rPr lang="en-US" sz="2400" dirty="0">
                <a:solidFill>
                  <a:schemeClr val="tx2"/>
                </a:solidFill>
              </a:rPr>
              <a:t> data is required </a:t>
            </a:r>
            <a:r>
              <a:rPr lang="en-US" sz="2400" b="1" i="1" dirty="0">
                <a:solidFill>
                  <a:schemeClr val="tx2"/>
                </a:solidFill>
              </a:rPr>
              <a:t>without</a:t>
            </a:r>
            <a:r>
              <a:rPr lang="en-US" sz="2400" dirty="0">
                <a:solidFill>
                  <a:schemeClr val="tx2"/>
                </a:solidFill>
              </a:rPr>
              <a:t> specifying </a:t>
            </a:r>
            <a:r>
              <a:rPr lang="en-US" sz="2400" b="1" i="1" dirty="0">
                <a:solidFill>
                  <a:schemeClr val="tx2"/>
                </a:solidFill>
              </a:rPr>
              <a:t>how</a:t>
            </a:r>
            <a:r>
              <a:rPr lang="en-US" sz="2400" dirty="0">
                <a:solidFill>
                  <a:schemeClr val="tx2"/>
                </a:solidFill>
              </a:rPr>
              <a:t> to get those data</a:t>
            </a:r>
          </a:p>
          <a:p>
            <a:pPr algn="just"/>
            <a:r>
              <a:rPr lang="en-US" sz="2800" b="1" i="1" dirty="0">
                <a:solidFill>
                  <a:srgbClr val="FF0000"/>
                </a:solidFill>
              </a:rPr>
              <a:t>SQL is the most widely used query language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AD68A0-95F0-BA68-B2D4-4B5EAFCE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which one is our choice??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874520"/>
          </a:xfrm>
        </p:spPr>
        <p:txBody>
          <a:bodyPr/>
          <a:lstStyle/>
          <a:p>
            <a:r>
              <a:rPr lang="en-US" dirty="0"/>
              <a:t>It is none other than the one and only </a:t>
            </a:r>
            <a:r>
              <a:rPr lang="en-US" dirty="0" err="1"/>
              <a:t>Mr</a:t>
            </a:r>
            <a:r>
              <a:rPr lang="en-US" dirty="0" err="1">
                <a:solidFill>
                  <a:srgbClr val="7030A0"/>
                </a:solidFill>
              </a:rPr>
              <a:t>.Oracle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Oracle is someone legendary who foresee the future.</a:t>
            </a:r>
          </a:p>
        </p:txBody>
      </p:sp>
      <p:pic>
        <p:nvPicPr>
          <p:cNvPr id="1026" name="Picture 2" descr="E:\Lecture\DataBase\Oracl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4000500"/>
            <a:ext cx="7620000" cy="28575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AD954-97EA-A41C-6EDB-5950E501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So why Oracle???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257800" cy="3322320"/>
          </a:xfrm>
        </p:spPr>
        <p:txBody>
          <a:bodyPr>
            <a:normAutofit/>
          </a:bodyPr>
          <a:lstStyle/>
          <a:p>
            <a:r>
              <a:rPr lang="en-US" sz="2000" dirty="0"/>
              <a:t>World’s top 10 banks run Oracle applications</a:t>
            </a:r>
          </a:p>
          <a:p>
            <a:r>
              <a:rPr lang="en-US" sz="2000" dirty="0"/>
              <a:t>Efficient recovery from human errors .</a:t>
            </a:r>
          </a:p>
          <a:p>
            <a:r>
              <a:rPr lang="en-US" sz="2000" dirty="0"/>
              <a:t>Faster database recovery</a:t>
            </a:r>
          </a:p>
          <a:p>
            <a:r>
              <a:rPr lang="en-US" sz="2000" dirty="0"/>
              <a:t>Atomicity</a:t>
            </a:r>
          </a:p>
          <a:p>
            <a:r>
              <a:rPr lang="en-US" sz="2000" dirty="0"/>
              <a:t>Consistency </a:t>
            </a:r>
          </a:p>
          <a:p>
            <a:r>
              <a:rPr lang="en-US" sz="2000" dirty="0"/>
              <a:t>Isolation</a:t>
            </a:r>
          </a:p>
          <a:p>
            <a:r>
              <a:rPr lang="en-US" sz="2000" dirty="0"/>
              <a:t>Durability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762000"/>
            <a:ext cx="33528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A39B2-7412-D045-9A58-4F4DC51B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Terminologies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14600"/>
            <a:ext cx="2971800" cy="2712720"/>
          </a:xfrm>
        </p:spPr>
        <p:txBody>
          <a:bodyPr>
            <a:normAutofit/>
          </a:bodyPr>
          <a:lstStyle/>
          <a:p>
            <a:r>
              <a:rPr lang="en-US" dirty="0"/>
              <a:t>User</a:t>
            </a:r>
          </a:p>
          <a:p>
            <a:r>
              <a:rPr lang="en-US" dirty="0"/>
              <a:t>Schema </a:t>
            </a:r>
          </a:p>
          <a:p>
            <a:r>
              <a:rPr lang="en-US" dirty="0"/>
              <a:t>DBA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Row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76600" y="2438400"/>
            <a:ext cx="2819400" cy="28194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Column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Field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Record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Query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etc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9C496-339D-94BD-4CDD-32CF1015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Start with the Oracle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Creation</a:t>
            </a:r>
          </a:p>
          <a:p>
            <a:r>
              <a:rPr lang="en-US" dirty="0"/>
              <a:t>Granting privileges</a:t>
            </a:r>
          </a:p>
          <a:p>
            <a:r>
              <a:rPr lang="en-US" dirty="0"/>
              <a:t>Creating table</a:t>
            </a:r>
          </a:p>
          <a:p>
            <a:r>
              <a:rPr lang="en-US" dirty="0"/>
              <a:t>Inserting data into table</a:t>
            </a:r>
          </a:p>
          <a:p>
            <a:r>
              <a:rPr lang="en-US" dirty="0"/>
              <a:t>View Table descriptions</a:t>
            </a:r>
          </a:p>
          <a:p>
            <a:r>
              <a:rPr lang="en-US" dirty="0"/>
              <a:t>View table data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B8616-8858-AB5B-9AB3-B50511A8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D5030E-7410-3702-B21A-6C44F3CB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7977"/>
            <a:ext cx="78867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Database???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34747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What name suggest…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Data + base= Database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Data means raw information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Base means holding place/storage area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Database is a store house of raw information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371600"/>
            <a:ext cx="2286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13111-28F8-2575-855F-510C985F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8867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why database to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4267200" cy="2026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Manage your information in an organized and secure way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21271" y="1600200"/>
            <a:ext cx="3165529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4E6F2-D358-8748-635B-A222490E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273" y="723900"/>
            <a:ext cx="1524000" cy="990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/>
              <a:t>Spatial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0434" y="1771329"/>
            <a:ext cx="3160568" cy="2762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33845" y="4533900"/>
            <a:ext cx="1524000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b="1" dirty="0"/>
              <a:t>XML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979227" y="4648200"/>
            <a:ext cx="2123209" cy="99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3600" b="1" dirty="0"/>
              <a:t>Relational  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85237" y="685800"/>
            <a:ext cx="2376055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600" b="1" dirty="0"/>
              <a:t>Object Relational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981200" y="1295400"/>
            <a:ext cx="609600" cy="304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752600" y="4648200"/>
            <a:ext cx="810491" cy="381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11090" y="1519228"/>
            <a:ext cx="519546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67549" y="4374573"/>
            <a:ext cx="493569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8C507-A951-DE43-39ED-2E9377E5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Structured</a:t>
            </a:r>
          </a:p>
          <a:p>
            <a:pPr lvl="2"/>
            <a:r>
              <a:rPr lang="en-US" sz="2600" b="1" i="1" dirty="0"/>
              <a:t>Relational data</a:t>
            </a:r>
          </a:p>
          <a:p>
            <a:r>
              <a:rPr lang="en-US" sz="3200" dirty="0"/>
              <a:t>Unstructured</a:t>
            </a:r>
          </a:p>
          <a:p>
            <a:pPr lvl="2"/>
            <a:r>
              <a:rPr lang="en-US" sz="2800" b="1" i="1" dirty="0"/>
              <a:t>Satellite images</a:t>
            </a:r>
            <a:endParaRPr lang="en-US" sz="2600" i="1" dirty="0"/>
          </a:p>
          <a:p>
            <a:r>
              <a:rPr lang="en-US" sz="3200" dirty="0"/>
              <a:t>Semi structured   </a:t>
            </a:r>
          </a:p>
          <a:p>
            <a:pPr lvl="2"/>
            <a:r>
              <a:rPr lang="en-US" sz="2600" b="1" i="1" dirty="0"/>
              <a:t>XML and JSON documents,  NoSQL 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81883-5181-C2B7-2849-3C5310AB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9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of a Traditional Database Application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9"/>
            <a:ext cx="7239000" cy="4313873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Suppose we are building a system to store the information about: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students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courses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professors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who takes what, who teaches what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3B839-2040-4224-9E83-C08CF104C06B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do it without a DBMS 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Sure we can!  Start by storing the data in files: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students.txt                 courses.txt                   professors.txt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Now write C or Java programs to implement specific tasks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CC4EE-DEB0-4769-80CD-794DA3A173F5}" type="slidenum">
              <a:rPr lang="en-US"/>
              <a:pPr/>
              <a:t>8</a:t>
            </a:fld>
            <a:endParaRPr lang="en-US"/>
          </a:p>
        </p:txBody>
      </p:sp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685800" y="220980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2880906" y="2172269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5257800" y="2209800"/>
            <a:ext cx="1447800" cy="1066800"/>
          </a:xfrm>
          <a:prstGeom prst="flowChartDocument">
            <a:avLst/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Doing it without a DBMS...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Enroll “Mary Johnson” in “CSE444”:</a:t>
            </a:r>
          </a:p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5469-EACD-4F24-BABE-D5178EE4F1C6}" type="slidenum">
              <a:rPr lang="en-US"/>
              <a:pPr/>
              <a:t>9</a:t>
            </a:fld>
            <a:endParaRPr lang="en-US"/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1219200" y="3124200"/>
            <a:ext cx="7086600" cy="2980623"/>
          </a:xfrm>
          <a:prstGeom prst="foldedCorner">
            <a:avLst>
              <a:gd name="adj" fmla="val 19375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Read ‘students.txt’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Read ‘courses.txt’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Find &amp; update the record “Mary Johnson”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Find &amp; update the record “CSE444”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Write “students.txt”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Write “courses.txt”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822325" y="2632075"/>
            <a:ext cx="4960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/>
              <a:t>Write a C program to do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738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938</Words>
  <Application>Microsoft Office PowerPoint</Application>
  <PresentationFormat>On-screen Show (4:3)</PresentationFormat>
  <Paragraphs>224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Book Antiqua</vt:lpstr>
      <vt:lpstr>Calibri</vt:lpstr>
      <vt:lpstr>Calibri Light</vt:lpstr>
      <vt:lpstr>Times New Roman</vt:lpstr>
      <vt:lpstr>Wingdings 2</vt:lpstr>
      <vt:lpstr>Office Theme</vt:lpstr>
      <vt:lpstr>Chart</vt:lpstr>
      <vt:lpstr>Document</vt:lpstr>
      <vt:lpstr>PowerPoint Presentation</vt:lpstr>
      <vt:lpstr>PowerPoint Presentation</vt:lpstr>
      <vt:lpstr>What is Database???</vt:lpstr>
      <vt:lpstr>So why database to study?</vt:lpstr>
      <vt:lpstr>PowerPoint Presentation</vt:lpstr>
      <vt:lpstr>Types of DATA</vt:lpstr>
      <vt:lpstr>Example of a Traditional Database Application</vt:lpstr>
      <vt:lpstr>Can we do it without a DBMS ?</vt:lpstr>
      <vt:lpstr>Doing it without a DBMS...</vt:lpstr>
      <vt:lpstr>Problems without an DBMS...</vt:lpstr>
      <vt:lpstr>Enters a DMBS</vt:lpstr>
      <vt:lpstr>Functionality of a DBMS</vt:lpstr>
      <vt:lpstr>How the Programmer Sees the DBMS</vt:lpstr>
      <vt:lpstr>How the Programmer Sees the DBMS</vt:lpstr>
      <vt:lpstr>Transactions</vt:lpstr>
      <vt:lpstr>Queries</vt:lpstr>
      <vt:lpstr>Queries, behind the scene</vt:lpstr>
      <vt:lpstr>Database is abstract concept. So what implements database??</vt:lpstr>
      <vt:lpstr>What are the popular DBMS available till now??</vt:lpstr>
      <vt:lpstr>Data Manipulation Language (DML)</vt:lpstr>
      <vt:lpstr>So which one is our choice??</vt:lpstr>
      <vt:lpstr> So why Oracle???</vt:lpstr>
      <vt:lpstr>Some Terminologies</vt:lpstr>
      <vt:lpstr>Let us Start with the Oracle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AfterNoon </dc:title>
  <dc:creator>Extraxtor</dc:creator>
  <cp:lastModifiedBy>Waliul Islam Sumon</cp:lastModifiedBy>
  <cp:revision>91</cp:revision>
  <dcterms:created xsi:type="dcterms:W3CDTF">2006-08-16T00:00:00Z</dcterms:created>
  <dcterms:modified xsi:type="dcterms:W3CDTF">2025-02-09T17:39:50Z</dcterms:modified>
</cp:coreProperties>
</file>