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</p:sldIdLst>
  <p:sldSz cy="6858000" cx="12192000"/>
  <p:notesSz cx="6858000" cy="9144000"/>
  <p:embeddedFontLst>
    <p:embeddedFont>
      <p:font typeface="Quattrocento Sans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40" roundtripDataSignature="AMtx7mhfFljJ8EvgQsFUdQ5xGuidDcAyE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40" Type="http://customschemas.google.com/relationships/presentationmetadata" Target="meta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schemas.openxmlformats.org/officeDocument/2006/relationships/slide" Target="slides/slide25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11" Type="http://schemas.openxmlformats.org/officeDocument/2006/relationships/slide" Target="slides/slide7.xml"/><Relationship Id="rId33" Type="http://schemas.openxmlformats.org/officeDocument/2006/relationships/slide" Target="slides/slide29.xml"/><Relationship Id="rId10" Type="http://schemas.openxmlformats.org/officeDocument/2006/relationships/slide" Target="slides/slide6.xml"/><Relationship Id="rId32" Type="http://schemas.openxmlformats.org/officeDocument/2006/relationships/slide" Target="slides/slide28.xml"/><Relationship Id="rId13" Type="http://schemas.openxmlformats.org/officeDocument/2006/relationships/slide" Target="slides/slide9.xml"/><Relationship Id="rId35" Type="http://schemas.openxmlformats.org/officeDocument/2006/relationships/slide" Target="slides/slide31.xml"/><Relationship Id="rId12" Type="http://schemas.openxmlformats.org/officeDocument/2006/relationships/slide" Target="slides/slide8.xml"/><Relationship Id="rId34" Type="http://schemas.openxmlformats.org/officeDocument/2006/relationships/slide" Target="slides/slide30.xml"/><Relationship Id="rId15" Type="http://schemas.openxmlformats.org/officeDocument/2006/relationships/slide" Target="slides/slide11.xml"/><Relationship Id="rId37" Type="http://schemas.openxmlformats.org/officeDocument/2006/relationships/font" Target="fonts/QuattrocentoSans-bold.fntdata"/><Relationship Id="rId14" Type="http://schemas.openxmlformats.org/officeDocument/2006/relationships/slide" Target="slides/slide10.xml"/><Relationship Id="rId36" Type="http://schemas.openxmlformats.org/officeDocument/2006/relationships/font" Target="fonts/QuattrocentoSans-regular.fntdata"/><Relationship Id="rId17" Type="http://schemas.openxmlformats.org/officeDocument/2006/relationships/slide" Target="slides/slide13.xml"/><Relationship Id="rId39" Type="http://schemas.openxmlformats.org/officeDocument/2006/relationships/font" Target="fonts/QuattrocentoSans-boldItalic.fntdata"/><Relationship Id="rId16" Type="http://schemas.openxmlformats.org/officeDocument/2006/relationships/slide" Target="slides/slide12.xml"/><Relationship Id="rId38" Type="http://schemas.openxmlformats.org/officeDocument/2006/relationships/font" Target="fonts/QuattrocentoSans-italic.fntdata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4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6" name="Google Shape;186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3" name="Google Shape;193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8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0" name="Google Shape;200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1" name="Google Shape;211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9" name="Google Shape;219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Google Shape;227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8" name="Google Shape;228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5" name="Google Shape;235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2" name="Google Shape;252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1" name="Google Shape;261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2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9" name="Google Shape;269;p2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0" name="Google Shape;270;p24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8" name="Google Shape;278;p2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9" name="Google Shape;279;p25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5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2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7" name="Google Shape;287;p2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8" name="Google Shape;288;p26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2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7" name="Google Shape;297;p2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8" name="Google Shape;298;p2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2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06" name="Google Shape;306;p2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7" name="Google Shape;307;p2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17" name="Google Shape;317;p2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8" name="Google Shape;318;p2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4" name="Google Shape;104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327" name="Google Shape;327;p3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8" name="Google Shape;328;p30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p3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p3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1" name="Google Shape;111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2" name="Google Shape;132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9" name="Google Shape;13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33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3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3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3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4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42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4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4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4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43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43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4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4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4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3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3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3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3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3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3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3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3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3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3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3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3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3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3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3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3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3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3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3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3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3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3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3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4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40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40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4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4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4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4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41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41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4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4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4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1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hyperlink" Target="http://www.php.net/" TargetMode="Externa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"/>
          <p:cNvSpPr txBox="1"/>
          <p:nvPr>
            <p:ph type="ctrTitle"/>
          </p:nvPr>
        </p:nvSpPr>
        <p:spPr>
          <a:xfrm>
            <a:off x="1524000" y="2746454"/>
            <a:ext cx="9144000" cy="58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None/>
            </a:pP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2400">
                <a:latin typeface="Times New Roman"/>
                <a:ea typeface="Times New Roman"/>
                <a:cs typeface="Times New Roman"/>
                <a:sym typeface="Times New Roman"/>
              </a:rPr>
            </a:br>
            <a:b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b="1" lang="en-US" sz="4000">
                <a:latin typeface="Times New Roman"/>
                <a:ea typeface="Times New Roman"/>
                <a:cs typeface="Times New Roman"/>
                <a:sym typeface="Times New Roman"/>
              </a:rPr>
              <a:t>Lab 3 : </a:t>
            </a:r>
            <a:r>
              <a:rPr b="1" lang="en-US" sz="4000">
                <a:solidFill>
                  <a:schemeClr val="accent6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PHP</a:t>
            </a:r>
            <a:endParaRPr/>
          </a:p>
        </p:txBody>
      </p:sp>
      <p:sp>
        <p:nvSpPr>
          <p:cNvPr id="90" name="Google Shape;90;p1"/>
          <p:cNvSpPr txBox="1"/>
          <p:nvPr>
            <p:ph idx="1" type="subTitle"/>
          </p:nvPr>
        </p:nvSpPr>
        <p:spPr>
          <a:xfrm>
            <a:off x="1447798" y="4703214"/>
            <a:ext cx="4006516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b="1"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Farhan Sadaf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b="1"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Lecturer,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b="1"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 of CSE, KUET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ct val="100000"/>
              <a:buNone/>
            </a:pPr>
            <a:r>
              <a:rPr b="1" lang="en-US" sz="2000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 farhansadaf@cse.kuet.ac.bd</a:t>
            </a:r>
            <a:endParaRPr/>
          </a:p>
        </p:txBody>
      </p:sp>
      <p:sp>
        <p:nvSpPr>
          <p:cNvPr id="91" name="Google Shape;91;p1"/>
          <p:cNvSpPr txBox="1"/>
          <p:nvPr/>
        </p:nvSpPr>
        <p:spPr>
          <a:xfrm>
            <a:off x="1524000" y="2181375"/>
            <a:ext cx="9144000" cy="587829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 fontScale="97500"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ct val="100000"/>
              <a:buFont typeface="Times New Roman"/>
              <a:buNone/>
            </a:pPr>
            <a:r>
              <a:rPr b="1" i="0" lang="en-US" sz="18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CSE 3100 : Web Programming</a:t>
            </a:r>
            <a:endParaRPr b="1" i="0" sz="3200" u="none" cap="none" strike="noStrike">
              <a:solidFill>
                <a:srgbClr val="595959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2" name="Google Shape;92;p1"/>
          <p:cNvSpPr txBox="1"/>
          <p:nvPr/>
        </p:nvSpPr>
        <p:spPr>
          <a:xfrm>
            <a:off x="6737688" y="4703214"/>
            <a:ext cx="4006516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Kazi Saeed Alam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Assistant Professor,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Dept of CSE, KUET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595959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Email: saeed.alam@cse.kuet.ac.bd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Basic PHP Syntax</a:t>
            </a:r>
            <a:endParaRPr/>
          </a:p>
        </p:txBody>
      </p:sp>
      <p:sp>
        <p:nvSpPr>
          <p:cNvPr id="157" name="Google Shape;157;p10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889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58" name="Google Shape;158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9" name="Google Shape;159;p10"/>
          <p:cNvSpPr txBox="1"/>
          <p:nvPr/>
        </p:nvSpPr>
        <p:spPr>
          <a:xfrm>
            <a:off x="4626077" y="1555036"/>
            <a:ext cx="3984523" cy="480131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i="0" lang="en-US" sz="1800" u="none" cap="none" strike="noStrike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1" i="0" lang="en-US" sz="1800" u="none" cap="none" strike="noStrike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1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b="1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"Hello World&lt;br&gt;"</a:t>
            </a:r>
            <a:r>
              <a:rPr b="1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b="1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"d-m-y"</a:t>
            </a:r>
            <a:r>
              <a:rPr b="1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This is a comment</a:t>
            </a:r>
            <a:endParaRPr b="1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b="1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/*</a:t>
            </a:r>
            <a:endParaRPr b="1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    This is</a:t>
            </a:r>
            <a:endParaRPr b="1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    a comment</a:t>
            </a:r>
            <a:endParaRPr b="1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    block</a:t>
            </a:r>
            <a:endParaRPr b="1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    */</a:t>
            </a:r>
            <a:endParaRPr b="1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b="1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8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1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1" lang="en-US" sz="18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Variables in PHP</a:t>
            </a:r>
            <a:endParaRPr/>
          </a:p>
        </p:txBody>
      </p:sp>
      <p:sp>
        <p:nvSpPr>
          <p:cNvPr id="165" name="Google Shape;165;p11"/>
          <p:cNvSpPr txBox="1"/>
          <p:nvPr>
            <p:ph idx="1" type="body"/>
          </p:nvPr>
        </p:nvSpPr>
        <p:spPr>
          <a:xfrm>
            <a:off x="838200" y="167276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All variables in PHP start with a $ sign symbol.</a:t>
            </a:r>
            <a:endParaRPr/>
          </a:p>
          <a:p>
            <a:pPr indent="-228600" lvl="0" marL="22860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rPr lang="en-US" sz="2800"/>
              <a:t>		</a:t>
            </a:r>
            <a:r>
              <a:rPr lang="en-US" sz="2800">
                <a:solidFill>
                  <a:srgbClr val="FF0000"/>
                </a:solidFill>
              </a:rPr>
              <a:t>$var_name </a:t>
            </a:r>
            <a:r>
              <a:rPr lang="en-US" sz="2800"/>
              <a:t>= </a:t>
            </a:r>
            <a:r>
              <a:rPr lang="en-US" sz="2800">
                <a:solidFill>
                  <a:srgbClr val="FF0000"/>
                </a:solidFill>
              </a:rPr>
              <a:t>value</a:t>
            </a:r>
            <a:r>
              <a:rPr lang="en-US" sz="2800"/>
              <a:t>;        </a:t>
            </a:r>
            <a:endParaRPr b="1" sz="2800"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b="1" lang="en-US" sz="2800"/>
              <a:t>Variable naming Rules</a:t>
            </a:r>
            <a:r>
              <a:rPr lang="en-US" sz="2800"/>
              <a:t>: </a:t>
            </a:r>
            <a:r>
              <a:rPr lang="en-US" sz="2800">
                <a:solidFill>
                  <a:srgbClr val="FF0000"/>
                </a:solidFill>
              </a:rPr>
              <a:t>*case sensitive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variable name must start with </a:t>
            </a:r>
            <a:r>
              <a:rPr lang="en-US" sz="2800">
                <a:solidFill>
                  <a:srgbClr val="FF0000"/>
                </a:solidFill>
              </a:rPr>
              <a:t>a letter or an underscore </a:t>
            </a:r>
            <a:r>
              <a:rPr lang="en-US" sz="2800"/>
              <a:t>"_"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variable name can only </a:t>
            </a:r>
            <a:r>
              <a:rPr lang="en-US" sz="2800">
                <a:solidFill>
                  <a:srgbClr val="FF0000"/>
                </a:solidFill>
              </a:rPr>
              <a:t>contain alpha-numeric characters </a:t>
            </a:r>
            <a:r>
              <a:rPr lang="en-US" sz="2800"/>
              <a:t>and underscores (a-z, A-Z, 0-9, and _ 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A variable name </a:t>
            </a:r>
            <a:r>
              <a:rPr lang="en-US" sz="2800">
                <a:solidFill>
                  <a:srgbClr val="FF0000"/>
                </a:solidFill>
              </a:rPr>
              <a:t>should not contain spaces</a:t>
            </a:r>
            <a:r>
              <a:rPr lang="en-US" sz="2800"/>
              <a:t>. Words can be separated with an underscore ($my_string), or with capitalization ($myString)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sz="2800"/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66" name="Google Shape;166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noFill/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Variables in PHP</a:t>
            </a:r>
            <a:endParaRPr/>
          </a:p>
        </p:txBody>
      </p:sp>
      <p:sp>
        <p:nvSpPr>
          <p:cNvPr id="172" name="Google Shape;172;p12"/>
          <p:cNvSpPr txBox="1"/>
          <p:nvPr>
            <p:ph idx="1" type="body"/>
          </p:nvPr>
        </p:nvSpPr>
        <p:spPr>
          <a:xfrm>
            <a:off x="838200" y="167276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You do not have to tell PHP which data type the variable is.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PHP has no command for declaring a variable.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 data type depends on the value of the variable.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Try assigning a value to a variable and See what </a:t>
            </a:r>
            <a:r>
              <a:rPr lang="en-US">
                <a:solidFill>
                  <a:srgbClr val="FF0000"/>
                </a:solidFill>
              </a:rPr>
              <a:t>var_dump(variable)</a:t>
            </a:r>
            <a:r>
              <a:rPr lang="en-US"/>
              <a:t> returns.</a:t>
            </a:r>
            <a:endParaRPr sz="2800">
              <a:solidFill>
                <a:srgbClr val="FF000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To create a </a:t>
            </a:r>
            <a:r>
              <a:rPr lang="en-US" sz="2800">
                <a:solidFill>
                  <a:srgbClr val="FF0000"/>
                </a:solidFill>
              </a:rPr>
              <a:t>constant </a:t>
            </a:r>
            <a:r>
              <a:rPr lang="en-US" sz="2800"/>
              <a:t>you can use ‘const’ keyword or use define() function: </a:t>
            </a:r>
            <a:endParaRPr sz="2800">
              <a:solidFill>
                <a:srgbClr val="FF0000"/>
              </a:solidFill>
            </a:endParaRPr>
          </a:p>
        </p:txBody>
      </p:sp>
      <p:sp>
        <p:nvSpPr>
          <p:cNvPr id="173" name="Google Shape;17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2"/>
          <p:cNvSpPr txBox="1"/>
          <p:nvPr/>
        </p:nvSpPr>
        <p:spPr>
          <a:xfrm>
            <a:off x="2505075" y="4526406"/>
            <a:ext cx="2714625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A85F6E"/>
              </a:buClr>
              <a:buSzPts val="1800"/>
              <a:buFont typeface="Consolas"/>
              <a:buNone/>
            </a:pPr>
            <a:r>
              <a:rPr b="0" i="0" lang="en-US" sz="1800" u="none" cap="none" strike="noStrike">
                <a:solidFill>
                  <a:srgbClr val="A85F6E"/>
                </a:solidFill>
                <a:latin typeface="Consolas"/>
                <a:ea typeface="Consolas"/>
                <a:cs typeface="Consolas"/>
                <a:sym typeface="Consolas"/>
              </a:rPr>
              <a:t>define</a:t>
            </a:r>
            <a:r>
              <a:rPr b="0" i="0" lang="en-US" sz="18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0" i="0" lang="en-US" sz="18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,</a:t>
            </a:r>
            <a:r>
              <a:rPr b="0" i="0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1" lang="en-US" sz="1800" u="none" cap="none" strike="noStrike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value</a:t>
            </a:r>
            <a:r>
              <a:rPr b="0" i="0" lang="en-US" sz="1800" u="none" cap="none" strike="noStrike">
                <a:solidFill>
                  <a:srgbClr val="999999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r>
              <a:rPr b="0" i="0" lang="en-US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 b="0" i="0" sz="4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PHP strings and operators</a:t>
            </a:r>
            <a:endParaRPr/>
          </a:p>
        </p:txBody>
      </p:sp>
      <p:sp>
        <p:nvSpPr>
          <p:cNvPr id="180" name="Google Shape;180;p13"/>
          <p:cNvSpPr txBox="1"/>
          <p:nvPr>
            <p:ph idx="1" type="body"/>
          </p:nvPr>
        </p:nvSpPr>
        <p:spPr>
          <a:xfrm>
            <a:off x="838199" y="4698170"/>
            <a:ext cx="9858375" cy="16514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200"/>
              <a:buNone/>
            </a:pPr>
            <a:r>
              <a:rPr lang="en-US" sz="2200">
                <a:solidFill>
                  <a:srgbClr val="FF0000"/>
                </a:solidFill>
              </a:rPr>
              <a:t>Operators: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Basic all operators can be used in php as you can use in C or C++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200"/>
              <a:buChar char="•"/>
            </a:pPr>
            <a:r>
              <a:rPr lang="en-US" sz="2200"/>
              <a:t>Almost same expression style</a:t>
            </a:r>
            <a:endParaRPr/>
          </a:p>
        </p:txBody>
      </p:sp>
      <p:sp>
        <p:nvSpPr>
          <p:cNvPr id="181" name="Google Shape;181;p13"/>
          <p:cNvSpPr txBox="1"/>
          <p:nvPr/>
        </p:nvSpPr>
        <p:spPr>
          <a:xfrm>
            <a:off x="838199" y="1457326"/>
            <a:ext cx="10515600" cy="32316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String example: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$txt1="Hello World!";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$txt2="What a nice day!";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$txt1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" " </a:t>
            </a:r>
            <a:r>
              <a:rPr b="1"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$txt2;</a:t>
            </a:r>
            <a:b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?&gt; 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Arial"/>
              <a:buChar char="•"/>
            </a:pPr>
            <a:r>
              <a:rPr lang="en-US" sz="2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There are various string functions you can try: </a:t>
            </a:r>
            <a:r>
              <a:rPr b="0" i="0" lang="en-US" sz="2200">
                <a:solidFill>
                  <a:srgbClr val="A85F6E"/>
                </a:solidFill>
                <a:latin typeface="Consolas"/>
                <a:ea typeface="Consolas"/>
                <a:cs typeface="Consolas"/>
                <a:sym typeface="Consolas"/>
              </a:rPr>
              <a:t>strlen(), str_word_count(), strpos(), strtoupper(), strtolower(), str_replace(), strrev(), trim(), explode(), substr() and so on</a:t>
            </a:r>
            <a:endParaRPr sz="2200">
              <a:solidFill>
                <a:srgbClr val="A85F6E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3" name="Google Shape;183;p13"/>
          <p:cNvSpPr txBox="1"/>
          <p:nvPr/>
        </p:nvSpPr>
        <p:spPr>
          <a:xfrm>
            <a:off x="4810125" y="2349232"/>
            <a:ext cx="4038600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Concatenate using </a:t>
            </a:r>
            <a:r>
              <a:rPr lang="en-US" sz="1800">
                <a:solidFill>
                  <a:srgbClr val="A85F6E"/>
                </a:solidFill>
                <a:latin typeface="Calibri"/>
                <a:ea typeface="Calibri"/>
                <a:cs typeface="Calibri"/>
                <a:sym typeface="Calibri"/>
              </a:rPr>
              <a:t>. (dot)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operator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PHP If...Else Statement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89" name="Google Shape;189;p14"/>
          <p:cNvSpPr txBox="1"/>
          <p:nvPr/>
        </p:nvSpPr>
        <p:spPr>
          <a:xfrm>
            <a:off x="838200" y="1564302"/>
            <a:ext cx="7143750" cy="427809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b="1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b="1" lang="en-US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1"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1"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1"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date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"H"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"&lt;p&gt;The hour (of the server) is "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. 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", and will give the following message:&lt;/p&gt;"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6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"10"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1"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"Have a good morning!"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 </a:t>
            </a:r>
            <a:r>
              <a:rPr b="1" lang="en-US" sz="16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elseif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"20"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1"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"Have a good day!"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 </a:t>
            </a:r>
            <a:r>
              <a:rPr b="1" lang="en-US" sz="16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else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1"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"Have a good night!"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1"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0" name="Google Shape;190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PHP Switch Statement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96" name="Google Shape;196;p15"/>
          <p:cNvSpPr txBox="1"/>
          <p:nvPr/>
        </p:nvSpPr>
        <p:spPr>
          <a:xfrm>
            <a:off x="838200" y="1421427"/>
            <a:ext cx="7191375" cy="4616648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&lt;!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DOCTYPE</a:t>
            </a:r>
            <a:r>
              <a:rPr b="1" lang="en-US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1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1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1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$favcolor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br>
              <a:rPr b="1" lang="en-US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switch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$favcolor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1" lang="en-US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"Your favorite color is red!"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1" lang="en-US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"blue"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"Your favorite color is blue!"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1" lang="en-US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case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"green"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"Your favorite color is green!"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1" lang="en-US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default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"Your favorite color is neither red, blue, nor green!"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body</a:t>
            </a:r>
            <a:r>
              <a:rPr b="1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&lt;/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html</a:t>
            </a:r>
            <a:r>
              <a:rPr b="1" lang="en-US" sz="14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&gt;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197" name="Google Shape;19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PHP Loops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03" name="Google Shape;203;p16"/>
          <p:cNvSpPr txBox="1"/>
          <p:nvPr/>
        </p:nvSpPr>
        <p:spPr>
          <a:xfrm>
            <a:off x="942973" y="1673840"/>
            <a:ext cx="2943225" cy="110799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Loop :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while (condition){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1"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the code goes here…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808080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4" name="Google Shape;204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5" name="Google Shape;205;p16"/>
          <p:cNvSpPr txBox="1"/>
          <p:nvPr/>
        </p:nvSpPr>
        <p:spPr>
          <a:xfrm>
            <a:off x="942972" y="3250446"/>
            <a:ext cx="2943225" cy="110799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While Loop (alternative) :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while (condition)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i="1"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the code goes here…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endwhile;</a:t>
            </a:r>
            <a:endParaRPr/>
          </a:p>
        </p:txBody>
      </p:sp>
      <p:sp>
        <p:nvSpPr>
          <p:cNvPr id="206" name="Google Shape;206;p16"/>
          <p:cNvSpPr txBox="1"/>
          <p:nvPr/>
        </p:nvSpPr>
        <p:spPr>
          <a:xfrm>
            <a:off x="4676773" y="1011317"/>
            <a:ext cx="5076827" cy="2339102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loop example 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6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&lt;= </a:t>
            </a:r>
            <a:r>
              <a:rPr b="1" lang="en-US"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10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1" lang="en-US" sz="16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if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== </a:t>
            </a:r>
            <a:r>
              <a:rPr b="1" lang="en-US"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3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  </a:t>
            </a:r>
            <a:r>
              <a:rPr b="1" lang="en-US" sz="16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break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1"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"The number is: 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&lt;br&gt;"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07" name="Google Shape;207;p16"/>
          <p:cNvSpPr txBox="1"/>
          <p:nvPr/>
        </p:nvSpPr>
        <p:spPr>
          <a:xfrm>
            <a:off x="942973" y="4829612"/>
            <a:ext cx="2943225" cy="110799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Do while loop:</a:t>
            </a:r>
            <a:endParaRPr b="1" sz="16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Do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1"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the code goes here…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808080"/>
                </a:solidFill>
                <a:latin typeface="Consolas"/>
                <a:ea typeface="Consolas"/>
                <a:cs typeface="Consolas"/>
                <a:sym typeface="Consolas"/>
              </a:rPr>
              <a:t>} while (condition);</a:t>
            </a:r>
            <a:endParaRPr/>
          </a:p>
        </p:txBody>
      </p:sp>
      <p:sp>
        <p:nvSpPr>
          <p:cNvPr id="208" name="Google Shape;208;p16"/>
          <p:cNvSpPr txBox="1"/>
          <p:nvPr/>
        </p:nvSpPr>
        <p:spPr>
          <a:xfrm>
            <a:off x="4676772" y="3863420"/>
            <a:ext cx="6677027" cy="2092881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each loop example : 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loop through the items of an </a:t>
            </a:r>
            <a:r>
              <a:rPr lang="en-US" sz="1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array.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80808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$colors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array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"red"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"green"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"blue"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"yellow"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br>
              <a:rPr b="1" lang="en-US" sz="16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6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foreach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(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$colors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as 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1"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$x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 &lt;br&gt;"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2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Google Shape;21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PHP Functions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14" name="Google Shape;214;p17"/>
          <p:cNvSpPr txBox="1"/>
          <p:nvPr/>
        </p:nvSpPr>
        <p:spPr>
          <a:xfrm>
            <a:off x="838200" y="1528758"/>
            <a:ext cx="10201275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PHP has a lot of built-in functions, and in addition you can create your own custom functions.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b="0" i="0" lang="en-US" sz="2400" u="none" cap="none" strike="noStrike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declaration starts with the keyword </a:t>
            </a:r>
            <a:r>
              <a:rPr b="0" i="0" lang="en-US" sz="2400" u="none" cap="none" strike="noStrike">
                <a:solidFill>
                  <a:srgbClr val="DC143C"/>
                </a:solidFill>
                <a:latin typeface="Calibri"/>
                <a:ea typeface="Calibri"/>
                <a:cs typeface="Calibri"/>
                <a:sym typeface="Calibri"/>
              </a:rPr>
              <a:t>function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name must start with a letter or an underscore.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names are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NOT</a:t>
            </a: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0" i="0" lang="en-US" sz="24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case-sensitive.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 u="none" cap="none" strike="noStrike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Same like c/c++, you can also pass arguments by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Reference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[TRY]</a:t>
            </a:r>
            <a:endParaRPr/>
          </a:p>
        </p:txBody>
      </p:sp>
      <p:sp>
        <p:nvSpPr>
          <p:cNvPr id="215" name="Google Shape;21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6" name="Google Shape;216;p17"/>
          <p:cNvSpPr txBox="1"/>
          <p:nvPr/>
        </p:nvSpPr>
        <p:spPr>
          <a:xfrm>
            <a:off x="1257300" y="3423444"/>
            <a:ext cx="4762500" cy="1754326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Declaration -&gt; 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functionName</a:t>
            </a:r>
            <a:r>
              <a:rPr b="1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arguments…</a:t>
            </a:r>
            <a:r>
              <a:rPr b="1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1" i="1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statements goes here…</a:t>
            </a:r>
            <a:endParaRPr b="1" i="1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Calling -&gt;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functionName</a:t>
            </a:r>
            <a:r>
              <a:rPr b="1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8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arguments…</a:t>
            </a:r>
            <a:r>
              <a:rPr b="1" lang="en-US" sz="18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PHP Variadic Functions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22" name="Google Shape;222;p18"/>
          <p:cNvSpPr txBox="1"/>
          <p:nvPr/>
        </p:nvSpPr>
        <p:spPr>
          <a:xfrm>
            <a:off x="838200" y="1528758"/>
            <a:ext cx="10945761" cy="230832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By using the </a:t>
            </a:r>
            <a:r>
              <a:rPr b="0" i="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...</a:t>
            </a:r>
            <a:r>
              <a:rPr b="0" i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operator in front of the function parameter, the function accepts an unknown number of arguments.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is also called 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variadic function.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function that do not know how many arguments it will get.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only have </a:t>
            </a:r>
            <a:r>
              <a:rPr b="0" i="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one argument 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with variable length, and it has to be the </a:t>
            </a:r>
            <a:r>
              <a:rPr b="0" i="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last argument.</a:t>
            </a:r>
            <a:endParaRPr/>
          </a:p>
        </p:txBody>
      </p:sp>
      <p:sp>
        <p:nvSpPr>
          <p:cNvPr id="223" name="Google Shape;22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4" name="Google Shape;224;p18"/>
          <p:cNvSpPr txBox="1"/>
          <p:nvPr/>
        </p:nvSpPr>
        <p:spPr>
          <a:xfrm>
            <a:off x="838200" y="3922708"/>
            <a:ext cx="7492181" cy="2123658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myFamily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$lastname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...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$firstname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txt = 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""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$len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count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$firstname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1" lang="en-US" sz="16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for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$i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600">
                <a:solidFill>
                  <a:srgbClr val="B5CEA8"/>
                </a:solidFill>
                <a:latin typeface="Consolas"/>
                <a:ea typeface="Consolas"/>
                <a:cs typeface="Consolas"/>
                <a:sym typeface="Consolas"/>
              </a:rPr>
              <a:t>0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$i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&lt; 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$len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$i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++) {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  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$txt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$txt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.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"Hi, 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$firstname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[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$i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] 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$lastname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.&lt;br&gt;"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}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1" lang="en-US" sz="16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$txt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25" name="Google Shape;225;p18"/>
          <p:cNvSpPr txBox="1"/>
          <p:nvPr/>
        </p:nvSpPr>
        <p:spPr>
          <a:xfrm>
            <a:off x="8467725" y="4414481"/>
            <a:ext cx="3405956" cy="1138773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$a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myFamily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"Doe"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"Jane"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"John"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6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"Joey"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6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6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$a</a:t>
            </a:r>
            <a:r>
              <a:rPr b="1" lang="en-US" sz="16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6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PHP Arrays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31" name="Google Shape;231;p19"/>
          <p:cNvSpPr txBox="1"/>
          <p:nvPr/>
        </p:nvSpPr>
        <p:spPr>
          <a:xfrm>
            <a:off x="838200" y="1690688"/>
            <a:ext cx="10945761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Arrays in php can be </a:t>
            </a:r>
            <a:r>
              <a:rPr b="1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indexed, </a:t>
            </a:r>
            <a:r>
              <a:rPr b="1"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associative</a:t>
            </a:r>
            <a:r>
              <a:rPr b="1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or multidimensional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Indexed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$cars = array("Volvo", "BMW", "Toyota");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1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Associative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-&gt;  $car = array("brand"=&gt;"Ford", "model"=&gt;"Mustang", "year"=&gt;1964);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access an array item in associative array you can refer to the key name.</a:t>
            </a:r>
            <a:endParaRPr/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$car["model"]</a:t>
            </a:r>
            <a:endParaRPr/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Other functionalities are same like c/c++</a:t>
            </a:r>
            <a:endParaRPr b="0" i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2" name="Google Shape;232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Scripting Language</a:t>
            </a:r>
            <a:endParaRPr/>
          </a:p>
        </p:txBody>
      </p:sp>
      <p:sp>
        <p:nvSpPr>
          <p:cNvPr id="98" name="Google Shape;98;p2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Scripting languages does not require </a:t>
            </a:r>
            <a:r>
              <a:rPr lang="en-US">
                <a:solidFill>
                  <a:srgbClr val="FF0000"/>
                </a:solidFill>
              </a:rPr>
              <a:t>compilation</a:t>
            </a:r>
            <a:r>
              <a:rPr lang="en-US"/>
              <a:t>, instead they are </a:t>
            </a:r>
            <a:r>
              <a:rPr lang="en-US">
                <a:solidFill>
                  <a:srgbClr val="FF0000"/>
                </a:solidFill>
              </a:rPr>
              <a:t>interpreted</a:t>
            </a:r>
            <a:r>
              <a:rPr lang="en-US"/>
              <a:t> line by line during runtime.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They include high-level data types, such as lists, associative arrays and so on.</a:t>
            </a:r>
            <a:endParaRPr/>
          </a:p>
        </p:txBody>
      </p:sp>
      <p:sp>
        <p:nvSpPr>
          <p:cNvPr id="99" name="Google Shape;99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28-Jan-24</a:t>
            </a:r>
            <a:endParaRPr/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1" name="Google Shape;101;p2"/>
          <p:cNvSpPr txBox="1"/>
          <p:nvPr/>
        </p:nvSpPr>
        <p:spPr>
          <a:xfrm>
            <a:off x="990600" y="5175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t/>
            </a:r>
            <a:endParaRPr b="1" i="0" sz="4400" u="none" cap="none" strike="noStrike">
              <a:solidFill>
                <a:srgbClr val="2F5496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PHP OOP - Classes and Objects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38" name="Google Shape;238;p20"/>
          <p:cNvSpPr txBox="1"/>
          <p:nvPr/>
        </p:nvSpPr>
        <p:spPr>
          <a:xfrm>
            <a:off x="838201" y="1690688"/>
            <a:ext cx="6162674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definition </a:t>
            </a:r>
            <a:endParaRPr/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  <a:endParaRPr/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ClassName {</a:t>
            </a:r>
            <a:endParaRPr/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	</a:t>
            </a:r>
            <a:r>
              <a:rPr b="0" i="1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//code goes here…</a:t>
            </a:r>
            <a:endParaRPr/>
          </a:p>
          <a:p>
            <a:pPr indent="0" lvl="7" marL="320040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 </a:t>
            </a:r>
            <a:endParaRPr b="0" i="0" sz="24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can have </a:t>
            </a:r>
            <a:r>
              <a:rPr b="0" i="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attributes 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</a:t>
            </a:r>
            <a:r>
              <a:rPr b="0" i="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methods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assign 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access modifiers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the attributes.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$this 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 refers to the </a:t>
            </a:r>
            <a:r>
              <a:rPr b="0" i="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current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object, and is only available inside methods.</a:t>
            </a:r>
            <a:endParaRPr/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90500" lvl="0" marL="34290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0" name="Google Shape;240;p20"/>
          <p:cNvSpPr txBox="1"/>
          <p:nvPr/>
        </p:nvSpPr>
        <p:spPr>
          <a:xfrm>
            <a:off x="7000874" y="1438196"/>
            <a:ext cx="4352925" cy="4616648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Fruit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1" lang="en-US"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Properties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$name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1" lang="en-US"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Methods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set_name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$name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$name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}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get_name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  </a:t>
            </a:r>
            <a:r>
              <a:rPr b="1" lang="en-US" sz="1400">
                <a:solidFill>
                  <a:srgbClr val="C586C0"/>
                </a:solidFill>
                <a:latin typeface="Consolas"/>
                <a:ea typeface="Consolas"/>
                <a:cs typeface="Consolas"/>
                <a:sym typeface="Consolas"/>
              </a:rPr>
              <a:t>return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  }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$apple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Fruit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$banana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Fruit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$apple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set_name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'Apple'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$banana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set_name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'Banana'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$apple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get_name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"&lt;br&gt;"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$banana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get_name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PHP OOP – Constructor/Destructor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46" name="Google Shape;246;p21"/>
          <p:cNvSpPr txBox="1"/>
          <p:nvPr/>
        </p:nvSpPr>
        <p:spPr>
          <a:xfrm>
            <a:off x="838200" y="1690688"/>
            <a:ext cx="1118234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__construct()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function is automatically called when you create an object from a class.</a:t>
            </a:r>
            <a:endParaRPr/>
          </a:p>
          <a:p>
            <a:pPr indent="-342900" lvl="0" marL="34290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__destruct() 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is automatically called at the end of the script. </a:t>
            </a:r>
            <a:endParaRPr/>
          </a:p>
        </p:txBody>
      </p:sp>
      <p:sp>
        <p:nvSpPr>
          <p:cNvPr id="247" name="Google Shape;247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21"/>
          <p:cNvSpPr txBox="1"/>
          <p:nvPr/>
        </p:nvSpPr>
        <p:spPr>
          <a:xfrm>
            <a:off x="3857625" y="2777947"/>
            <a:ext cx="4095750" cy="92333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 __construct($name)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 $this-&gt;name = $name;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21"/>
          <p:cNvSpPr txBox="1"/>
          <p:nvPr/>
        </p:nvSpPr>
        <p:spPr>
          <a:xfrm>
            <a:off x="1095374" y="3931405"/>
            <a:ext cx="10668000" cy="92333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function __destruct()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echo "The fruit is {$this-&gt;name} and the color is {$this-&gt;color}.";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PHP OOP – Inheritance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55" name="Google Shape;255;p22"/>
          <p:cNvSpPr txBox="1"/>
          <p:nvPr/>
        </p:nvSpPr>
        <p:spPr>
          <a:xfrm>
            <a:off x="838200" y="1490663"/>
            <a:ext cx="11182349" cy="83099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inherited class is defined by using the </a:t>
            </a:r>
            <a:r>
              <a:rPr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extends</a:t>
            </a:r>
            <a:r>
              <a:rPr b="1" i="1"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4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keyword.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1" i="1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6" name="Google Shape;256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7" name="Google Shape;257;p22"/>
          <p:cNvSpPr txBox="1"/>
          <p:nvPr/>
        </p:nvSpPr>
        <p:spPr>
          <a:xfrm>
            <a:off x="838200" y="2135446"/>
            <a:ext cx="9467850" cy="2462213"/>
          </a:xfrm>
          <a:prstGeom prst="rect">
            <a:avLst/>
          </a:prstGeom>
          <a:solidFill>
            <a:schemeClr val="lt1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Fruit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$name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__construct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$name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, 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) {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$name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= 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$color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intro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"The fruit is {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name</a:t>
            </a:r>
            <a:r>
              <a:rPr b="1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} and the color is {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$this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-&gt;</a:t>
            </a:r>
            <a:r>
              <a:rPr b="1" lang="en-US" sz="1400">
                <a:solidFill>
                  <a:srgbClr val="9CDCFE"/>
                </a:solidFill>
                <a:latin typeface="Consolas"/>
                <a:ea typeface="Consolas"/>
                <a:cs typeface="Consolas"/>
                <a:sym typeface="Consolas"/>
              </a:rPr>
              <a:t>color</a:t>
            </a:r>
            <a:r>
              <a:rPr b="1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}."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58" name="Google Shape;258;p22"/>
          <p:cNvSpPr txBox="1"/>
          <p:nvPr/>
        </p:nvSpPr>
        <p:spPr>
          <a:xfrm>
            <a:off x="838201" y="4839811"/>
            <a:ext cx="9467849" cy="1600438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br>
              <a:rPr b="1" lang="en-US" sz="1400">
                <a:solidFill>
                  <a:srgbClr val="CCCCCC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1" lang="en-US" sz="1400">
                <a:solidFill>
                  <a:srgbClr val="6A9955"/>
                </a:solidFill>
                <a:latin typeface="Consolas"/>
                <a:ea typeface="Consolas"/>
                <a:cs typeface="Consolas"/>
                <a:sym typeface="Consolas"/>
              </a:rPr>
              <a:t>// Strawberry is inherited from Fruit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class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Strawberry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extends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4EC9B0"/>
                </a:solidFill>
                <a:latin typeface="Consolas"/>
                <a:ea typeface="Consolas"/>
                <a:cs typeface="Consolas"/>
                <a:sym typeface="Consolas"/>
              </a:rPr>
              <a:t>Fruit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{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569CD6"/>
                </a:solidFill>
                <a:latin typeface="Consolas"/>
                <a:ea typeface="Consolas"/>
                <a:cs typeface="Consolas"/>
                <a:sym typeface="Consolas"/>
              </a:rPr>
              <a:t>function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message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() {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  </a:t>
            </a:r>
            <a:r>
              <a:rPr b="1" lang="en-US" sz="1400">
                <a:solidFill>
                  <a:srgbClr val="DCDCAA"/>
                </a:solidFill>
                <a:latin typeface="Consolas"/>
                <a:ea typeface="Consolas"/>
                <a:cs typeface="Consolas"/>
                <a:sym typeface="Consolas"/>
              </a:rPr>
              <a:t>echo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lang="en-US" sz="1400">
                <a:solidFill>
                  <a:srgbClr val="CE9178"/>
                </a:solidFill>
                <a:latin typeface="Consolas"/>
                <a:ea typeface="Consolas"/>
                <a:cs typeface="Consolas"/>
                <a:sym typeface="Consolas"/>
              </a:rPr>
              <a:t>"Am I a fruit or a berry? "</a:t>
            </a: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400">
                <a:solidFill>
                  <a:srgbClr val="D4D4D4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b="1" sz="1400">
              <a:solidFill>
                <a:srgbClr val="CCCCCC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PHP OOP – Inheritance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64" name="Google Shape;264;p23"/>
          <p:cNvSpPr txBox="1"/>
          <p:nvPr/>
        </p:nvSpPr>
        <p:spPr>
          <a:xfrm>
            <a:off x="838200" y="1490663"/>
            <a:ext cx="11182349" cy="15696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Inherited methods can be </a:t>
            </a:r>
            <a:r>
              <a:rPr i="1" lang="en-US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overridden</a:t>
            </a:r>
            <a:r>
              <a:rPr b="0" i="0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by redefining the methods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sz="2400">
              <a:solidFill>
                <a:srgbClr val="000000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The </a:t>
            </a:r>
            <a:r>
              <a:rPr i="1" lang="en-US" sz="2400">
                <a:solidFill>
                  <a:srgbClr val="FF0000"/>
                </a:solidFill>
                <a:latin typeface="Verdana"/>
                <a:ea typeface="Verdana"/>
                <a:cs typeface="Verdana"/>
                <a:sym typeface="Verdana"/>
              </a:rPr>
              <a:t>final</a:t>
            </a:r>
            <a:r>
              <a:rPr b="0" i="0" lang="en-US" sz="2400">
                <a:solidFill>
                  <a:srgbClr val="000000"/>
                </a:solidFill>
                <a:latin typeface="Verdana"/>
                <a:ea typeface="Verdana"/>
                <a:cs typeface="Verdana"/>
                <a:sym typeface="Verdana"/>
              </a:rPr>
              <a:t> keyword can be used to prevent class inheritance or to prevent method overriding </a:t>
            </a:r>
            <a:endParaRPr/>
          </a:p>
        </p:txBody>
      </p:sp>
      <p:sp>
        <p:nvSpPr>
          <p:cNvPr id="265" name="Google Shape;26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6" name="Google Shape;266;p23"/>
          <p:cNvSpPr txBox="1"/>
          <p:nvPr/>
        </p:nvSpPr>
        <p:spPr>
          <a:xfrm>
            <a:off x="4810125" y="3270826"/>
            <a:ext cx="2571750" cy="1200329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final class Fruit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// some code</a:t>
            </a:r>
            <a:b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PHP OOP – Abstract Classes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73" name="Google Shape;273;p24"/>
          <p:cNvSpPr txBox="1"/>
          <p:nvPr/>
        </p:nvSpPr>
        <p:spPr>
          <a:xfrm>
            <a:off x="838200" y="1490663"/>
            <a:ext cx="11249025" cy="181588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abstract class is a class that contains </a:t>
            </a:r>
            <a:r>
              <a:rPr b="0" i="0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at least </a:t>
            </a: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one abstract method.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An abstract method is a method that is declared, but not implemented in the code.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Abstract classes/methods are defined with the </a:t>
            </a:r>
            <a:r>
              <a:rPr b="0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abstract </a:t>
            </a:r>
            <a:r>
              <a:rPr b="0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</a:t>
            </a:r>
            <a:endParaRPr b="0" i="1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4" name="Google Shape;274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5" name="Google Shape;275;p24"/>
          <p:cNvSpPr txBox="1"/>
          <p:nvPr/>
        </p:nvSpPr>
        <p:spPr>
          <a:xfrm>
            <a:off x="2861327" y="3429000"/>
            <a:ext cx="7937838" cy="1477328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abstract class ParentClass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abstract public function someMethod1();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abstract public function someMethod2($name, $color);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abstract public function someMethod3() : string;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2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PHP OOP – Interfaces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82" name="Google Shape;282;p25"/>
          <p:cNvSpPr txBox="1"/>
          <p:nvPr/>
        </p:nvSpPr>
        <p:spPr>
          <a:xfrm>
            <a:off x="838200" y="1490663"/>
            <a:ext cx="11249025" cy="483209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Interfaces allow you to specify what methods a class should implement.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Interfaces are declared with the </a:t>
            </a:r>
            <a:r>
              <a:rPr b="0"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interface</a:t>
            </a: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 keyword.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When one or more classes use the same interface, it is referred to as </a:t>
            </a:r>
            <a:r>
              <a:rPr b="0" i="0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"polymorphism".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class uses the keyword </a:t>
            </a:r>
            <a:r>
              <a:rPr i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implements</a:t>
            </a:r>
            <a:r>
              <a:rPr i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implement an interface.</a:t>
            </a:r>
            <a:endParaRPr i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80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Char char="•"/>
            </a:pPr>
            <a:r>
              <a:rPr b="0" i="0" lang="en-US" sz="2800">
                <a:solidFill>
                  <a:srgbClr val="000000"/>
                </a:solidFill>
                <a:latin typeface="Quattrocento Sans"/>
                <a:ea typeface="Quattrocento Sans"/>
                <a:cs typeface="Quattrocento Sans"/>
                <a:sym typeface="Quattrocento Sans"/>
              </a:rPr>
              <a:t>Interfaces vs. Abstract Classes???</a:t>
            </a:r>
            <a:endParaRPr/>
          </a:p>
        </p:txBody>
      </p:sp>
      <p:sp>
        <p:nvSpPr>
          <p:cNvPr id="283" name="Google Shape;283;p2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4" name="Google Shape;284;p25"/>
          <p:cNvSpPr txBox="1"/>
          <p:nvPr/>
        </p:nvSpPr>
        <p:spPr>
          <a:xfrm>
            <a:off x="3172021" y="3906709"/>
            <a:ext cx="5847958" cy="1477328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interface InterfaceName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function someMethod1();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function someMethod2($name, $color);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public function someMethod3() : string;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9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PHP OOP – Traits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291" name="Google Shape;291;p26"/>
          <p:cNvSpPr txBox="1"/>
          <p:nvPr/>
        </p:nvSpPr>
        <p:spPr>
          <a:xfrm>
            <a:off x="838200" y="1490663"/>
            <a:ext cx="11249025" cy="3046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PHP does not support multip</a:t>
            </a:r>
            <a:r>
              <a:rPr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le inheritance.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child class can inherit only from one single parent.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Font typeface="Arial"/>
              <a:buChar char="•"/>
            </a:pPr>
            <a:r>
              <a:rPr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Traits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can be used to solve it.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Traits are used to declare methods that can be used in multiple classes.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Traits can have methods and abstract methods and the methods can have any access modifier.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Traits are decalred with the </a:t>
            </a:r>
            <a:r>
              <a:rPr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trait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use a trait in a class, </a:t>
            </a:r>
            <a:r>
              <a:rPr b="0"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use 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keyword is used.</a:t>
            </a:r>
            <a:endParaRPr b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2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3" name="Google Shape;293;p26"/>
          <p:cNvSpPr txBox="1"/>
          <p:nvPr/>
        </p:nvSpPr>
        <p:spPr>
          <a:xfrm>
            <a:off x="2709825" y="4726682"/>
            <a:ext cx="2494261" cy="92333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trait TraitName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// some code...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  <p:sp>
        <p:nvSpPr>
          <p:cNvPr id="294" name="Google Shape;294;p26"/>
          <p:cNvSpPr txBox="1"/>
          <p:nvPr/>
        </p:nvSpPr>
        <p:spPr>
          <a:xfrm>
            <a:off x="5740784" y="4726682"/>
            <a:ext cx="2494261" cy="923330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MyClass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use TraitName;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2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PHP OOP – Statics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01" name="Google Shape;301;p27"/>
          <p:cNvSpPr txBox="1"/>
          <p:nvPr/>
        </p:nvSpPr>
        <p:spPr>
          <a:xfrm>
            <a:off x="838200" y="1490663"/>
            <a:ext cx="11249025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Static methods can be called directly </a:t>
            </a:r>
            <a:r>
              <a:rPr b="0" i="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- without creating an instance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of the class first.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access a static method use the class name, </a:t>
            </a:r>
            <a:r>
              <a:rPr b="0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double colon (::), </a:t>
            </a:r>
            <a:r>
              <a:rPr b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the method name.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properties can be static too.</a:t>
            </a:r>
            <a:endParaRPr b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03" name="Google Shape;303;p27"/>
          <p:cNvSpPr txBox="1"/>
          <p:nvPr/>
        </p:nvSpPr>
        <p:spPr>
          <a:xfrm>
            <a:off x="3691328" y="2907844"/>
            <a:ext cx="6876738" cy="2862322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&lt;?php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 greeting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public static function welcome() {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   echo "Hello World!";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  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// Call static method</a:t>
            </a:r>
            <a:b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</a:b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greeting::welcome();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?&gt;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PHP OOP – Namespaces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10" name="Google Shape;310;p28"/>
          <p:cNvSpPr txBox="1"/>
          <p:nvPr/>
        </p:nvSpPr>
        <p:spPr>
          <a:xfrm>
            <a:off x="838200" y="1490663"/>
            <a:ext cx="11249025" cy="378565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namespace is a way to encapsulate items like classes, functions, and constants.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Better organization and structured code.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define a namespace using the </a:t>
            </a:r>
            <a:r>
              <a:rPr b="0"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namespace</a:t>
            </a:r>
            <a:r>
              <a:rPr b="0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keyword. It is typically the first statement in a PHP file.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 access classes from </a:t>
            </a:r>
            <a:r>
              <a:rPr b="1"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outside a namespace</a:t>
            </a:r>
            <a:r>
              <a:rPr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, the class needs to have the namespace attached to it using ‘\’. 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i="0"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You can also use the namespace keyword at the top 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1" name="Google Shape;311;p2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12" name="Google Shape;312;p28"/>
          <p:cNvSpPr txBox="1"/>
          <p:nvPr/>
        </p:nvSpPr>
        <p:spPr>
          <a:xfrm>
            <a:off x="1114425" y="4213175"/>
            <a:ext cx="6093500" cy="2308324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namespace MyNamespace;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class MyClass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Class definition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function myFunction() {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// Function definition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}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 MY_CONSTANT = 42;</a:t>
            </a:r>
            <a:endParaRPr/>
          </a:p>
        </p:txBody>
      </p:sp>
      <p:sp>
        <p:nvSpPr>
          <p:cNvPr id="313" name="Google Shape;313;p28"/>
          <p:cNvSpPr txBox="1"/>
          <p:nvPr/>
        </p:nvSpPr>
        <p:spPr>
          <a:xfrm>
            <a:off x="7483955" y="4436815"/>
            <a:ext cx="4044712" cy="369332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$var = new MyNamespace\ MyClass();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4" name="Google Shape;314;p28"/>
          <p:cNvSpPr txBox="1"/>
          <p:nvPr/>
        </p:nvSpPr>
        <p:spPr>
          <a:xfrm>
            <a:off x="7483955" y="5015539"/>
            <a:ext cx="4044712" cy="646331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namespace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Html;</a:t>
            </a:r>
            <a:b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</a:b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$table = </a:t>
            </a:r>
            <a:r>
              <a:rPr b="0" i="0" lang="en-US" sz="1800">
                <a:solidFill>
                  <a:srgbClr val="0000CD"/>
                </a:solidFill>
                <a:latin typeface="Consolas"/>
                <a:ea typeface="Consolas"/>
                <a:cs typeface="Consolas"/>
                <a:sym typeface="Consolas"/>
              </a:rPr>
              <a:t>new</a:t>
            </a:r>
            <a:r>
              <a:rPr b="0" i="0" lang="en-US" sz="1800">
                <a:solidFill>
                  <a:srgbClr val="000000"/>
                </a:solidFill>
                <a:latin typeface="Consolas"/>
                <a:ea typeface="Consolas"/>
                <a:cs typeface="Consolas"/>
                <a:sym typeface="Consolas"/>
              </a:rPr>
              <a:t> Table();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9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PHP OOP – Include/Require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21" name="Google Shape;321;p29"/>
          <p:cNvSpPr txBox="1"/>
          <p:nvPr/>
        </p:nvSpPr>
        <p:spPr>
          <a:xfrm>
            <a:off x="838200" y="1490663"/>
            <a:ext cx="11249025" cy="267765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</a:t>
            </a:r>
            <a:r>
              <a:rPr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include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and </a:t>
            </a:r>
            <a:r>
              <a:rPr i="1" lang="en-US" sz="2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require</a:t>
            </a: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statements are used to include and evaluate the content of another PHP file within the current file.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require statement is similar to include but behaves more critically. </a:t>
            </a:r>
            <a:endParaRPr/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US" sz="2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the specified file is not found, it produces a fatal error and stops the script execution.</a:t>
            </a:r>
            <a:endParaRPr/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2" name="Google Shape;322;p2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3" name="Google Shape;323;p29"/>
          <p:cNvSpPr txBox="1"/>
          <p:nvPr/>
        </p:nvSpPr>
        <p:spPr>
          <a:xfrm>
            <a:off x="1752759" y="3429000"/>
            <a:ext cx="3771900" cy="1200329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include 'header.php';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echo "This is the main content.";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?&gt;</a:t>
            </a:r>
            <a:endParaRPr/>
          </a:p>
        </p:txBody>
      </p:sp>
      <p:sp>
        <p:nvSpPr>
          <p:cNvPr id="324" name="Google Shape;324;p29"/>
          <p:cNvSpPr txBox="1"/>
          <p:nvPr/>
        </p:nvSpPr>
        <p:spPr>
          <a:xfrm>
            <a:off x="6096000" y="3410262"/>
            <a:ext cx="3771900" cy="1200329"/>
          </a:xfrm>
          <a:prstGeom prst="rect">
            <a:avLst/>
          </a:prstGeom>
          <a:noFill/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&lt;?php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require 'config.php';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// Rest of the code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?&gt;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Types of scripting language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107" name="Google Shape;107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Client-side scripting language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be embedded within HTML, commonly are used to add functionality to a Web page, such as different menu styles or graphic displays or to serve dynamic advertisements.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Affecting the data that the end user sees in a browser window.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JavaScript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Server-side scripting language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Manipulate the data  usually in a database, on the server.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PHP, Python</a:t>
            </a:r>
            <a:endParaRPr/>
          </a:p>
        </p:txBody>
      </p:sp>
      <p:sp>
        <p:nvSpPr>
          <p:cNvPr id="108" name="Google Shape;108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3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PHP Form Handling</a:t>
            </a:r>
            <a:endParaRPr>
              <a:solidFill>
                <a:schemeClr val="accent6"/>
              </a:solidFill>
            </a:endParaRPr>
          </a:p>
        </p:txBody>
      </p:sp>
      <p:sp>
        <p:nvSpPr>
          <p:cNvPr id="331" name="Google Shape;331;p30"/>
          <p:cNvSpPr txBox="1"/>
          <p:nvPr/>
        </p:nvSpPr>
        <p:spPr>
          <a:xfrm>
            <a:off x="838200" y="1490663"/>
            <a:ext cx="11249025" cy="29238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800"/>
              <a:buFont typeface="Arial"/>
              <a:buChar char="•"/>
            </a:pPr>
            <a:r>
              <a:rPr b="1" lang="en-US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Task:</a:t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079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1"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857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form handling in php, now open the </a:t>
            </a:r>
            <a:r>
              <a:rPr b="1"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“Tutorial Lab 03.pdf”</a:t>
            </a: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file and start working on it.</a:t>
            </a:r>
            <a:endParaRPr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i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i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33350" lvl="0" marL="28575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t/>
            </a:r>
            <a:endParaRPr b="0" sz="24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32" name="Google Shape;332;p3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Google Shape;337;p3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Reference</a:t>
            </a:r>
            <a:endParaRPr/>
          </a:p>
        </p:txBody>
      </p:sp>
      <p:sp>
        <p:nvSpPr>
          <p:cNvPr id="338" name="Google Shape;338;p3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https://www.w3schools.com/</a:t>
            </a:r>
            <a:endParaRPr/>
          </a:p>
        </p:txBody>
      </p:sp>
      <p:sp>
        <p:nvSpPr>
          <p:cNvPr id="339" name="Google Shape;339;p3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28-Jan-24</a:t>
            </a:r>
            <a:endParaRPr/>
          </a:p>
        </p:txBody>
      </p:sp>
      <p:sp>
        <p:nvSpPr>
          <p:cNvPr id="340" name="Google Shape;340;p3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PHP</a:t>
            </a:r>
            <a:endParaRPr/>
          </a:p>
        </p:txBody>
      </p:sp>
      <p:sp>
        <p:nvSpPr>
          <p:cNvPr id="114" name="Google Shape;114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5" name="Google Shape;115;p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PHP is a script language and interpreter that is freely available and used primarily on Linux Web servers. 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PHP, originally derived from </a:t>
            </a:r>
            <a:r>
              <a:rPr lang="en-US">
                <a:solidFill>
                  <a:srgbClr val="FF0000"/>
                </a:solidFill>
              </a:rPr>
              <a:t>Personal Home Page </a:t>
            </a:r>
            <a:r>
              <a:rPr lang="en-US"/>
              <a:t>Tools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Now stands for </a:t>
            </a:r>
            <a:r>
              <a:rPr lang="en-US">
                <a:solidFill>
                  <a:srgbClr val="FF0000"/>
                </a:solidFill>
              </a:rPr>
              <a:t>PHP: Hypertext Preprocessor</a:t>
            </a:r>
            <a:r>
              <a:rPr lang="en-US"/>
              <a:t>, which the PHP FAQ describes as a "recursive acronym."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What is PHP?</a:t>
            </a:r>
            <a:endParaRPr/>
          </a:p>
        </p:txBody>
      </p:sp>
      <p:sp>
        <p:nvSpPr>
          <p:cNvPr id="121" name="Google Shape;121;p5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PHP stands for </a:t>
            </a:r>
            <a:r>
              <a:rPr b="1" lang="en-US"/>
              <a:t>P</a:t>
            </a:r>
            <a:r>
              <a:rPr lang="en-US"/>
              <a:t>HP: </a:t>
            </a:r>
            <a:r>
              <a:rPr b="1" lang="en-US"/>
              <a:t>H</a:t>
            </a:r>
            <a:r>
              <a:rPr lang="en-US"/>
              <a:t>ypertext </a:t>
            </a:r>
            <a:r>
              <a:rPr b="1" lang="en-US"/>
              <a:t>P</a:t>
            </a:r>
            <a:r>
              <a:rPr lang="en-US"/>
              <a:t>reprocessor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PHP is </a:t>
            </a:r>
            <a:r>
              <a:rPr lang="en-US">
                <a:solidFill>
                  <a:srgbClr val="FF0000"/>
                </a:solidFill>
              </a:rPr>
              <a:t>a server-side </a:t>
            </a:r>
            <a:r>
              <a:rPr lang="en-US"/>
              <a:t>scripting language,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PHP scripts are </a:t>
            </a:r>
            <a:r>
              <a:rPr lang="en-US">
                <a:solidFill>
                  <a:srgbClr val="FF0000"/>
                </a:solidFill>
              </a:rPr>
              <a:t>executed on the server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PHP supports many databases (</a:t>
            </a:r>
            <a:r>
              <a:rPr lang="en-US">
                <a:solidFill>
                  <a:srgbClr val="FF0000"/>
                </a:solidFill>
              </a:rPr>
              <a:t>MySQL</a:t>
            </a:r>
            <a:r>
              <a:rPr lang="en-US"/>
              <a:t>, Informix, Oracle, Sybase, Solid, PostgreSQL, Generic ODBC, etc.)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PHP is an </a:t>
            </a:r>
            <a:r>
              <a:rPr lang="en-US">
                <a:solidFill>
                  <a:srgbClr val="FF0000"/>
                </a:solidFill>
              </a:rPr>
              <a:t>open source </a:t>
            </a:r>
            <a:r>
              <a:rPr lang="en-US"/>
              <a:t>software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PHP </a:t>
            </a:r>
            <a:r>
              <a:rPr lang="en-US">
                <a:solidFill>
                  <a:srgbClr val="FF0000"/>
                </a:solidFill>
              </a:rPr>
              <a:t>is free to download </a:t>
            </a:r>
            <a:r>
              <a:rPr lang="en-US"/>
              <a:t>and use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122" name="Google Shape;122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Why PHP?</a:t>
            </a:r>
            <a:endParaRPr/>
          </a:p>
        </p:txBody>
      </p:sp>
      <p:sp>
        <p:nvSpPr>
          <p:cNvPr id="128" name="Google Shape;12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PHP runs on different </a:t>
            </a:r>
            <a:r>
              <a:rPr lang="en-US">
                <a:solidFill>
                  <a:srgbClr val="FF0000"/>
                </a:solidFill>
              </a:rPr>
              <a:t>platforms</a:t>
            </a:r>
            <a:r>
              <a:rPr lang="en-US"/>
              <a:t> (Windows, Linux, Unix, etc.)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PHP is compatible with almost all servers used today (</a:t>
            </a:r>
            <a:r>
              <a:rPr lang="en-US">
                <a:solidFill>
                  <a:srgbClr val="FF0000"/>
                </a:solidFill>
              </a:rPr>
              <a:t>Apache</a:t>
            </a:r>
            <a:r>
              <a:rPr lang="en-US"/>
              <a:t>, IIS, etc.)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PHP is </a:t>
            </a:r>
            <a:r>
              <a:rPr lang="en-US">
                <a:solidFill>
                  <a:srgbClr val="FF0000"/>
                </a:solidFill>
              </a:rPr>
              <a:t>FREE to download </a:t>
            </a:r>
            <a:r>
              <a:rPr lang="en-US"/>
              <a:t>from the official PHP resource: </a:t>
            </a:r>
            <a:r>
              <a:rPr lang="en-US" u="sng">
                <a:solidFill>
                  <a:schemeClr val="hlink"/>
                </a:solidFill>
                <a:hlinkClick r:id="rId3"/>
              </a:rPr>
              <a:t>www.php.net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PHP is easy to learn and </a:t>
            </a:r>
            <a:r>
              <a:rPr lang="en-US">
                <a:solidFill>
                  <a:srgbClr val="FF0000"/>
                </a:solidFill>
              </a:rPr>
              <a:t>runs efficiently </a:t>
            </a:r>
            <a:r>
              <a:rPr lang="en-US"/>
              <a:t>on the server side</a:t>
            </a:r>
            <a:endParaRPr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29" name="Google Shape;129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What is a PHP File?</a:t>
            </a:r>
            <a:endParaRPr/>
          </a:p>
        </p:txBody>
      </p:sp>
      <p:sp>
        <p:nvSpPr>
          <p:cNvPr id="135" name="Google Shape;135;p7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PHP files can contain </a:t>
            </a:r>
            <a:r>
              <a:rPr lang="en-US">
                <a:solidFill>
                  <a:srgbClr val="FF0000"/>
                </a:solidFill>
              </a:rPr>
              <a:t>text, HTML tags and scripts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PHP files are returned to the browser as </a:t>
            </a:r>
            <a:r>
              <a:rPr lang="en-US">
                <a:solidFill>
                  <a:srgbClr val="FF0000"/>
                </a:solidFill>
              </a:rPr>
              <a:t>plain HTML 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PHP files have a file extension of </a:t>
            </a:r>
            <a:r>
              <a:rPr lang="en-US">
                <a:solidFill>
                  <a:srgbClr val="FF0000"/>
                </a:solidFill>
              </a:rPr>
              <a:t>".php", ".php5", or ".phtm</a:t>
            </a:r>
            <a:endParaRPr>
              <a:solidFill>
                <a:srgbClr val="FF0000"/>
              </a:solidFill>
            </a:endParaRPr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36" name="Google Shape;136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8"/>
          <p:cNvSpPr txBox="1"/>
          <p:nvPr>
            <p:ph idx="1" type="body"/>
          </p:nvPr>
        </p:nvSpPr>
        <p:spPr>
          <a:xfrm>
            <a:off x="2362200" y="4655653"/>
            <a:ext cx="7848600" cy="1905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request</a:t>
            </a:r>
            <a:r>
              <a:rPr lang="en-US" sz="2400"/>
              <a:t> of </a:t>
            </a:r>
            <a:r>
              <a:rPr lang="en-US" sz="2400">
                <a:solidFill>
                  <a:srgbClr val="FF0000"/>
                </a:solidFill>
              </a:rPr>
              <a:t>.php file </a:t>
            </a:r>
            <a:r>
              <a:rPr lang="en-US" sz="2400"/>
              <a:t>is sent to a web server, which directs the request to the </a:t>
            </a:r>
            <a:r>
              <a:rPr lang="en-US" sz="2400">
                <a:solidFill>
                  <a:srgbClr val="FF0000"/>
                </a:solidFill>
              </a:rPr>
              <a:t>PHP interpreter</a:t>
            </a:r>
            <a:r>
              <a:rPr lang="en-US" sz="2400"/>
              <a:t>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 sz="2400"/>
              <a:t>the PHP interpreter </a:t>
            </a:r>
            <a:r>
              <a:rPr lang="en-US" sz="2400">
                <a:solidFill>
                  <a:srgbClr val="FF0000"/>
                </a:solidFill>
              </a:rPr>
              <a:t>processes</a:t>
            </a:r>
            <a:r>
              <a:rPr lang="en-US" sz="2400"/>
              <a:t> the page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 sz="2400">
                <a:solidFill>
                  <a:srgbClr val="FF0000"/>
                </a:solidFill>
              </a:rPr>
              <a:t>delivers </a:t>
            </a:r>
            <a:r>
              <a:rPr lang="en-US" sz="2400"/>
              <a:t>a web page to the </a:t>
            </a:r>
            <a:r>
              <a:rPr lang="en-US" sz="2400">
                <a:solidFill>
                  <a:srgbClr val="FF0000"/>
                </a:solidFill>
              </a:rPr>
              <a:t>web server</a:t>
            </a:r>
            <a:r>
              <a:rPr lang="en-US" sz="2400"/>
              <a:t> to return to the browser</a:t>
            </a:r>
            <a:endParaRPr/>
          </a:p>
        </p:txBody>
      </p:sp>
      <p:pic>
        <p:nvPicPr>
          <p:cNvPr id="142" name="Google Shape;142;p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08616" y="1539814"/>
            <a:ext cx="4374768" cy="2893650"/>
          </a:xfrm>
          <a:prstGeom prst="rect">
            <a:avLst/>
          </a:prstGeom>
          <a:noFill/>
          <a:ln>
            <a:noFill/>
          </a:ln>
        </p:spPr>
      </p:pic>
      <p:sp>
        <p:nvSpPr>
          <p:cNvPr id="143" name="Google Shape;143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44" name="Google Shape;144;p8"/>
          <p:cNvSpPr txBox="1"/>
          <p:nvPr/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i="0" lang="en-US" sz="4400" u="none" cap="none" strike="noStrike">
                <a:solidFill>
                  <a:schemeClr val="accent6"/>
                </a:solidFill>
                <a:latin typeface="Calibri"/>
                <a:ea typeface="Calibri"/>
                <a:cs typeface="Calibri"/>
                <a:sym typeface="Calibri"/>
              </a:rPr>
              <a:t>How PHP Works?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accent6"/>
              </a:buClr>
              <a:buSzPts val="4400"/>
              <a:buFont typeface="Calibri"/>
              <a:buNone/>
            </a:pPr>
            <a:r>
              <a:rPr b="1" lang="en-US">
                <a:solidFill>
                  <a:schemeClr val="accent6"/>
                </a:solidFill>
              </a:rPr>
              <a:t>Installing Web Server and PHP</a:t>
            </a:r>
            <a:endParaRPr/>
          </a:p>
        </p:txBody>
      </p:sp>
      <p:sp>
        <p:nvSpPr>
          <p:cNvPr id="150" name="Google Shape;150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use a </a:t>
            </a:r>
            <a:r>
              <a:rPr lang="en-US">
                <a:solidFill>
                  <a:srgbClr val="FF0000"/>
                </a:solidFill>
              </a:rPr>
              <a:t>package</a:t>
            </a:r>
            <a:r>
              <a:rPr lang="en-US"/>
              <a:t> for installing web server and PHP called </a:t>
            </a:r>
            <a:r>
              <a:rPr lang="en-US">
                <a:solidFill>
                  <a:srgbClr val="FF0000"/>
                </a:solidFill>
              </a:rPr>
              <a:t>XAMPP.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1" lang="en-US">
                <a:solidFill>
                  <a:srgbClr val="FF0000"/>
                </a:solidFill>
              </a:rPr>
              <a:t>XAMPP </a:t>
            </a:r>
            <a:r>
              <a:rPr b="1" lang="en-US"/>
              <a:t>includes: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</a:rPr>
              <a:t>Apache </a:t>
            </a:r>
            <a:r>
              <a:rPr lang="en-US" sz="2800"/>
              <a:t>(IPv6 enabled) + OpenSSL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MySQL + PBXT engine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 sz="2800">
                <a:solidFill>
                  <a:srgbClr val="FF0000"/>
                </a:solidFill>
              </a:rPr>
              <a:t>PHP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phpMyAdmin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Perl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FileZilla FTP Server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 sz="2800"/>
              <a:t>Mercury Mail Transport System</a:t>
            </a:r>
            <a:endParaRPr/>
          </a:p>
          <a:p>
            <a:pPr indent="-889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</a:pPr>
            <a:r>
              <a:t/>
            </a:r>
            <a:endParaRPr sz="2200"/>
          </a:p>
          <a:p>
            <a:pPr indent="-762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sz="2400"/>
          </a:p>
        </p:txBody>
      </p:sp>
      <p:sp>
        <p:nvSpPr>
          <p:cNvPr id="151" name="Google Shape;151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2022-05-28T04:31:37Z</dcterms:created>
  <dc:creator>Microsoft Office User</dc:creator>
</cp:coreProperties>
</file>