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88" r:id="rId4"/>
    <p:sldId id="389" r:id="rId5"/>
    <p:sldId id="385" r:id="rId6"/>
    <p:sldId id="390" r:id="rId7"/>
    <p:sldId id="386" r:id="rId8"/>
    <p:sldId id="391" r:id="rId9"/>
    <p:sldId id="392" r:id="rId10"/>
    <p:sldId id="394" r:id="rId11"/>
    <p:sldId id="395" r:id="rId12"/>
    <p:sldId id="396" r:id="rId13"/>
    <p:sldId id="397" r:id="rId14"/>
    <p:sldId id="398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393" r:id="rId30"/>
    <p:sldId id="38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3" roundtripDataSignature="AMtx7mg9CgjXLld8ptoL8a35yts1isVH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133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3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13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EAC71-B06E-43E7-A228-F7B005A11A9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F17B9-3460-4CA3-95F4-1BE293A305FE}">
      <dgm:prSet phldrT="[Text]"/>
      <dgm:spPr>
        <a:solidFill>
          <a:srgbClr val="FF3399"/>
        </a:solidFill>
      </dgm:spPr>
      <dgm:t>
        <a:bodyPr/>
        <a:lstStyle/>
        <a:p>
          <a:r>
            <a:rPr lang="en-US" dirty="0"/>
            <a:t>Framework</a:t>
          </a:r>
        </a:p>
      </dgm:t>
    </dgm:pt>
    <dgm:pt modelId="{A39936D1-C78A-42C6-A42E-2645EF0C5D22}" type="parTrans" cxnId="{1C92A4FB-5F65-45CD-B96D-C1DF2BF7EEDC}">
      <dgm:prSet/>
      <dgm:spPr/>
      <dgm:t>
        <a:bodyPr/>
        <a:lstStyle/>
        <a:p>
          <a:endParaRPr lang="en-US"/>
        </a:p>
      </dgm:t>
    </dgm:pt>
    <dgm:pt modelId="{1C2F5177-F89E-4ED7-B4A1-6335BE3A089D}" type="sibTrans" cxnId="{1C92A4FB-5F65-45CD-B96D-C1DF2BF7EEDC}">
      <dgm:prSet/>
      <dgm:spPr/>
      <dgm:t>
        <a:bodyPr/>
        <a:lstStyle/>
        <a:p>
          <a:endParaRPr lang="en-US"/>
        </a:p>
      </dgm:t>
    </dgm:pt>
    <dgm:pt modelId="{65C83FD1-2E57-4C8C-A1C8-A3B99343CCB1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3399"/>
          </a:solidFill>
        </a:ln>
      </dgm:spPr>
      <dgm:t>
        <a:bodyPr/>
        <a:lstStyle/>
        <a:p>
          <a:r>
            <a:rPr lang="en-US" dirty="0"/>
            <a:t>Classes</a:t>
          </a:r>
        </a:p>
      </dgm:t>
    </dgm:pt>
    <dgm:pt modelId="{F0168CFF-9D0E-466D-8520-2215A097E2AC}" type="parTrans" cxnId="{D6FF42AF-D543-475A-A6BD-590D784A1DD1}">
      <dgm:prSet/>
      <dgm:spPr/>
      <dgm:t>
        <a:bodyPr/>
        <a:lstStyle/>
        <a:p>
          <a:endParaRPr lang="en-US"/>
        </a:p>
      </dgm:t>
    </dgm:pt>
    <dgm:pt modelId="{CF21991A-6446-4331-AF33-86572DAEC8CE}" type="sibTrans" cxnId="{D6FF42AF-D543-475A-A6BD-590D784A1DD1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0B7C51A8-7EFE-4AF4-A8BF-B24786201282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3399"/>
          </a:solidFill>
        </a:ln>
      </dgm:spPr>
      <dgm:t>
        <a:bodyPr/>
        <a:lstStyle/>
        <a:p>
          <a:r>
            <a:rPr lang="en-US" dirty="0"/>
            <a:t>Functions</a:t>
          </a:r>
        </a:p>
      </dgm:t>
    </dgm:pt>
    <dgm:pt modelId="{01A049FA-31EF-4A0F-9CDB-4B29186225F2}" type="parTrans" cxnId="{AC10EA4B-B19A-485C-8308-61FC9FAB64AB}">
      <dgm:prSet/>
      <dgm:spPr/>
      <dgm:t>
        <a:bodyPr/>
        <a:lstStyle/>
        <a:p>
          <a:endParaRPr lang="en-US"/>
        </a:p>
      </dgm:t>
    </dgm:pt>
    <dgm:pt modelId="{99419F6D-6464-46AF-86F1-ADA0DC13CEC4}" type="sibTrans" cxnId="{AC10EA4B-B19A-485C-8308-61FC9FAB64AB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C4C0D0C1-6DE6-48A3-9E3B-217E9188F39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3399"/>
          </a:solidFill>
        </a:ln>
      </dgm:spPr>
      <dgm:t>
        <a:bodyPr/>
        <a:lstStyle/>
        <a:p>
          <a:r>
            <a:rPr lang="en-US" dirty="0"/>
            <a:t>Database</a:t>
          </a:r>
        </a:p>
        <a:p>
          <a:r>
            <a:rPr lang="en-US" dirty="0"/>
            <a:t>Config.</a:t>
          </a:r>
        </a:p>
      </dgm:t>
    </dgm:pt>
    <dgm:pt modelId="{62B233FC-1135-40EF-BC37-AA4467288C23}" type="parTrans" cxnId="{B25B4219-9462-4811-9D2A-BE677A016EBB}">
      <dgm:prSet/>
      <dgm:spPr/>
      <dgm:t>
        <a:bodyPr/>
        <a:lstStyle/>
        <a:p>
          <a:endParaRPr lang="en-US"/>
        </a:p>
      </dgm:t>
    </dgm:pt>
    <dgm:pt modelId="{31BE7755-B1A4-48C7-A1DB-CECEE2B7D3BE}" type="sibTrans" cxnId="{B25B4219-9462-4811-9D2A-BE677A016EBB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06276129-EE2C-4C14-9BC6-EAF00377C42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FF3399"/>
          </a:solidFill>
        </a:ln>
      </dgm:spPr>
      <dgm:t>
        <a:bodyPr/>
        <a:lstStyle/>
        <a:p>
          <a:r>
            <a:rPr lang="en-US" dirty="0"/>
            <a:t>Packages</a:t>
          </a:r>
        </a:p>
      </dgm:t>
    </dgm:pt>
    <dgm:pt modelId="{884851DC-5133-4678-B3D6-B9C6222A2B18}" type="parTrans" cxnId="{858E5C12-E5CC-4265-84D0-30CFB556181B}">
      <dgm:prSet/>
      <dgm:spPr/>
      <dgm:t>
        <a:bodyPr/>
        <a:lstStyle/>
        <a:p>
          <a:endParaRPr lang="en-US"/>
        </a:p>
      </dgm:t>
    </dgm:pt>
    <dgm:pt modelId="{E8071886-778A-48A2-8F3B-D8730F3F0A6B}" type="sibTrans" cxnId="{858E5C12-E5CC-4265-84D0-30CFB556181B}">
      <dgm:prSet/>
      <dgm:spPr>
        <a:solidFill>
          <a:srgbClr val="FF3399"/>
        </a:solidFill>
      </dgm:spPr>
      <dgm:t>
        <a:bodyPr/>
        <a:lstStyle/>
        <a:p>
          <a:endParaRPr lang="en-US"/>
        </a:p>
      </dgm:t>
    </dgm:pt>
    <dgm:pt modelId="{6674D1BC-11FE-49F6-8530-540984551E99}" type="pres">
      <dgm:prSet presAssocID="{ABCEAC71-B06E-43E7-A228-F7B005A11A9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7711D1-5056-4901-BC84-103B8AA2C185}" type="pres">
      <dgm:prSet presAssocID="{F68F17B9-3460-4CA3-95F4-1BE293A305FE}" presName="centerShape" presStyleLbl="node0" presStyleIdx="0" presStyleCnt="1"/>
      <dgm:spPr/>
      <dgm:t>
        <a:bodyPr/>
        <a:lstStyle/>
        <a:p>
          <a:endParaRPr lang="en-US"/>
        </a:p>
      </dgm:t>
    </dgm:pt>
    <dgm:pt modelId="{5E07E347-9EE4-4C24-8D7D-F2A0827795D9}" type="pres">
      <dgm:prSet presAssocID="{65C83FD1-2E57-4C8C-A1C8-A3B99343CCB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E6CB3-8B81-4E7A-BCE0-C3E8DF5EC15B}" type="pres">
      <dgm:prSet presAssocID="{65C83FD1-2E57-4C8C-A1C8-A3B99343CCB1}" presName="dummy" presStyleCnt="0"/>
      <dgm:spPr/>
    </dgm:pt>
    <dgm:pt modelId="{2F8ED3B1-C333-4508-BB53-3FFEBC45357D}" type="pres">
      <dgm:prSet presAssocID="{CF21991A-6446-4331-AF33-86572DAEC8CE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43D75AA-0C94-42F0-9469-91CAC7D275AD}" type="pres">
      <dgm:prSet presAssocID="{0B7C51A8-7EFE-4AF4-A8BF-B247862012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6512D-0C53-439C-862F-2B3B2B336386}" type="pres">
      <dgm:prSet presAssocID="{0B7C51A8-7EFE-4AF4-A8BF-B24786201282}" presName="dummy" presStyleCnt="0"/>
      <dgm:spPr/>
    </dgm:pt>
    <dgm:pt modelId="{C0FE5D25-BEB2-46FE-A0DB-753F8D7D2384}" type="pres">
      <dgm:prSet presAssocID="{99419F6D-6464-46AF-86F1-ADA0DC13CEC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B2C5F26-B336-42F5-9672-FA66662F9F21}" type="pres">
      <dgm:prSet presAssocID="{C4C0D0C1-6DE6-48A3-9E3B-217E9188F39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31309-067A-4BAE-BFEB-C4B5D1A56567}" type="pres">
      <dgm:prSet presAssocID="{C4C0D0C1-6DE6-48A3-9E3B-217E9188F399}" presName="dummy" presStyleCnt="0"/>
      <dgm:spPr/>
    </dgm:pt>
    <dgm:pt modelId="{12D8627F-1131-4C9A-BDF8-6AA2574CF09E}" type="pres">
      <dgm:prSet presAssocID="{31BE7755-B1A4-48C7-A1DB-CECEE2B7D3BE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5CC4F98-B27F-469F-ABB0-535E19D727A0}" type="pres">
      <dgm:prSet presAssocID="{06276129-EE2C-4C14-9BC6-EAF00377C42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9C634-65CF-4C15-901F-D4DC436233CB}" type="pres">
      <dgm:prSet presAssocID="{06276129-EE2C-4C14-9BC6-EAF00377C420}" presName="dummy" presStyleCnt="0"/>
      <dgm:spPr/>
    </dgm:pt>
    <dgm:pt modelId="{A7B64BF9-89BF-4458-A547-02366285EDE6}" type="pres">
      <dgm:prSet presAssocID="{E8071886-778A-48A2-8F3B-D8730F3F0A6B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CE2D5AC7-0F78-4A5E-B1B2-C3287B987B9A}" type="presOf" srcId="{ABCEAC71-B06E-43E7-A228-F7B005A11A97}" destId="{6674D1BC-11FE-49F6-8530-540984551E99}" srcOrd="0" destOrd="0" presId="urn:microsoft.com/office/officeart/2005/8/layout/radial6"/>
    <dgm:cxn modelId="{A16A19EF-93E4-45BA-BD8E-33C8BFAB276E}" type="presOf" srcId="{99419F6D-6464-46AF-86F1-ADA0DC13CEC4}" destId="{C0FE5D25-BEB2-46FE-A0DB-753F8D7D2384}" srcOrd="0" destOrd="0" presId="urn:microsoft.com/office/officeart/2005/8/layout/radial6"/>
    <dgm:cxn modelId="{1B53F935-122F-43E8-8D61-52594699EA4A}" type="presOf" srcId="{C4C0D0C1-6DE6-48A3-9E3B-217E9188F399}" destId="{0B2C5F26-B336-42F5-9672-FA66662F9F21}" srcOrd="0" destOrd="0" presId="urn:microsoft.com/office/officeart/2005/8/layout/radial6"/>
    <dgm:cxn modelId="{AC10EA4B-B19A-485C-8308-61FC9FAB64AB}" srcId="{F68F17B9-3460-4CA3-95F4-1BE293A305FE}" destId="{0B7C51A8-7EFE-4AF4-A8BF-B24786201282}" srcOrd="1" destOrd="0" parTransId="{01A049FA-31EF-4A0F-9CDB-4B29186225F2}" sibTransId="{99419F6D-6464-46AF-86F1-ADA0DC13CEC4}"/>
    <dgm:cxn modelId="{0C224370-1D9E-4DD8-80E0-41A747324971}" type="presOf" srcId="{0B7C51A8-7EFE-4AF4-A8BF-B24786201282}" destId="{843D75AA-0C94-42F0-9469-91CAC7D275AD}" srcOrd="0" destOrd="0" presId="urn:microsoft.com/office/officeart/2005/8/layout/radial6"/>
    <dgm:cxn modelId="{D8436866-C619-495F-9CE8-3AACA5FFC1D2}" type="presOf" srcId="{65C83FD1-2E57-4C8C-A1C8-A3B99343CCB1}" destId="{5E07E347-9EE4-4C24-8D7D-F2A0827795D9}" srcOrd="0" destOrd="0" presId="urn:microsoft.com/office/officeart/2005/8/layout/radial6"/>
    <dgm:cxn modelId="{1C92A4FB-5F65-45CD-B96D-C1DF2BF7EEDC}" srcId="{ABCEAC71-B06E-43E7-A228-F7B005A11A97}" destId="{F68F17B9-3460-4CA3-95F4-1BE293A305FE}" srcOrd="0" destOrd="0" parTransId="{A39936D1-C78A-42C6-A42E-2645EF0C5D22}" sibTransId="{1C2F5177-F89E-4ED7-B4A1-6335BE3A089D}"/>
    <dgm:cxn modelId="{858E5C12-E5CC-4265-84D0-30CFB556181B}" srcId="{F68F17B9-3460-4CA3-95F4-1BE293A305FE}" destId="{06276129-EE2C-4C14-9BC6-EAF00377C420}" srcOrd="3" destOrd="0" parTransId="{884851DC-5133-4678-B3D6-B9C6222A2B18}" sibTransId="{E8071886-778A-48A2-8F3B-D8730F3F0A6B}"/>
    <dgm:cxn modelId="{A941FBF5-8689-4595-A4B6-91BE3B96BC43}" type="presOf" srcId="{CF21991A-6446-4331-AF33-86572DAEC8CE}" destId="{2F8ED3B1-C333-4508-BB53-3FFEBC45357D}" srcOrd="0" destOrd="0" presId="urn:microsoft.com/office/officeart/2005/8/layout/radial6"/>
    <dgm:cxn modelId="{8B6771DF-A159-4F09-ACE2-DE864747B4D8}" type="presOf" srcId="{E8071886-778A-48A2-8F3B-D8730F3F0A6B}" destId="{A7B64BF9-89BF-4458-A547-02366285EDE6}" srcOrd="0" destOrd="0" presId="urn:microsoft.com/office/officeart/2005/8/layout/radial6"/>
    <dgm:cxn modelId="{96806491-ACEC-4EEC-A3BE-06080F49B441}" type="presOf" srcId="{31BE7755-B1A4-48C7-A1DB-CECEE2B7D3BE}" destId="{12D8627F-1131-4C9A-BDF8-6AA2574CF09E}" srcOrd="0" destOrd="0" presId="urn:microsoft.com/office/officeart/2005/8/layout/radial6"/>
    <dgm:cxn modelId="{EBFF70D5-F9BC-4871-99A4-0A8A3D8B8426}" type="presOf" srcId="{F68F17B9-3460-4CA3-95F4-1BE293A305FE}" destId="{DD7711D1-5056-4901-BC84-103B8AA2C185}" srcOrd="0" destOrd="0" presId="urn:microsoft.com/office/officeart/2005/8/layout/radial6"/>
    <dgm:cxn modelId="{B84FDF2F-2FA7-4F5C-A9B8-4E4604F30CE5}" type="presOf" srcId="{06276129-EE2C-4C14-9BC6-EAF00377C420}" destId="{B5CC4F98-B27F-469F-ABB0-535E19D727A0}" srcOrd="0" destOrd="0" presId="urn:microsoft.com/office/officeart/2005/8/layout/radial6"/>
    <dgm:cxn modelId="{B25B4219-9462-4811-9D2A-BE677A016EBB}" srcId="{F68F17B9-3460-4CA3-95F4-1BE293A305FE}" destId="{C4C0D0C1-6DE6-48A3-9E3B-217E9188F399}" srcOrd="2" destOrd="0" parTransId="{62B233FC-1135-40EF-BC37-AA4467288C23}" sibTransId="{31BE7755-B1A4-48C7-A1DB-CECEE2B7D3BE}"/>
    <dgm:cxn modelId="{D6FF42AF-D543-475A-A6BD-590D784A1DD1}" srcId="{F68F17B9-3460-4CA3-95F4-1BE293A305FE}" destId="{65C83FD1-2E57-4C8C-A1C8-A3B99343CCB1}" srcOrd="0" destOrd="0" parTransId="{F0168CFF-9D0E-466D-8520-2215A097E2AC}" sibTransId="{CF21991A-6446-4331-AF33-86572DAEC8CE}"/>
    <dgm:cxn modelId="{A4CE46AA-7A6C-4354-A922-8F403EE7F47F}" type="presParOf" srcId="{6674D1BC-11FE-49F6-8530-540984551E99}" destId="{DD7711D1-5056-4901-BC84-103B8AA2C185}" srcOrd="0" destOrd="0" presId="urn:microsoft.com/office/officeart/2005/8/layout/radial6"/>
    <dgm:cxn modelId="{2ED842AB-4498-4CED-A37C-F1A8B6D8617D}" type="presParOf" srcId="{6674D1BC-11FE-49F6-8530-540984551E99}" destId="{5E07E347-9EE4-4C24-8D7D-F2A0827795D9}" srcOrd="1" destOrd="0" presId="urn:microsoft.com/office/officeart/2005/8/layout/radial6"/>
    <dgm:cxn modelId="{955946C7-81F6-4995-A27C-636612B39719}" type="presParOf" srcId="{6674D1BC-11FE-49F6-8530-540984551E99}" destId="{8DFE6CB3-8B81-4E7A-BCE0-C3E8DF5EC15B}" srcOrd="2" destOrd="0" presId="urn:microsoft.com/office/officeart/2005/8/layout/radial6"/>
    <dgm:cxn modelId="{66B57C8B-FB6A-4C08-A2D1-5FA3E69FB833}" type="presParOf" srcId="{6674D1BC-11FE-49F6-8530-540984551E99}" destId="{2F8ED3B1-C333-4508-BB53-3FFEBC45357D}" srcOrd="3" destOrd="0" presId="urn:microsoft.com/office/officeart/2005/8/layout/radial6"/>
    <dgm:cxn modelId="{EB657C9F-A535-4BCE-B894-08583A970A3C}" type="presParOf" srcId="{6674D1BC-11FE-49F6-8530-540984551E99}" destId="{843D75AA-0C94-42F0-9469-91CAC7D275AD}" srcOrd="4" destOrd="0" presId="urn:microsoft.com/office/officeart/2005/8/layout/radial6"/>
    <dgm:cxn modelId="{0228FC65-60AD-4ABB-B898-F517210FD888}" type="presParOf" srcId="{6674D1BC-11FE-49F6-8530-540984551E99}" destId="{ECE6512D-0C53-439C-862F-2B3B2B336386}" srcOrd="5" destOrd="0" presId="urn:microsoft.com/office/officeart/2005/8/layout/radial6"/>
    <dgm:cxn modelId="{859423F9-CF21-40DE-8595-2057CD1D272E}" type="presParOf" srcId="{6674D1BC-11FE-49F6-8530-540984551E99}" destId="{C0FE5D25-BEB2-46FE-A0DB-753F8D7D2384}" srcOrd="6" destOrd="0" presId="urn:microsoft.com/office/officeart/2005/8/layout/radial6"/>
    <dgm:cxn modelId="{94470516-C663-4875-A09F-F2908166341A}" type="presParOf" srcId="{6674D1BC-11FE-49F6-8530-540984551E99}" destId="{0B2C5F26-B336-42F5-9672-FA66662F9F21}" srcOrd="7" destOrd="0" presId="urn:microsoft.com/office/officeart/2005/8/layout/radial6"/>
    <dgm:cxn modelId="{C7F356A7-F5FF-4FF5-AB58-315FDF503EFB}" type="presParOf" srcId="{6674D1BC-11FE-49F6-8530-540984551E99}" destId="{D1931309-067A-4BAE-BFEB-C4B5D1A56567}" srcOrd="8" destOrd="0" presId="urn:microsoft.com/office/officeart/2005/8/layout/radial6"/>
    <dgm:cxn modelId="{90BAB727-D8FC-4796-94DD-55F9899C62C8}" type="presParOf" srcId="{6674D1BC-11FE-49F6-8530-540984551E99}" destId="{12D8627F-1131-4C9A-BDF8-6AA2574CF09E}" srcOrd="9" destOrd="0" presId="urn:microsoft.com/office/officeart/2005/8/layout/radial6"/>
    <dgm:cxn modelId="{1C1E6F58-780A-47E5-92AF-CDB58EFC67B8}" type="presParOf" srcId="{6674D1BC-11FE-49F6-8530-540984551E99}" destId="{B5CC4F98-B27F-469F-ABB0-535E19D727A0}" srcOrd="10" destOrd="0" presId="urn:microsoft.com/office/officeart/2005/8/layout/radial6"/>
    <dgm:cxn modelId="{058A7D86-D50A-4925-AF4E-D3D8ABC7F4A3}" type="presParOf" srcId="{6674D1BC-11FE-49F6-8530-540984551E99}" destId="{3F89C634-65CF-4C15-901F-D4DC436233CB}" srcOrd="11" destOrd="0" presId="urn:microsoft.com/office/officeart/2005/8/layout/radial6"/>
    <dgm:cxn modelId="{51B89DC6-EB10-451E-9200-24B04AD13D5D}" type="presParOf" srcId="{6674D1BC-11FE-49F6-8530-540984551E99}" destId="{A7B64BF9-89BF-4458-A547-02366285EDE6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4BF9-89BF-4458-A547-02366285EDE6}">
      <dsp:nvSpPr>
        <dsp:cNvPr id="0" name=""/>
        <dsp:cNvSpPr/>
      </dsp:nvSpPr>
      <dsp:spPr>
        <a:xfrm>
          <a:off x="1451969" y="623591"/>
          <a:ext cx="4171484" cy="4171484"/>
        </a:xfrm>
        <a:prstGeom prst="blockArc">
          <a:avLst>
            <a:gd name="adj1" fmla="val 10800000"/>
            <a:gd name="adj2" fmla="val 16200000"/>
            <a:gd name="adj3" fmla="val 4633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8627F-1131-4C9A-BDF8-6AA2574CF09E}">
      <dsp:nvSpPr>
        <dsp:cNvPr id="0" name=""/>
        <dsp:cNvSpPr/>
      </dsp:nvSpPr>
      <dsp:spPr>
        <a:xfrm>
          <a:off x="1451969" y="623591"/>
          <a:ext cx="4171484" cy="4171484"/>
        </a:xfrm>
        <a:prstGeom prst="blockArc">
          <a:avLst>
            <a:gd name="adj1" fmla="val 5400000"/>
            <a:gd name="adj2" fmla="val 10800000"/>
            <a:gd name="adj3" fmla="val 4633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E5D25-BEB2-46FE-A0DB-753F8D7D2384}">
      <dsp:nvSpPr>
        <dsp:cNvPr id="0" name=""/>
        <dsp:cNvSpPr/>
      </dsp:nvSpPr>
      <dsp:spPr>
        <a:xfrm>
          <a:off x="1451969" y="623591"/>
          <a:ext cx="4171484" cy="4171484"/>
        </a:xfrm>
        <a:prstGeom prst="blockArc">
          <a:avLst>
            <a:gd name="adj1" fmla="val 0"/>
            <a:gd name="adj2" fmla="val 5400000"/>
            <a:gd name="adj3" fmla="val 4633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ED3B1-C333-4508-BB53-3FFEBC45357D}">
      <dsp:nvSpPr>
        <dsp:cNvPr id="0" name=""/>
        <dsp:cNvSpPr/>
      </dsp:nvSpPr>
      <dsp:spPr>
        <a:xfrm>
          <a:off x="1451969" y="623591"/>
          <a:ext cx="4171484" cy="4171484"/>
        </a:xfrm>
        <a:prstGeom prst="blockArc">
          <a:avLst>
            <a:gd name="adj1" fmla="val 16200000"/>
            <a:gd name="adj2" fmla="val 0"/>
            <a:gd name="adj3" fmla="val 4633"/>
          </a:avLst>
        </a:prstGeom>
        <a:solidFill>
          <a:srgbClr val="FF33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11D1-5056-4901-BC84-103B8AA2C185}">
      <dsp:nvSpPr>
        <dsp:cNvPr id="0" name=""/>
        <dsp:cNvSpPr/>
      </dsp:nvSpPr>
      <dsp:spPr>
        <a:xfrm>
          <a:off x="2579005" y="1750627"/>
          <a:ext cx="1917412" cy="1917412"/>
        </a:xfrm>
        <a:prstGeom prst="ellipse">
          <a:avLst/>
        </a:prstGeom>
        <a:solidFill>
          <a:srgbClr val="FF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Framework</a:t>
          </a:r>
        </a:p>
      </dsp:txBody>
      <dsp:txXfrm>
        <a:off x="2859803" y="2031425"/>
        <a:ext cx="1355816" cy="1355816"/>
      </dsp:txXfrm>
    </dsp:sp>
    <dsp:sp modelId="{5E07E347-9EE4-4C24-8D7D-F2A0827795D9}">
      <dsp:nvSpPr>
        <dsp:cNvPr id="0" name=""/>
        <dsp:cNvSpPr/>
      </dsp:nvSpPr>
      <dsp:spPr>
        <a:xfrm>
          <a:off x="2866617" y="815"/>
          <a:ext cx="1342188" cy="134218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FF3399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Classes</a:t>
          </a:r>
        </a:p>
      </dsp:txBody>
      <dsp:txXfrm>
        <a:off x="3063176" y="197374"/>
        <a:ext cx="949070" cy="949070"/>
      </dsp:txXfrm>
    </dsp:sp>
    <dsp:sp modelId="{843D75AA-0C94-42F0-9469-91CAC7D275AD}">
      <dsp:nvSpPr>
        <dsp:cNvPr id="0" name=""/>
        <dsp:cNvSpPr/>
      </dsp:nvSpPr>
      <dsp:spPr>
        <a:xfrm>
          <a:off x="4904041" y="2038239"/>
          <a:ext cx="1342188" cy="134218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FF3399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Functions</a:t>
          </a:r>
        </a:p>
      </dsp:txBody>
      <dsp:txXfrm>
        <a:off x="5100600" y="2234798"/>
        <a:ext cx="949070" cy="949070"/>
      </dsp:txXfrm>
    </dsp:sp>
    <dsp:sp modelId="{0B2C5F26-B336-42F5-9672-FA66662F9F21}">
      <dsp:nvSpPr>
        <dsp:cNvPr id="0" name=""/>
        <dsp:cNvSpPr/>
      </dsp:nvSpPr>
      <dsp:spPr>
        <a:xfrm>
          <a:off x="2866617" y="4075662"/>
          <a:ext cx="1342188" cy="134218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FF3399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Database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Config.</a:t>
          </a:r>
        </a:p>
      </dsp:txBody>
      <dsp:txXfrm>
        <a:off x="3063176" y="4272221"/>
        <a:ext cx="949070" cy="949070"/>
      </dsp:txXfrm>
    </dsp:sp>
    <dsp:sp modelId="{B5CC4F98-B27F-469F-ABB0-535E19D727A0}">
      <dsp:nvSpPr>
        <dsp:cNvPr id="0" name=""/>
        <dsp:cNvSpPr/>
      </dsp:nvSpPr>
      <dsp:spPr>
        <a:xfrm>
          <a:off x="829194" y="2038239"/>
          <a:ext cx="1342188" cy="1342188"/>
        </a:xfrm>
        <a:prstGeom prst="ellipse">
          <a:avLst/>
        </a:prstGeom>
        <a:solidFill>
          <a:schemeClr val="lt1"/>
        </a:solidFill>
        <a:ln w="25400" cap="flat" cmpd="sng" algn="ctr">
          <a:solidFill>
            <a:srgbClr val="FF3399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Packages</a:t>
          </a:r>
        </a:p>
      </dsp:txBody>
      <dsp:txXfrm>
        <a:off x="1025753" y="2234798"/>
        <a:ext cx="949070" cy="949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17A8DD9-264A-DF6F-1B5B-C03127BC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FB0A815D-A66F-3816-E25D-D41E7E848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925BABB7-529C-641D-A126-C4DD9947A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157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EE46262-64F8-E083-3853-D086E29B7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A9BE4169-0246-551E-7793-484D9D11E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0C0A058F-144F-81CA-76D8-7C7D43E03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35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9889C92-0A86-2F50-C1C8-B9C91A055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F66D3CBF-AFC9-81C4-A895-DB93FDD38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39B3CA76-174A-0DCC-4B39-86D350AD2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854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BCEA06F-D714-1147-61E1-FA1D7D72C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74BEB744-A3D0-4983-DBA5-73F79FB84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0F166A2E-375D-B6DB-8464-11E6FDF85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13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5C8BB34-859F-7782-92FE-720E50B6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1A0B131D-11A0-B0E6-0EF7-C5B7C766A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05BB8693-DD06-A707-8B20-2CBFF19E1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438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0C264D3-99A5-F59D-1CB5-21080CEF4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13B8D0D7-E6CC-FE58-B34A-B53DAA872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318EA344-7E3D-90F4-5066-71AC6EE890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C40650A-098F-C8E6-336F-79421058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2CA06FC5-A3CA-0D6E-3C52-7E7792AF7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823EC575-EFA7-0CE6-5C11-FCD8A2D9B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327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F9CEF4D-7B36-4A20-4FA3-0F2F3FD6F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D1D5CD71-8B8C-4E2B-5FFD-4F6FF8366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6537C6D8-96CF-AD10-873B-B35C8A643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50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F1B310A-BF62-D7D7-BB20-6616C1EA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CCBB8935-1B1A-7984-75AB-B0DF65697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668F3B44-D9D5-3FC4-EEB7-932F1C989B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745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26E193D-B629-494A-6D47-01A6F8D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4C2344F3-6E91-212C-DAD0-21D68675DE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3ED1CFA1-69C2-B35E-B470-12C778756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9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A0250B5-A28D-8994-6F7F-F1950D51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587007AF-E54A-9659-8709-2B042446A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F301C90E-096F-3676-E967-FC4C5276F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8010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7AAD867-1F2E-2E77-893F-6F1E04C0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E7150FC9-9FD9-1F09-85A3-99C7A8532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D756A37A-4A11-0558-01F0-75CAAAA31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395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13352F8-1095-522F-33F3-6927A2ED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DAD548EA-7B88-B180-ED54-3A85325DC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C68A6E39-EB05-FC32-FE55-3AE42724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84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7EBF8E3-C3A7-540C-6D70-B1C638B7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ABBD1463-3329-808E-FB72-E69C7B0BA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71FDBF8F-A316-2C9A-1A25-4F41B8E20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9416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B92E5C2-2228-7F01-F0DC-B5E40789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5326C30B-EAC3-1BEC-F4F2-A16C6B7678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6F5F3DBD-7E13-5039-DBD6-EE6832B8B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3229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708A4E9-C479-0737-7CF0-CF320039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41C6F60A-E78C-E1EB-BBF3-DFA179A8E2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5903C64E-8149-F2AC-1C27-E75BE8FA34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656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FB427DE-D297-6D07-A439-9C844C0C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51AEE60B-C222-97E2-8C51-8FD1BF369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397F824E-FC65-9BDC-FB84-9708F437C9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7512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33200458-BC6B-F67D-865C-44B3C6A4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2F68FBAC-4E02-72E9-FDDA-C656FC186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71A1871A-1B6E-4BF7-6DA4-0D433FF05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71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473C361-3B34-2B81-F41C-EF312FCA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EE40FDDB-6E40-C162-02AD-AF61468EF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0EBE3193-BE83-DDF1-93B4-00D97A671E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74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A247D67-FAA8-9F87-0278-6519D858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3C338A1A-E1F8-1CF2-2116-D2B70F9E2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C2C0360D-4C00-7290-9B07-DDDB1F24A3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78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3BCEE44-2D0B-19FB-1957-FF58C1E3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39A74546-689A-2C6E-2F2D-3CC9B6066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B7C2BD5C-F614-F16A-EC8B-5532C5C10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7730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E6DE7AA-C566-58B3-4E25-6BF7726C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BA233699-0919-F222-47CE-C238712166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68E42FDC-326F-92F1-2D91-5B0167A59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10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EA00EA0-35BC-0FB0-E35E-204D57EE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D2B945D2-45AC-CBB2-BF7A-9E48DAADF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123B1345-7912-9776-19FA-DEBED69BC1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37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34572CF-B90B-DEE6-14D6-87D351C37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CFD91EE7-7011-05FA-00E5-98A1B5CD8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D0EA0221-487C-9F3A-34C7-81D552B7C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561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8CAEB2B-85FC-736B-5AA9-FF7B67514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2363991E-9A52-2329-9803-E1DAFE62D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182F2E23-25E0-B39F-9167-873A18061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7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F56CD76-6167-A196-46D6-9D19FB882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734793E3-F9E3-DAED-147F-066D64664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2835A656-D4AD-CD36-AFD8-36DF16DD91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6776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D197512-DAAF-40CC-EC24-FEC19AB5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7F5A8F96-0444-F686-EC3C-4D0CF625B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25D0DA70-C82A-A40F-8B1A-221D93D20E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41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larave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scubetech.com/" TargetMode="External"/><Relationship Id="rId4" Type="http://schemas.openxmlformats.org/officeDocument/2006/relationships/hyperlink" Target="https://www.tutorialspoint.com/larav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2837287"/>
            <a:ext cx="12192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GB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3600" b="1" dirty="0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6 (Laravel Architecture and Blade Templates)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447800" y="50080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Subah Nawar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-GB" sz="20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lang="en-GB" sz="2000" b="1" dirty="0" smtClean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nawar@cse.kuet.ac.bd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600202" y="2249458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lang="en-GB" sz="18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3100 : Web Programming</a:t>
            </a:r>
            <a:endParaRPr sz="3200" b="1" i="0" u="none" strike="noStrike" cap="none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6" y="5000603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Saeed Alam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EDD4E8F-B4EF-6C9D-AD64-EBBBFAA3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5D807FF7-7E2A-BA6F-4B35-6C03329DA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Laravel’s App Directory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96122DA-1C46-F331-5933-D4E86E56174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DE38FF0-2C75-EC36-CD44-1B444C0D72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DF62D-BFA9-7052-538A-88E12548D3D1}"/>
              </a:ext>
            </a:extLst>
          </p:cNvPr>
          <p:cNvSpPr txBox="1"/>
          <p:nvPr/>
        </p:nvSpPr>
        <p:spPr>
          <a:xfrm>
            <a:off x="661737" y="1690688"/>
            <a:ext cx="3749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code is written in the app folder.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 folder contains the following sub-folders: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Console</a:t>
            </a:r>
          </a:p>
          <a:p>
            <a:pPr lvl="3"/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Exceptions</a:t>
            </a:r>
          </a:p>
          <a:p>
            <a:pPr lvl="3"/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Http</a:t>
            </a:r>
          </a:p>
          <a:p>
            <a:pPr lvl="3"/>
            <a:r>
              <a:rPr lang="en-US" sz="24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Models</a:t>
            </a:r>
            <a:endParaRPr lang="en-US" sz="2400" b="1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Providers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80227-A8C1-E8C8-1D73-C01DA2DC4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1" y="1843567"/>
            <a:ext cx="7840169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BF636DC-601D-2246-0639-4549C31E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AA14387-E46D-FB74-FEAD-BB3836C40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Laravel’s App Directory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C3370E2-B874-BD64-3232-7F8EAEC6907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60E0A319-04A1-D0D0-08C4-E086E8F69F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35488-2EF4-7A7C-EDD5-2B402DC9049D}"/>
              </a:ext>
            </a:extLst>
          </p:cNvPr>
          <p:cNvSpPr txBox="1"/>
          <p:nvPr/>
        </p:nvSpPr>
        <p:spPr>
          <a:xfrm>
            <a:off x="838200" y="1696955"/>
            <a:ext cx="109206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Console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the custom Artisan commands created using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make:command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the application’s exception handler and is a good place to add custom exception classes to handle different exceptions thrown by your </a:t>
            </a:r>
            <a:r>
              <a:rPr lang="en-US" sz="2400" b="0" i="0" dirty="0" smtClean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</a:t>
            </a:r>
            <a:endParaRPr lang="en-US" sz="24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rgbClr val="FF3399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directory contains all your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middleware, views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rgbClr val="FF3399"/>
              </a:buClr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Clr>
                <a:srgbClr val="FF3399"/>
              </a:buCl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is a new directory added since Laravel 8 to hold Model files.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your service providers for the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869998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4DBF6F0-8C95-766A-E1F5-1839F4F1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C435CAC5-43F8-BD02-AFFB-9F6D9E920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Other Directories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ECC6BE6-F5C1-6AEC-2EDA-42CE1F0A541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FC47277-E2F1-4426-FBC7-9052181AD4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B2815-C852-9151-5A6F-585F3BF15469}"/>
              </a:ext>
            </a:extLst>
          </p:cNvPr>
          <p:cNvSpPr txBox="1"/>
          <p:nvPr/>
        </p:nvSpPr>
        <p:spPr>
          <a:xfrm>
            <a:off x="838200" y="1484363"/>
            <a:ext cx="109206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4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Bootstrap: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This directory contains framework bootstrap as well as configuration files. It also contains </a:t>
            </a:r>
            <a:r>
              <a:rPr lang="en-US" sz="2800" b="1" i="1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directory which contains framework generated cache files. It also contains the file </a:t>
            </a:r>
            <a:r>
              <a:rPr lang="en-US" sz="2800" b="1" i="1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app.php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initializes the scripts required for bootstrap.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Config: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This directory contains all your application’s configuration files.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Clr>
                <a:srgbClr val="FF3399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Database: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This directory contains all database migrations and seeds. </a:t>
            </a:r>
          </a:p>
          <a:p>
            <a:pPr lvl="6"/>
            <a:r>
              <a:rPr lang="en-US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factories folder is used to generate a huge number of data records.</a:t>
            </a:r>
          </a:p>
          <a:p>
            <a:pPr lvl="6"/>
            <a:r>
              <a:rPr lang="en-US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Migrations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migrations folder is used to migrate the database in web application.</a:t>
            </a:r>
          </a:p>
          <a:p>
            <a:pPr lvl="6"/>
            <a:r>
              <a:rPr lang="en-US" sz="24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seeds folder contains the classes used to perform unit testing database.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848FE70-8050-28DB-EDE2-E92CD4B3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4041D7F-6A9C-0428-6560-FBBAF0185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Other Directories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18D60D7-396E-79B1-95D9-5C9B090909F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109016E-317A-CC8B-DC6A-E4FD9525B3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88CF-FF6F-6701-56E1-3A62C7919C7A}"/>
              </a:ext>
            </a:extLst>
          </p:cNvPr>
          <p:cNvSpPr txBox="1"/>
          <p:nvPr/>
        </p:nvSpPr>
        <p:spPr>
          <a:xfrm>
            <a:off x="838200" y="1484363"/>
            <a:ext cx="1092066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blade templates, session files, cache files and other.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Tests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the test files.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Vendor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composer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83972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D0424B9-4C29-4100-A878-01A41B90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D192A88-4A87-8F2B-2E49-0A304FD3D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Other Directories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917321B4-E82D-33DE-2126-8454DEEA3F0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100AC35-71D4-111C-E65C-C20B791810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3BD5D-3243-2EB7-36D0-7A336CBE992B}"/>
              </a:ext>
            </a:extLst>
          </p:cNvPr>
          <p:cNvSpPr txBox="1"/>
          <p:nvPr/>
        </p:nvSpPr>
        <p:spPr>
          <a:xfrm>
            <a:off x="838200" y="1484363"/>
            <a:ext cx="109206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F3399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Public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</a:t>
            </a:r>
            <a:r>
              <a:rPr lang="en-US" sz="2800" i="0" dirty="0" smtClean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assets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images, </a:t>
            </a:r>
            <a:r>
              <a:rPr lang="en-US" sz="2800" i="0" dirty="0" smtClean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compiled </a:t>
            </a:r>
            <a:r>
              <a:rPr lang="en-US" sz="2800" i="0" dirty="0" err="1" smtClean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2800" i="0" dirty="0" smtClean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 and CSS. It contains the front controllers used for initializing the Laravel web application. (</a:t>
            </a:r>
            <a:r>
              <a:rPr lang="en-US" sz="280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index.php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Clr>
                <a:srgbClr val="FF3399"/>
              </a:buClr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Resources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assets,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files and CSS or LESS or SASS files. It also contains lang directory to store language files.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Clr>
                <a:srgbClr val="FF3399"/>
              </a:buCl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Routes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directory contains all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routes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definitions for the application. php is the file which receives all the requests to your application and here you can redirect the requests to their respective controller methods.</a:t>
            </a:r>
          </a:p>
        </p:txBody>
      </p:sp>
    </p:spTree>
    <p:extLst>
      <p:ext uri="{BB962C8B-B14F-4D97-AF65-F5344CB8AC3E}">
        <p14:creationId xmlns:p14="http://schemas.microsoft.com/office/powerpoint/2010/main" val="240684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8199333-387E-E500-18D8-56E2016C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8F5405D-CB1D-4624-9979-DCB01294D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Routing in Laravel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64B0DA86-FA94-6632-8704-1D26B70F0CF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2ED9A32-E15B-75AA-D6D6-9886EF72B1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5C438-1CC1-C9BA-2A68-FDDAB2C69F76}"/>
              </a:ext>
            </a:extLst>
          </p:cNvPr>
          <p:cNvSpPr txBox="1"/>
          <p:nvPr/>
        </p:nvSpPr>
        <p:spPr>
          <a:xfrm>
            <a:off x="838200" y="2410564"/>
            <a:ext cx="334878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meant to route your request to an appropriate controller. 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400" b="1" i="0" dirty="0" smtClean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routes/</a:t>
            </a:r>
            <a:r>
              <a:rPr lang="en-US" sz="2400" b="1" i="0" dirty="0" err="1" smtClean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web.php</a:t>
            </a:r>
            <a:endParaRPr lang="en-US" sz="2400" b="1" i="0" dirty="0">
              <a:solidFill>
                <a:srgbClr val="FF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5471A-91F5-E289-AAFF-38FC350D4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639" y="1564573"/>
            <a:ext cx="7506748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35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E756064-F9A1-4E94-1840-4AC6492C3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7014A02-A114-DF1E-D222-C2AE791253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Routing in Laravel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5FA9885-CC67-3C9D-C7CD-3DA452D0979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98664FC-484A-E1DD-43FE-4BA8403B7C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9AA5A-5465-7FA0-5E70-7E6293DBCC34}"/>
              </a:ext>
            </a:extLst>
          </p:cNvPr>
          <p:cNvSpPr txBox="1"/>
          <p:nvPr/>
        </p:nvSpPr>
        <p:spPr>
          <a:xfrm>
            <a:off x="838200" y="2410564"/>
            <a:ext cx="39904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the Laravel homepage with the help of routing.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routes/</a:t>
            </a:r>
            <a:r>
              <a:rPr lang="en-US" sz="2400" b="1" dirty="0" err="1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web.php</a:t>
            </a:r>
            <a:endParaRPr lang="en-US" sz="2400" b="1" dirty="0">
              <a:solidFill>
                <a:srgbClr val="FF33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C73888-2D69-9476-58B1-81DC4CF47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430" y="779888"/>
            <a:ext cx="4562057" cy="18215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0392DB-228E-E4ED-88C4-62DC88C88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707" y="2830700"/>
            <a:ext cx="6585798" cy="339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6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4020DCE-A280-68EA-8920-1F754650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66CC834-FF0C-F3C4-720D-7DA1EBF6E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Routing in Laravel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717F7943-F2B4-71A5-7F1E-ED06FCD8945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65AF2F9-D842-0450-0B4F-1D083DD786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3CAE4-BACE-3AC3-7E27-B1D1285B54F5}"/>
              </a:ext>
            </a:extLst>
          </p:cNvPr>
          <p:cNvSpPr txBox="1"/>
          <p:nvPr/>
        </p:nvSpPr>
        <p:spPr>
          <a:xfrm>
            <a:off x="838199" y="1838305"/>
            <a:ext cx="105155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parameters passed with the URL.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ClrTx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Whatever argument that passed after the root URL (http://localhost:8000/ID/5), it will be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$id and can be used for further processing 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onto view or controller for further processing.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96474-EED5-7DDC-76EA-8F2AC8ED7C20}"/>
              </a:ext>
            </a:extLst>
          </p:cNvPr>
          <p:cNvSpPr txBox="1"/>
          <p:nvPr/>
        </p:nvSpPr>
        <p:spPr>
          <a:xfrm>
            <a:off x="5783042" y="2734056"/>
            <a:ext cx="5570756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Route::get('/{name?}', function ($name = null) 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$data = compact('name');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view('home')-&gt;with($data);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8FC2C7-6F4E-2A3B-6976-212B02D2BF06}"/>
              </a:ext>
            </a:extLst>
          </p:cNvPr>
          <p:cNvSpPr txBox="1"/>
          <p:nvPr/>
        </p:nvSpPr>
        <p:spPr>
          <a:xfrm>
            <a:off x="1325880" y="2734056"/>
            <a:ext cx="382219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Route::get('name/{name}', function ($name) {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echo 'Name: '.$name;</a:t>
            </a:r>
          </a:p>
          <a:p>
            <a:r>
              <a:rPr lang="en-US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263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E549F0A-819B-2617-E58D-2A9B8A0F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8513001-10C9-E9B4-B818-F72458C40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Routing in Laravel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8849499-FDEB-A2DA-B391-0D92DCA4AFA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2DE9364-BCA9-6AB9-95A1-712B060382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D9328-4CDF-FA7E-5713-B8EB0BC898B5}"/>
              </a:ext>
            </a:extLst>
          </p:cNvPr>
          <p:cNvSpPr txBox="1"/>
          <p:nvPr/>
        </p:nvSpPr>
        <p:spPr>
          <a:xfrm>
            <a:off x="838199" y="1838305"/>
            <a:ext cx="1051559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parameters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 with the URL.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presence of these parameters is not necessary in the URL. 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parameters are indicated by </a:t>
            </a:r>
            <a:r>
              <a:rPr lang="en-US" sz="2800" b="1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“?”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after the name of the parameters.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06F51-D50B-55EA-AAB4-B3C01F450F42}"/>
              </a:ext>
            </a:extLst>
          </p:cNvPr>
          <p:cNvSpPr txBox="1"/>
          <p:nvPr/>
        </p:nvSpPr>
        <p:spPr>
          <a:xfrm>
            <a:off x="1852861" y="3856680"/>
            <a:ext cx="8486274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Route::get ('/user/{name?}’, function ($name = ‘Saeed’){</a:t>
            </a:r>
          </a:p>
          <a:p>
            <a:r>
              <a:rPr lang="en-US" sz="2400" dirty="0"/>
              <a:t>	echo "Name: ".$name;</a:t>
            </a:r>
          </a:p>
          <a:p>
            <a:r>
              <a:rPr lang="en-US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3836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3FAF10B-4C1B-F88C-476C-2A1ACB2B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54BF38D-D813-D9BB-91EE-7FC8A6341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Blade Templates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7927CD4-D7FC-A113-53BF-CE2155A6B1A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89AF11E-E5C2-7E7E-83CF-17D65897DB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F9215-AC2A-D860-9D81-02C8F478BD01}"/>
              </a:ext>
            </a:extLst>
          </p:cNvPr>
          <p:cNvSpPr txBox="1"/>
          <p:nvPr/>
        </p:nvSpPr>
        <p:spPr>
          <a:xfrm>
            <a:off x="838199" y="1838305"/>
            <a:ext cx="1051559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Blade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templating engine 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Laravel framework.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Blade templating engine provides its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 structure 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as conditional statements and loops.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view file, save it with a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dirty="0" err="1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blade.php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 instead of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.php 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extension.</a:t>
            </a: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What is a Framework?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938528"/>
            <a:ext cx="10515600" cy="411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 dirty="0"/>
              <a:t>In terms of s/w development: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600" dirty="0"/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600" dirty="0"/>
              <a:t>Framework is the collection of </a:t>
            </a:r>
            <a:r>
              <a:rPr lang="en-US" sz="2600" dirty="0">
                <a:solidFill>
                  <a:srgbClr val="FF3399"/>
                </a:solidFill>
              </a:rPr>
              <a:t>methods</a:t>
            </a:r>
            <a:r>
              <a:rPr lang="en-US" sz="2600" dirty="0"/>
              <a:t>, </a:t>
            </a:r>
            <a:r>
              <a:rPr lang="en-US" sz="2600" dirty="0">
                <a:solidFill>
                  <a:srgbClr val="FF3399"/>
                </a:solidFill>
              </a:rPr>
              <a:t>classes</a:t>
            </a:r>
            <a:r>
              <a:rPr lang="en-US" sz="2600" dirty="0"/>
              <a:t>, or </a:t>
            </a:r>
            <a:r>
              <a:rPr lang="en-US" sz="2600" dirty="0">
                <a:solidFill>
                  <a:srgbClr val="FF3399"/>
                </a:solidFill>
              </a:rPr>
              <a:t>files</a:t>
            </a:r>
            <a:r>
              <a:rPr lang="en-US" sz="2600" dirty="0"/>
              <a:t> that the programmer uses, and they can also extend its functionality by using their code</a:t>
            </a:r>
            <a:r>
              <a:rPr lang="en-US" sz="2600" dirty="0" smtClean="0"/>
              <a:t>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600" dirty="0"/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600" dirty="0"/>
              <a:t>Something that can be </a:t>
            </a:r>
            <a:r>
              <a:rPr lang="en-US" sz="2600" dirty="0">
                <a:solidFill>
                  <a:srgbClr val="FF3399"/>
                </a:solidFill>
              </a:rPr>
              <a:t>reused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3399"/>
                </a:solidFill>
              </a:rPr>
              <a:t>extended</a:t>
            </a:r>
            <a:r>
              <a:rPr lang="en-US" sz="2600" dirty="0" smtClean="0"/>
              <a:t>.</a:t>
            </a:r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600" dirty="0"/>
          </a:p>
          <a:p>
            <a:pPr marL="685800" lvl="1" indent="-2286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600" dirty="0"/>
              <a:t>Platform for developing software applications.</a:t>
            </a:r>
            <a:endParaRPr sz="2600" dirty="0"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FC1282F-25B7-1339-8C01-A49012362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6B0E826-78C0-1CF5-4BB7-ABD7A80B9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Displaying Data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174DBA3-9283-0781-B233-03B04B86176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7B4D95C-2FCA-C265-FC6A-6F8404E75B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B7240-755F-5B43-45E8-8126DB44E5C7}"/>
              </a:ext>
            </a:extLst>
          </p:cNvPr>
          <p:cNvSpPr txBox="1"/>
          <p:nvPr/>
        </p:nvSpPr>
        <p:spPr>
          <a:xfrm>
            <a:off x="838200" y="1838305"/>
            <a:ext cx="403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Tx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PHP Syntax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9E8AB-8F3C-22CE-A674-DE6387FF39AE}"/>
              </a:ext>
            </a:extLst>
          </p:cNvPr>
          <p:cNvSpPr txBox="1"/>
          <p:nvPr/>
        </p:nvSpPr>
        <p:spPr>
          <a:xfrm>
            <a:off x="987552" y="2615184"/>
            <a:ext cx="319943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&lt;?php</a:t>
            </a: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$name;</a:t>
            </a: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DBDA9-34DC-82C7-CA2F-E63D36777F70}"/>
              </a:ext>
            </a:extLst>
          </p:cNvPr>
          <p:cNvSpPr txBox="1"/>
          <p:nvPr/>
        </p:nvSpPr>
        <p:spPr>
          <a:xfrm>
            <a:off x="6531142" y="2580016"/>
            <a:ext cx="319943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3399"/>
                </a:solidFill>
                <a:effectLst/>
                <a:latin typeface="Consolas" panose="020B0609020204030204" pitchFamily="49" charset="0"/>
              </a:rPr>
              <a:t>{{ $name }}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FF3399"/>
                </a:solidFill>
                <a:latin typeface="Consolas" panose="020B0609020204030204" pitchFamily="49" charset="0"/>
              </a:rPr>
              <a:t>{!! $name !!}</a:t>
            </a:r>
            <a:endParaRPr lang="en-US" b="0" dirty="0">
              <a:solidFill>
                <a:srgbClr val="FF3399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68C9E-18F1-463D-0520-F264DC892CA7}"/>
              </a:ext>
            </a:extLst>
          </p:cNvPr>
          <p:cNvSpPr txBox="1"/>
          <p:nvPr/>
        </p:nvSpPr>
        <p:spPr>
          <a:xfrm>
            <a:off x="6531142" y="1873742"/>
            <a:ext cx="403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Tx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Blade Template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FFC7-1DE9-7EC6-4BE8-CBCCAB5386B2}"/>
              </a:ext>
            </a:extLst>
          </p:cNvPr>
          <p:cNvSpPr txBox="1"/>
          <p:nvPr/>
        </p:nvSpPr>
        <p:spPr>
          <a:xfrm>
            <a:off x="6531142" y="4265081"/>
            <a:ext cx="4038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1" indent="-285750">
              <a:buClrTx/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</a:t>
            </a:r>
            <a:r>
              <a:rPr lang="en-US" sz="20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‘!!’ with ‘{{‘ executes/decodes html tags.</a:t>
            </a:r>
            <a:endParaRPr lang="en-US" sz="20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32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1E3314A-113E-0B91-ACB7-36489E99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C563C9F-8E34-1F9B-7624-1B528E48E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Blade Conditional Directives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8D3080A-F69A-8272-9D9E-F691EAFFDDD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996A5DD2-8BC6-E315-0342-57C895AD66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3D9D8-850B-70B9-D901-AED760D6116C}"/>
              </a:ext>
            </a:extLst>
          </p:cNvPr>
          <p:cNvSpPr txBox="1"/>
          <p:nvPr/>
        </p:nvSpPr>
        <p:spPr>
          <a:xfrm>
            <a:off x="838200" y="1829160"/>
            <a:ext cx="102900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@if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@elseif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@else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@endif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@unless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@endunless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@is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@endisset</a:t>
            </a: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2F36A-FAD7-ECA2-D25A-F65CFFFFE5C2}"/>
              </a:ext>
            </a:extLst>
          </p:cNvPr>
          <p:cNvSpPr txBox="1"/>
          <p:nvPr/>
        </p:nvSpPr>
        <p:spPr>
          <a:xfrm>
            <a:off x="4651844" y="3338702"/>
            <a:ext cx="3711272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@if($name == "")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{{"Name is empty"}}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@elseif($name == "Saeed")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{{"Welcome Saeed"}}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@else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{{"Welcome Guest"}}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@endif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40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47400AA-74D4-7368-CB09-0DBA2FF8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482FC7F-C651-48AA-C717-53F82A7BA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Blade Looping Directives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7A8463E-4DF3-23ED-4F65-E036A16A5B3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CB273D3-E82E-00AB-C389-9D13EAA5F2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B6EC55-F86B-4C11-5023-2168CBFD873F}"/>
              </a:ext>
            </a:extLst>
          </p:cNvPr>
          <p:cNvSpPr txBox="1"/>
          <p:nvPr/>
        </p:nvSpPr>
        <p:spPr>
          <a:xfrm>
            <a:off x="838200" y="1838304"/>
            <a:ext cx="102900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@for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@endfor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@while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@endwhile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@foreach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@endforeach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@break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i="0" dirty="0">
              <a:solidFill>
                <a:srgbClr val="FF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94E61-4AA1-2EA1-674B-B04D4000D153}"/>
              </a:ext>
            </a:extLst>
          </p:cNvPr>
          <p:cNvSpPr txBox="1"/>
          <p:nvPr/>
        </p:nvSpPr>
        <p:spPr>
          <a:xfrm>
            <a:off x="6421374" y="1996549"/>
            <a:ext cx="34663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@for ($i=1;$i&lt;10;$i++)</a:t>
            </a:r>
          </a:p>
          <a:p>
            <a:r>
              <a:rPr lang="nn-NO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&lt;h2&gt;{{$i}}&lt;/h2&gt;</a:t>
            </a:r>
          </a:p>
          <a:p>
            <a:r>
              <a:rPr lang="nn-NO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@endfor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684D4-E3B0-17DA-7F55-85FA2AB67BDD}"/>
              </a:ext>
            </a:extLst>
          </p:cNvPr>
          <p:cNvSpPr txBox="1"/>
          <p:nvPr/>
        </p:nvSpPr>
        <p:spPr>
          <a:xfrm>
            <a:off x="6421374" y="3396588"/>
            <a:ext cx="27432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@php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$i = 1;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@endphp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@while ($i&lt;=10)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&lt;h2&gt;{{$i}}&lt;/h2&gt;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@php $i++; @endphp</a:t>
            </a:r>
          </a:p>
          <a:p>
            <a:r>
              <a:rPr lang="pt-BR" sz="16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@endwhile</a:t>
            </a:r>
          </a:p>
        </p:txBody>
      </p:sp>
    </p:spTree>
    <p:extLst>
      <p:ext uri="{BB962C8B-B14F-4D97-AF65-F5344CB8AC3E}">
        <p14:creationId xmlns:p14="http://schemas.microsoft.com/office/powerpoint/2010/main" val="1494001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DE4A72D-EDA5-FDD8-4CC5-2331B22F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7014552-7EAE-3880-5C6E-63A0A6F43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Other Directives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E34F31B-22C6-A7E5-F63C-4A1CE70CC0B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0DB7AEE-775F-ECEE-06E0-E0FCB790DF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2943E-441A-4083-FDF8-D95521160D24}"/>
              </a:ext>
            </a:extLst>
          </p:cNvPr>
          <p:cNvSpPr txBox="1"/>
          <p:nvPr/>
        </p:nvSpPr>
        <p:spPr>
          <a:xfrm>
            <a:off x="838200" y="1838304"/>
            <a:ext cx="10290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Comments: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{{--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goes here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--}}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including: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@include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raw PHP: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@php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@endphp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53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08BED96-E970-B38E-58BD-D24627D9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FA2A7ED-2D1E-7A58-A8DF-BBB2B0B9C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Layout Blade Directives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AAD8E22-630C-E512-71D3-4E44B53E577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442CDA3-89F4-1AF4-9AFB-A09A15FC7B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8E680-22BA-7776-06B2-F3050F470C13}"/>
              </a:ext>
            </a:extLst>
          </p:cNvPr>
          <p:cNvSpPr txBox="1"/>
          <p:nvPr/>
        </p:nvSpPr>
        <p:spPr>
          <a:xfrm>
            <a:off x="838200" y="1838304"/>
            <a:ext cx="102900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@yield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directive is used to display the contents of a given section.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@section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directive defines a section of a content.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@extends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directive is to sp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ecify which layout the child view should “inherit”.</a:t>
            </a:r>
            <a:endParaRPr lang="en-US" sz="2800" i="0" dirty="0">
              <a:solidFill>
                <a:srgbClr val="FF339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5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2ECBD28E-644D-2A1D-80D7-7B3E208F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D2521C1-87C4-C375-11FF-7834A1A6C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Layout Blade Directives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79F0D18-7129-2FE1-4C2F-02165CFACA4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BE88C95-ECFF-9029-7436-9D87B59724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60440-6935-91D7-D42F-006169623BB1}"/>
              </a:ext>
            </a:extLst>
          </p:cNvPr>
          <p:cNvSpPr txBox="1"/>
          <p:nvPr/>
        </p:nvSpPr>
        <p:spPr>
          <a:xfrm>
            <a:off x="838200" y="1838304"/>
            <a:ext cx="102900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render the complete stack contents, pass the name of the stack to the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@stack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directive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@push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@endpush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used to push data into the stack.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685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40BA89F-F6A0-1995-6E0E-FEB60517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DC8B9FA-0A03-4D41-AC8D-FD1022399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Laravel Controller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7E61802-35E3-D106-5044-0AF3C195AB1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74F3226-909E-2AD4-4448-8C17770154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32F62-EBCE-3439-3E70-2130FF543AD2}"/>
              </a:ext>
            </a:extLst>
          </p:cNvPr>
          <p:cNvSpPr txBox="1"/>
          <p:nvPr/>
        </p:nvSpPr>
        <p:spPr>
          <a:xfrm>
            <a:off x="838200" y="1838304"/>
            <a:ext cx="102900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 are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based </a:t>
            </a: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files.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Controllers can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related request handling logic into a </a:t>
            </a: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class.</a:t>
            </a: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Brings </a:t>
            </a:r>
            <a:r>
              <a:rPr lang="en-US" sz="2800" i="0" dirty="0">
                <a:solidFill>
                  <a:srgbClr val="FF33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</a:t>
            </a:r>
            <a:r>
              <a:rPr lang="en-US" sz="280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functionalities.</a:t>
            </a: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2800" dirty="0">
                <a:solidFill>
                  <a:srgbClr val="37415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Controller: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buClrTx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Basic Controllers</a:t>
            </a:r>
          </a:p>
          <a:p>
            <a:pPr lvl="3">
              <a:buClrTx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Single Action Controllers</a:t>
            </a:r>
          </a:p>
          <a:p>
            <a:pPr lvl="3">
              <a:buClrTx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3. Resource Controllers (CRUD)</a:t>
            </a:r>
            <a:endParaRPr lang="en-US" sz="2800" dirty="0">
              <a:solidFill>
                <a:srgbClr val="37415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C94738D-95B9-06A8-0B58-3A25C6809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356" y="3146337"/>
            <a:ext cx="3142488" cy="175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78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7169A3F-A297-2601-1F45-87978674C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20EEC2D-E96B-4D8D-16BF-FA27E0702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Controller Commands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D39C83C-24A4-07BC-DEE8-06333C166A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C03EC49-8ECC-1F76-8270-16301ADC80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30CD0-0059-A825-2E7A-A4643B72DCE5}"/>
              </a:ext>
            </a:extLst>
          </p:cNvPr>
          <p:cNvSpPr txBox="1"/>
          <p:nvPr/>
        </p:nvSpPr>
        <p:spPr>
          <a:xfrm>
            <a:off x="838200" y="1838304"/>
            <a:ext cx="102900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Controller:</a:t>
            </a:r>
          </a:p>
          <a:p>
            <a:pPr lvl="4">
              <a:buClrTx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artisan make:controller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ControllerName</a:t>
            </a:r>
            <a:endParaRPr lang="en-US" sz="2800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31AA6-F2B8-44D4-F018-7F91F0DA5A53}"/>
              </a:ext>
            </a:extLst>
          </p:cNvPr>
          <p:cNvSpPr txBox="1"/>
          <p:nvPr/>
        </p:nvSpPr>
        <p:spPr>
          <a:xfrm>
            <a:off x="1108710" y="3370915"/>
            <a:ext cx="403936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namespace App\Http\Controllers;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Illuminate\Http\Request;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DemoController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extends Controller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public function index(){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view('home');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FB9D5-622B-F681-B1DC-43496ABCFAFB}"/>
              </a:ext>
            </a:extLst>
          </p:cNvPr>
          <p:cNvSpPr txBox="1"/>
          <p:nvPr/>
        </p:nvSpPr>
        <p:spPr>
          <a:xfrm>
            <a:off x="1063752" y="3032361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DemoController.php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16E63-0F15-6B74-E95F-BF955349B422}"/>
              </a:ext>
            </a:extLst>
          </p:cNvPr>
          <p:cNvSpPr txBox="1"/>
          <p:nvPr/>
        </p:nvSpPr>
        <p:spPr>
          <a:xfrm>
            <a:off x="5570982" y="3634702"/>
            <a:ext cx="5118354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&lt;?php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Illuminate\Support\Facades\Route;</a:t>
            </a:r>
          </a:p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 App\Http\Controllers\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DemoController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Route::get('/', [</a:t>
            </a:r>
            <a:r>
              <a:rPr lang="en-US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DemoController</a:t>
            </a:r>
            <a:r>
              <a:rPr lang="en-US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::class, 'index']);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52E7B-B408-5F6E-B79C-C08399AB3663}"/>
              </a:ext>
            </a:extLst>
          </p:cNvPr>
          <p:cNvSpPr txBox="1"/>
          <p:nvPr/>
        </p:nvSpPr>
        <p:spPr>
          <a:xfrm>
            <a:off x="5525406" y="327731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web.php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45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CCF6A9BB-A5BD-82AA-AC6E-FFD5CDCB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F61AF2B-805A-D953-CB49-8547A3255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Controller Commands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8E11F23-D958-846F-9C92-54DC9B70D22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13-Jan-24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33A5AAF-A817-78EA-9103-59B684F4CC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F2C02-277B-79C6-2AF0-BFFB3596E479}"/>
              </a:ext>
            </a:extLst>
          </p:cNvPr>
          <p:cNvSpPr txBox="1"/>
          <p:nvPr/>
        </p:nvSpPr>
        <p:spPr>
          <a:xfrm>
            <a:off x="838200" y="1838304"/>
            <a:ext cx="102900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buClrTx/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Action Controller:</a:t>
            </a:r>
          </a:p>
          <a:p>
            <a:pPr lvl="4">
              <a:buClrTx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artisan make:controller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ControllerName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–invokable</a:t>
            </a:r>
          </a:p>
          <a:p>
            <a:pPr marL="457200" lvl="4" indent="-457200">
              <a:buClrTx/>
              <a:buFont typeface="Arial" panose="020B0604020202020204" pitchFamily="34" charset="0"/>
              <a:buChar char="•"/>
            </a:pPr>
            <a:endParaRPr lang="en-US" sz="2800" i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4" indent="-457200"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Controller:</a:t>
            </a:r>
          </a:p>
          <a:p>
            <a:pPr lvl="5">
              <a:buClrTx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php artisan make:controller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ControllerName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–resource</a:t>
            </a:r>
          </a:p>
          <a:p>
            <a:pPr marL="457200" lvl="5" indent="-457200">
              <a:buClrTx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ClrTx/>
              <a:buFont typeface="Arial" panose="020B0604020202020204" pitchFamily="34" charset="0"/>
              <a:buChar char="•"/>
            </a:pPr>
            <a:endParaRPr lang="en-US" sz="2800" i="0" dirty="0">
              <a:solidFill>
                <a:srgbClr val="37415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670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3B401DF-BC7B-D751-E98A-24A001DC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5CBBD45-D922-0327-CA3D-BB74164AD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References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7D09E73-D7B9-24C5-CEC6-383A8610C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38528"/>
            <a:ext cx="10515600" cy="3569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3"/>
              </a:rPr>
              <a:t>https://www.javatpoint.com/laravel</a:t>
            </a:r>
            <a:endParaRPr lang="en-US" sz="26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4"/>
              </a:rPr>
              <a:t>https://www.tutorialspoint.com/laravel</a:t>
            </a: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hlinkClick r:id="rId5"/>
              </a:rPr>
              <a:t>https://www.wscubetech.com/</a:t>
            </a: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59FF941-2744-A5E4-5D1C-710072CC17F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4EDD2BB-DCD3-7CB3-11A7-DE3561C281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25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8917B4B-3F8E-58C9-457C-0EB6B902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4B882AD-9E11-F8C6-7FF2-D1FC7CD65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Framework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50C8542-4396-C293-AEDC-C14BBB3B2BD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192647F-F64C-64CB-EF08-99BF48043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90EB867-2422-B198-EA1A-57311AD84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637746"/>
              </p:ext>
            </p:extLst>
          </p:nvPr>
        </p:nvGraphicFramePr>
        <p:xfrm>
          <a:off x="2644648" y="959749"/>
          <a:ext cx="707542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692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28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Thank You!!!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267" name="Google Shape;1267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268" name="Google Shape;1268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0131A964-C025-90BB-F3DA-B82B194E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C88CC6B-1841-780F-56A7-FDBE2A5C8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Web-Frameworks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E1BD0AD-67C3-FFFD-311E-42FDE07C3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1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PHP web framework: </a:t>
            </a:r>
            <a:r>
              <a:rPr lang="en-US" sz="2400" b="1" dirty="0">
                <a:solidFill>
                  <a:srgbClr val="FF339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Laravel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solidFill>
                <a:srgbClr val="FF339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C# based framework: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web frameworks -&gt;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Django, Flask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Ruby on Rails (Rails)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TypeScript based: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Google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based: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React, Vue.js, Express.js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 on…….</a:t>
            </a: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9777BF5D-2371-1E9D-20E8-CC23B8CDC8F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6EC97BBC-6CCB-66FD-5067-9DB505DD9D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7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FEC98DD-5C48-49CB-C483-A3DAE69C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79C144E-D82D-2C76-2F98-F25A62B04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Laravel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AC894C0-4766-27ED-732E-B8DA9A849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8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PHP based </a:t>
            </a:r>
            <a:r>
              <a:rPr lang="en-GB" sz="2400" dirty="0">
                <a:solidFill>
                  <a:srgbClr val="FF3399"/>
                </a:solidFill>
              </a:rPr>
              <a:t>open source </a:t>
            </a:r>
            <a:r>
              <a:rPr lang="en-GB" sz="2400" dirty="0"/>
              <a:t>web-framework.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Follows the </a:t>
            </a:r>
            <a:r>
              <a:rPr lang="en-GB" sz="2400" dirty="0">
                <a:solidFill>
                  <a:srgbClr val="FF3399"/>
                </a:solidFill>
              </a:rPr>
              <a:t>model-view-controller (MVC) </a:t>
            </a:r>
            <a:r>
              <a:rPr lang="en-GB" sz="2400" dirty="0"/>
              <a:t>architectural pattern.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Taylor Otwell developed Laravel in July 2011.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Currently </a:t>
            </a:r>
            <a:r>
              <a:rPr lang="en-GB" sz="2400" dirty="0" err="1"/>
              <a:t>Laravel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rgbClr val="FF3399"/>
                </a:solidFill>
              </a:rPr>
              <a:t>12.x</a:t>
            </a:r>
            <a:r>
              <a:rPr lang="en-GB" sz="2400" dirty="0" smtClean="0"/>
              <a:t> </a:t>
            </a:r>
            <a:r>
              <a:rPr lang="en-GB" sz="2400" dirty="0"/>
              <a:t>in operation.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Most </a:t>
            </a:r>
            <a:r>
              <a:rPr lang="en-GB" sz="2400" dirty="0">
                <a:solidFill>
                  <a:srgbClr val="FF3399"/>
                </a:solidFill>
              </a:rPr>
              <a:t>popular</a:t>
            </a:r>
            <a:r>
              <a:rPr lang="en-GB" sz="2400" dirty="0"/>
              <a:t> web framework.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Works with the help of </a:t>
            </a:r>
            <a:r>
              <a:rPr lang="en-GB" sz="2400" dirty="0">
                <a:solidFill>
                  <a:srgbClr val="FF3399"/>
                </a:solidFill>
              </a:rPr>
              <a:t>Artisan CLI </a:t>
            </a:r>
            <a:r>
              <a:rPr lang="en-GB" sz="2400" dirty="0"/>
              <a:t>(Command line interface).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200" dirty="0"/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11A825B-30FA-7A58-2845-DF3C57625F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DD0881F-AA33-EDBD-04CA-D9442C7D6F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8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A32698B1-DB93-7E1D-4305-A3C8F1363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0EFDBF2-35AA-D4BA-DA7D-3F9F37DB2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MVC Pattern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43657B8-E8DE-8D5E-E535-0E1B47B09A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D51E41C-3383-DBA0-80CB-F09B50BB65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A82AE-D24A-2E06-ECD8-6981D14B6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567" y="1873568"/>
            <a:ext cx="6618865" cy="369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44D1E76-B54D-8E60-93DC-48B6CBC54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8A2893D-E393-7996-452D-2FCC43391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Why Laravel?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99E139A-9E9C-9DD6-C42E-E80D95BF54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7928" y="1717169"/>
            <a:ext cx="5553456" cy="313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200" b="1" dirty="0"/>
              <a:t>MVC</a:t>
            </a:r>
            <a:r>
              <a:rPr lang="en-GB" sz="2200" dirty="0"/>
              <a:t> Support and </a:t>
            </a:r>
            <a:r>
              <a:rPr lang="en-GB" sz="2200" b="1" dirty="0"/>
              <a:t>Object-Oriented</a:t>
            </a:r>
            <a:r>
              <a:rPr lang="en-GB" sz="2200" dirty="0"/>
              <a:t> Approach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200" dirty="0"/>
              <a:t>Built in Authentication and Authorization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200" b="1" dirty="0"/>
              <a:t>Packaging</a:t>
            </a:r>
            <a:r>
              <a:rPr lang="en-GB" sz="2200" dirty="0"/>
              <a:t> System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200" dirty="0"/>
              <a:t>Multiple File System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200" b="1" dirty="0"/>
              <a:t>Artisan</a:t>
            </a:r>
            <a:r>
              <a:rPr lang="en-GB" sz="2200" dirty="0"/>
              <a:t> Console</a:t>
            </a: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4007CAB-E826-3EB2-042B-3911F997B35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C364E919-A01B-BF66-6591-4EFA416C9B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566E28-EC52-7DEF-F5C9-3BD8079DC881}"/>
              </a:ext>
            </a:extLst>
          </p:cNvPr>
          <p:cNvSpPr txBox="1"/>
          <p:nvPr/>
        </p:nvSpPr>
        <p:spPr>
          <a:xfrm>
            <a:off x="6769608" y="1690688"/>
            <a:ext cx="54223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Eloquent 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Templating engine (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Blade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Scheduling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Events and Broadcasting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667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5EA57F6-8582-A487-B187-31DEF2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BB6622E-B811-D4EC-AC5C-545E87669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Steps to follow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9745707-90BE-CB6B-461C-34C0E19736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7928" y="1717168"/>
            <a:ext cx="10405872" cy="429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Installation of PHP Local Server (</a:t>
            </a:r>
            <a:r>
              <a:rPr lang="en-GB" sz="2400" dirty="0" err="1"/>
              <a:t>i.e</a:t>
            </a:r>
            <a:r>
              <a:rPr lang="en-GB" sz="2400" dirty="0"/>
              <a:t> </a:t>
            </a:r>
            <a:r>
              <a:rPr lang="en-GB" sz="2400" b="1" dirty="0"/>
              <a:t>XAMPP</a:t>
            </a:r>
            <a:r>
              <a:rPr lang="en-GB" sz="2400" dirty="0"/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Installation of </a:t>
            </a:r>
            <a:r>
              <a:rPr lang="en-GB" sz="2400" b="1" dirty="0"/>
              <a:t>Composer</a:t>
            </a:r>
            <a:r>
              <a:rPr lang="en-GB" sz="2400" dirty="0"/>
              <a:t> (Package manager)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Installation</a:t>
            </a:r>
            <a:r>
              <a:rPr lang="en-GB" sz="2400" b="1" dirty="0"/>
              <a:t> </a:t>
            </a:r>
            <a:r>
              <a:rPr lang="en-GB" sz="2400" dirty="0" smtClean="0"/>
              <a:t>of </a:t>
            </a:r>
            <a:r>
              <a:rPr lang="en-GB" sz="2400" b="1" dirty="0"/>
              <a:t>Laravel</a:t>
            </a:r>
            <a:r>
              <a:rPr lang="en-GB" sz="2400" dirty="0"/>
              <a:t> Globally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Creating a new </a:t>
            </a:r>
            <a:r>
              <a:rPr lang="en-GB" sz="2400" b="1" dirty="0"/>
              <a:t>project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400" dirty="0"/>
              <a:t>Installation of a code editor (</a:t>
            </a:r>
            <a:r>
              <a:rPr lang="en-GB" sz="2400" b="1" dirty="0"/>
              <a:t>VS Code</a:t>
            </a:r>
            <a:r>
              <a:rPr lang="en-GB" sz="2400" dirty="0"/>
              <a:t>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sz="2200" dirty="0"/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831B8C4-0AE3-1215-B053-3FD1D5CA06E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94D7678-FC16-FC27-DEBC-224951E3CF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51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3082187-B42B-03F3-3233-628A59ED9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9CD402F-6765-AF9D-C0DA-E17DB8528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3399"/>
                </a:solidFill>
              </a:rPr>
              <a:t>Laravel Application Structure</a:t>
            </a:r>
            <a:endParaRPr dirty="0">
              <a:solidFill>
                <a:srgbClr val="FF3399"/>
              </a:solidFill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E4F2EC4-67E5-2158-6C13-B49E466E8B6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3321A96-8886-9D4A-0A8D-CA0C4FCC28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pic>
        <p:nvPicPr>
          <p:cNvPr id="2050" name="Picture 2" descr="Laravel Application Structure">
            <a:extLst>
              <a:ext uri="{FF2B5EF4-FFF2-40B4-BE49-F238E27FC236}">
                <a16:creationId xmlns:a16="http://schemas.microsoft.com/office/drawing/2014/main" id="{61F8CF7E-BB87-E191-3A3E-19354323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33" y="1642229"/>
            <a:ext cx="7003130" cy="44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48E15-48E3-8FAB-C631-6E5129EEA0F5}"/>
              </a:ext>
            </a:extLst>
          </p:cNvPr>
          <p:cNvSpPr txBox="1"/>
          <p:nvPr/>
        </p:nvSpPr>
        <p:spPr>
          <a:xfrm>
            <a:off x="661737" y="2536345"/>
            <a:ext cx="37498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the project is created in Laravel, the application structure generated as shown in the screenshot: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6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995</Words>
  <Application>Microsoft Office PowerPoint</Application>
  <PresentationFormat>Widescreen</PresentationFormat>
  <Paragraphs>306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Office Theme</vt:lpstr>
      <vt:lpstr>   Lab 6 (Laravel Architecture and Blade Templates)</vt:lpstr>
      <vt:lpstr>What is a Framework?</vt:lpstr>
      <vt:lpstr>Framework</vt:lpstr>
      <vt:lpstr>Web-Frameworks</vt:lpstr>
      <vt:lpstr>Laravel</vt:lpstr>
      <vt:lpstr>MVC Pattern</vt:lpstr>
      <vt:lpstr>Why Laravel?</vt:lpstr>
      <vt:lpstr>Steps to follow</vt:lpstr>
      <vt:lpstr>Laravel Application Structure</vt:lpstr>
      <vt:lpstr>Laravel’s App Directory</vt:lpstr>
      <vt:lpstr>Laravel’s App Directory</vt:lpstr>
      <vt:lpstr>Other Directories</vt:lpstr>
      <vt:lpstr>Other Directories</vt:lpstr>
      <vt:lpstr>Other Directories</vt:lpstr>
      <vt:lpstr>Routing in Laravel</vt:lpstr>
      <vt:lpstr>Routing in Laravel</vt:lpstr>
      <vt:lpstr>Routing in Laravel</vt:lpstr>
      <vt:lpstr>Routing in Laravel</vt:lpstr>
      <vt:lpstr>Blade Templates</vt:lpstr>
      <vt:lpstr>Displaying Data</vt:lpstr>
      <vt:lpstr>Blade Conditional Directives</vt:lpstr>
      <vt:lpstr>Blade Looping Directives</vt:lpstr>
      <vt:lpstr>Other Directives</vt:lpstr>
      <vt:lpstr>Layout Blade Directives</vt:lpstr>
      <vt:lpstr>Layout Blade Directives</vt:lpstr>
      <vt:lpstr>Laravel Controller</vt:lpstr>
      <vt:lpstr>Controller Commands</vt:lpstr>
      <vt:lpstr>Controller Commands</vt:lpstr>
      <vt:lpstr>References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Lab 6 (Laravel Architecture and Blade Templates)</dc:title>
  <dc:creator>Microsoft Office User</dc:creator>
  <cp:lastModifiedBy>Asus</cp:lastModifiedBy>
  <cp:revision>69</cp:revision>
  <dcterms:created xsi:type="dcterms:W3CDTF">2022-05-28T04:31:37Z</dcterms:created>
  <dcterms:modified xsi:type="dcterms:W3CDTF">2025-09-02T18:43:51Z</dcterms:modified>
</cp:coreProperties>
</file>