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4" roundtripDataSignature="AMtx7mgF823V2eQTszOlYCWh/VI3egmn6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7d3e65b488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7d3e65b488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g37d3e65b488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4" name="Google Shape;10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7d135a1808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2" name="Google Shape;112;g37d135a1808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0" name="Google Shape;120;p1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9" name="Google Shape;129;p1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6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1" name="Google Shape;141;p1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9" name="Google Shape;149;p16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7" name="Google Shape;157;p1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3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3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3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4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4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3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3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3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3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3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3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3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3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3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3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2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javatpoint.com/laravel" TargetMode="External"/><Relationship Id="rId4" Type="http://schemas.openxmlformats.org/officeDocument/2006/relationships/hyperlink" Target="https://www.tutorialspoint.com/laravel" TargetMode="External"/><Relationship Id="rId5" Type="http://schemas.openxmlformats.org/officeDocument/2006/relationships/hyperlink" Target="https://www.wscubetech.com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ctrTitle"/>
          </p:nvPr>
        </p:nvSpPr>
        <p:spPr>
          <a:xfrm>
            <a:off x="0" y="2837287"/>
            <a:ext cx="12192000" cy="5878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br>
              <a:rPr b="1" lang="en-GB" sz="240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lang="en-GB" sz="240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lang="en-GB" sz="40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GB" sz="3600">
                <a:solidFill>
                  <a:srgbClr val="FF33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 8 (</a:t>
            </a:r>
            <a:r>
              <a:rPr b="1" lang="en-GB" sz="3600">
                <a:solidFill>
                  <a:srgbClr val="FF33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Laravel Migration and Database Designing</a:t>
            </a:r>
            <a:r>
              <a:rPr b="1" lang="en-GB" sz="3600">
                <a:solidFill>
                  <a:srgbClr val="FF33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>
              <a:solidFill>
                <a:srgbClr val="FF3399"/>
              </a:solidFill>
            </a:endParaRPr>
          </a:p>
        </p:txBody>
      </p:sp>
      <p:sp>
        <p:nvSpPr>
          <p:cNvPr id="90" name="Google Shape;90;p1"/>
          <p:cNvSpPr txBox="1"/>
          <p:nvPr>
            <p:ph idx="1" type="subTitle"/>
          </p:nvPr>
        </p:nvSpPr>
        <p:spPr>
          <a:xfrm>
            <a:off x="1447800" y="5008014"/>
            <a:ext cx="4006516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</a:pPr>
            <a:r>
              <a:rPr b="1" lang="en-GB" sz="20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Subah Nawar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</a:pPr>
            <a:r>
              <a:rPr b="1" lang="en-GB" sz="20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Lecturer,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</a:pPr>
            <a:r>
              <a:rPr b="1" lang="en-GB" sz="20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Dept of CSE, KUET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</a:pPr>
            <a:r>
              <a:rPr b="1" lang="en-GB" sz="20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Email: nawar@cse.kuet.ac.bd</a:t>
            </a:r>
            <a:endParaRPr/>
          </a:p>
        </p:txBody>
      </p:sp>
      <p:sp>
        <p:nvSpPr>
          <p:cNvPr id="91" name="Google Shape;91;p1"/>
          <p:cNvSpPr txBox="1"/>
          <p:nvPr/>
        </p:nvSpPr>
        <p:spPr>
          <a:xfrm>
            <a:off x="1600202" y="2249458"/>
            <a:ext cx="9144000" cy="5878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75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Times New Roman"/>
              <a:buNone/>
            </a:pPr>
            <a:r>
              <a:rPr b="1" i="0" lang="en-GB" sz="1800" u="none" cap="none" strike="noStrik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3100 : Web Programming</a:t>
            </a:r>
            <a:endParaRPr b="1" i="0" sz="3200" u="none" cap="none" strike="noStrike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6737686" y="5000603"/>
            <a:ext cx="4006516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Kazi Saeed Alam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Assistant Professor,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Dept of CSE, KUET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Email: saeed.alam@cse.kuet.ac.bd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7d3e65b488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37d3e65b488_0_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37d3e65b488_0_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01" name="Google Shape;101;g37d3e65b488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025" y="619125"/>
            <a:ext cx="11029950" cy="561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400"/>
              <a:buFont typeface="Calibri"/>
              <a:buNone/>
            </a:pPr>
            <a:r>
              <a:rPr lang="en-GB">
                <a:solidFill>
                  <a:srgbClr val="FF3399"/>
                </a:solidFill>
              </a:rPr>
              <a:t>Database: Migrations</a:t>
            </a:r>
            <a:endParaRPr>
              <a:solidFill>
                <a:srgbClr val="FF3399"/>
              </a:solidFill>
            </a:endParaRPr>
          </a:p>
        </p:txBody>
      </p:sp>
      <p:sp>
        <p:nvSpPr>
          <p:cNvPr id="107" name="Google Shape;107;p2"/>
          <p:cNvSpPr txBox="1"/>
          <p:nvPr>
            <p:ph idx="1" type="body"/>
          </p:nvPr>
        </p:nvSpPr>
        <p:spPr>
          <a:xfrm>
            <a:off x="838200" y="1765028"/>
            <a:ext cx="10515600" cy="41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sz="2600"/>
              <a:t>Laravel migrations provide a version control system for your database schema, allowing you to define and modify your database structure using PHP code instead of raw SQL. </a:t>
            </a:r>
            <a:endParaRPr sz="2600"/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sz="2600"/>
              <a:t>This simplifies database management, especially in collaborative environments and across different deployment stages. </a:t>
            </a:r>
            <a:endParaRPr sz="2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FF0000"/>
              </a:solidFill>
            </a:endParaRPr>
          </a:p>
          <a:p>
            <a:pPr indent="-508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08" name="Google Shape;10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13-Jan-24</a:t>
            </a:r>
            <a:endParaRPr/>
          </a:p>
        </p:txBody>
      </p:sp>
      <p:sp>
        <p:nvSpPr>
          <p:cNvPr id="109" name="Google Shape;109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7d135a1808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400"/>
              <a:buFont typeface="Calibri"/>
              <a:buNone/>
            </a:pPr>
            <a:r>
              <a:rPr lang="en-GB">
                <a:solidFill>
                  <a:srgbClr val="FF3399"/>
                </a:solidFill>
              </a:rPr>
              <a:t>Eloquent ORM</a:t>
            </a:r>
            <a:endParaRPr>
              <a:solidFill>
                <a:srgbClr val="FF3399"/>
              </a:solidFill>
            </a:endParaRPr>
          </a:p>
        </p:txBody>
      </p:sp>
      <p:sp>
        <p:nvSpPr>
          <p:cNvPr id="115" name="Google Shape;115;g37d135a1808_0_0"/>
          <p:cNvSpPr txBox="1"/>
          <p:nvPr>
            <p:ph idx="1" type="body"/>
          </p:nvPr>
        </p:nvSpPr>
        <p:spPr>
          <a:xfrm>
            <a:off x="838200" y="1690828"/>
            <a:ext cx="10515600" cy="41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-2159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GB" sz="2600"/>
              <a:t>Laravel includes Eloquent, an object-relational mapper (ORM) that makes it enjoyable to interact with your database. </a:t>
            </a:r>
            <a:endParaRPr sz="2600"/>
          </a:p>
          <a:p>
            <a:pPr indent="-2159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GB" sz="2600"/>
              <a:t>When using Eloquent, each database table has a corresponding "Model" that is used to interact with that table.</a:t>
            </a:r>
            <a:endParaRPr sz="2600"/>
          </a:p>
          <a:p>
            <a:pPr indent="-2159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GB" sz="2600"/>
              <a:t>Eloquent models allow you to read,insert, update, and delete records from the table.</a:t>
            </a:r>
            <a:endParaRPr sz="2600">
              <a:solidFill>
                <a:srgbClr val="FF0000"/>
              </a:solidFill>
            </a:endParaRPr>
          </a:p>
          <a:p>
            <a:pPr indent="-508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16" name="Google Shape;116;g37d135a1808_0_0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13-Jan-24</a:t>
            </a:r>
            <a:endParaRPr/>
          </a:p>
        </p:txBody>
      </p:sp>
      <p:sp>
        <p:nvSpPr>
          <p:cNvPr id="117" name="Google Shape;117;g37d135a1808_0_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400"/>
              <a:buFont typeface="Calibri"/>
              <a:buNone/>
            </a:pPr>
            <a:r>
              <a:rPr lang="en-GB">
                <a:solidFill>
                  <a:srgbClr val="FF3399"/>
                </a:solidFill>
              </a:rPr>
              <a:t>Laravel Controller</a:t>
            </a:r>
            <a:endParaRPr>
              <a:solidFill>
                <a:srgbClr val="FF3399"/>
              </a:solidFill>
            </a:endParaRPr>
          </a:p>
        </p:txBody>
      </p:sp>
      <p:sp>
        <p:nvSpPr>
          <p:cNvPr id="123" name="Google Shape;123;p16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13-Jan-24</a:t>
            </a:r>
            <a:endParaRPr/>
          </a:p>
        </p:txBody>
      </p:sp>
      <p:sp>
        <p:nvSpPr>
          <p:cNvPr id="124" name="Google Shape;124;p16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25" name="Google Shape;125;p164"/>
          <p:cNvSpPr txBox="1"/>
          <p:nvPr/>
        </p:nvSpPr>
        <p:spPr>
          <a:xfrm>
            <a:off x="838200" y="1838304"/>
            <a:ext cx="10290048" cy="3539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GB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Controller are </a:t>
            </a:r>
            <a:r>
              <a:rPr b="0" i="0" lang="en-GB" sz="2800" u="none" cap="none" strike="noStrike">
                <a:solidFill>
                  <a:srgbClr val="FF3399"/>
                </a:solidFill>
                <a:latin typeface="Calibri"/>
                <a:ea typeface="Calibri"/>
                <a:cs typeface="Calibri"/>
                <a:sym typeface="Calibri"/>
              </a:rPr>
              <a:t>class based </a:t>
            </a:r>
            <a:r>
              <a:rPr b="0" i="0" lang="en-GB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php files.</a:t>
            </a:r>
            <a:endParaRPr/>
          </a:p>
          <a:p>
            <a:pPr indent="-4572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GB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Controllers can </a:t>
            </a:r>
            <a:r>
              <a:rPr b="0" i="0" lang="en-GB" sz="2800" u="none" cap="none" strike="noStrike">
                <a:solidFill>
                  <a:srgbClr val="FF3399"/>
                </a:solidFill>
                <a:latin typeface="Calibri"/>
                <a:ea typeface="Calibri"/>
                <a:cs typeface="Calibri"/>
                <a:sym typeface="Calibri"/>
              </a:rPr>
              <a:t>group</a:t>
            </a:r>
            <a:r>
              <a:rPr b="0" i="0" lang="en-GB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related request handling logic into a </a:t>
            </a:r>
            <a:r>
              <a:rPr b="0" i="0" lang="en-GB" sz="2800" u="none" cap="none" strike="noStrike">
                <a:solidFill>
                  <a:srgbClr val="FF3399"/>
                </a:solidFill>
                <a:latin typeface="Calibri"/>
                <a:ea typeface="Calibri"/>
                <a:cs typeface="Calibri"/>
                <a:sym typeface="Calibri"/>
              </a:rPr>
              <a:t>single class.</a:t>
            </a:r>
            <a:endParaRPr b="0" i="0" sz="2800" u="none" cap="none" strike="noStrike">
              <a:solidFill>
                <a:srgbClr val="37415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800"/>
              <a:buFont typeface="Arial"/>
              <a:buChar char="•"/>
            </a:pPr>
            <a:r>
              <a:rPr b="0" i="0" lang="en-GB" sz="2800" u="none" cap="none" strike="noStrike">
                <a:solidFill>
                  <a:srgbClr val="374151"/>
                </a:solidFill>
                <a:latin typeface="Calibri"/>
                <a:ea typeface="Calibri"/>
                <a:cs typeface="Calibri"/>
                <a:sym typeface="Calibri"/>
              </a:rPr>
              <a:t>Brings </a:t>
            </a:r>
            <a:r>
              <a:rPr b="0" i="0" lang="en-GB" sz="2800" u="none" cap="none" strike="noStrike">
                <a:solidFill>
                  <a:srgbClr val="FF3399"/>
                </a:solidFill>
                <a:latin typeface="Calibri"/>
                <a:ea typeface="Calibri"/>
                <a:cs typeface="Calibri"/>
                <a:sym typeface="Calibri"/>
              </a:rPr>
              <a:t>OOP</a:t>
            </a:r>
            <a:r>
              <a:rPr b="0" i="0" lang="en-GB" sz="2800" u="none" cap="none" strike="noStrike">
                <a:solidFill>
                  <a:srgbClr val="374151"/>
                </a:solidFill>
                <a:latin typeface="Calibri"/>
                <a:ea typeface="Calibri"/>
                <a:cs typeface="Calibri"/>
                <a:sym typeface="Calibri"/>
              </a:rPr>
              <a:t> functionalities.</a:t>
            </a:r>
            <a:endParaRPr/>
          </a:p>
          <a:p>
            <a:pPr indent="-4572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99"/>
              </a:buClr>
              <a:buSzPts val="2800"/>
              <a:buFont typeface="Arial"/>
              <a:buChar char="•"/>
            </a:pPr>
            <a:r>
              <a:rPr b="0" i="0" lang="en-GB" sz="2800" u="none" cap="none" strike="noStrike">
                <a:solidFill>
                  <a:srgbClr val="FF3399"/>
                </a:solidFill>
                <a:latin typeface="Calibri"/>
                <a:ea typeface="Calibri"/>
                <a:cs typeface="Calibri"/>
                <a:sym typeface="Calibri"/>
              </a:rPr>
              <a:t>Types</a:t>
            </a:r>
            <a:r>
              <a:rPr b="0" i="0" lang="en-GB" sz="2800" u="none" cap="none" strike="noStrike">
                <a:solidFill>
                  <a:srgbClr val="374151"/>
                </a:solidFill>
                <a:latin typeface="Calibri"/>
                <a:ea typeface="Calibri"/>
                <a:cs typeface="Calibri"/>
                <a:sym typeface="Calibri"/>
              </a:rPr>
              <a:t> of Controller: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1. Basic Controllers</a:t>
            </a:r>
            <a:endParaRPr/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2. Single Action Controllers</a:t>
            </a:r>
            <a:endParaRPr/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3. Resource Controllers (CRUD)</a:t>
            </a:r>
            <a:endParaRPr b="0" i="0" sz="2800" u="none" cap="none" strike="noStrike">
              <a:solidFill>
                <a:srgbClr val="37415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6" name="Google Shape;126;p1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39356" y="3146337"/>
            <a:ext cx="3142488" cy="17543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6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400"/>
              <a:buFont typeface="Calibri"/>
              <a:buNone/>
            </a:pPr>
            <a:r>
              <a:rPr lang="en-GB">
                <a:solidFill>
                  <a:srgbClr val="FF3399"/>
                </a:solidFill>
              </a:rPr>
              <a:t>Controller Commands</a:t>
            </a:r>
            <a:endParaRPr>
              <a:solidFill>
                <a:srgbClr val="FF3399"/>
              </a:solidFill>
            </a:endParaRPr>
          </a:p>
        </p:txBody>
      </p:sp>
      <p:sp>
        <p:nvSpPr>
          <p:cNvPr id="132" name="Google Shape;132;p16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13-Jan-24</a:t>
            </a:r>
            <a:endParaRPr/>
          </a:p>
        </p:txBody>
      </p:sp>
      <p:sp>
        <p:nvSpPr>
          <p:cNvPr id="133" name="Google Shape;133;p16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34" name="Google Shape;134;p165"/>
          <p:cNvSpPr txBox="1"/>
          <p:nvPr/>
        </p:nvSpPr>
        <p:spPr>
          <a:xfrm>
            <a:off x="838200" y="1838304"/>
            <a:ext cx="10290048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GB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Basic Controller:</a:t>
            </a:r>
            <a:endParaRPr/>
          </a:p>
          <a:p>
            <a: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  <a:r>
              <a:rPr b="0" i="1" lang="en-GB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php artisan make:controller ControllerName</a:t>
            </a:r>
            <a:endParaRPr b="0" i="1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37415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65"/>
          <p:cNvSpPr txBox="1"/>
          <p:nvPr/>
        </p:nvSpPr>
        <p:spPr>
          <a:xfrm>
            <a:off x="1108710" y="3370915"/>
            <a:ext cx="4039362" cy="2677656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&lt;?php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GB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i="0" lang="en-GB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namespace App\Http\Controllers;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GB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GB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use Illuminate\Http\Request;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GB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GB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DemoController extends Controller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   public function index(){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       return view('home');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  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136" name="Google Shape;136;p165"/>
          <p:cNvSpPr txBox="1"/>
          <p:nvPr/>
        </p:nvSpPr>
        <p:spPr>
          <a:xfrm>
            <a:off x="1063752" y="3032361"/>
            <a:ext cx="190308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DemoController.php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65"/>
          <p:cNvSpPr txBox="1"/>
          <p:nvPr/>
        </p:nvSpPr>
        <p:spPr>
          <a:xfrm>
            <a:off x="5570982" y="3634702"/>
            <a:ext cx="5118354" cy="1600438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&lt;?php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GB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GB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use Illuminate\Support\Facades\Route;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GB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i="0" lang="en-GB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use App\Http\Controllers\DemoController;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1" i="0" lang="en-GB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i="0" lang="en-GB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Route::get('/', [DemoController::class, 'index']);</a:t>
            </a:r>
            <a:endParaRPr/>
          </a:p>
        </p:txBody>
      </p:sp>
      <p:sp>
        <p:nvSpPr>
          <p:cNvPr id="138" name="Google Shape;138;p165"/>
          <p:cNvSpPr txBox="1"/>
          <p:nvPr/>
        </p:nvSpPr>
        <p:spPr>
          <a:xfrm>
            <a:off x="5525406" y="3277311"/>
            <a:ext cx="91563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web.php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6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400"/>
              <a:buFont typeface="Calibri"/>
              <a:buNone/>
            </a:pPr>
            <a:r>
              <a:rPr lang="en-GB">
                <a:solidFill>
                  <a:srgbClr val="FF3399"/>
                </a:solidFill>
              </a:rPr>
              <a:t>Controller Commands</a:t>
            </a:r>
            <a:endParaRPr>
              <a:solidFill>
                <a:srgbClr val="FF3399"/>
              </a:solidFill>
            </a:endParaRPr>
          </a:p>
        </p:txBody>
      </p:sp>
      <p:sp>
        <p:nvSpPr>
          <p:cNvPr id="144" name="Google Shape;144;p16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13-Jan-24</a:t>
            </a:r>
            <a:endParaRPr/>
          </a:p>
        </p:txBody>
      </p:sp>
      <p:sp>
        <p:nvSpPr>
          <p:cNvPr id="145" name="Google Shape;145;p16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46" name="Google Shape;146;p166"/>
          <p:cNvSpPr txBox="1"/>
          <p:nvPr/>
        </p:nvSpPr>
        <p:spPr>
          <a:xfrm>
            <a:off x="838200" y="1838304"/>
            <a:ext cx="10290048" cy="31085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GB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Single Action Controller:</a:t>
            </a:r>
            <a:endParaRPr/>
          </a:p>
          <a:p>
            <a: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b="0" i="1" lang="en-GB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php artisan make:controller ControllerName –invokable</a:t>
            </a:r>
            <a:endParaRPr/>
          </a:p>
          <a:p>
            <a:pPr indent="-279400" lvl="4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1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4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GB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Resource Controller:</a:t>
            </a:r>
            <a:endParaRPr/>
          </a:p>
          <a:p>
            <a: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GB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php artisan make:controller ControllerName –resource</a:t>
            </a:r>
            <a:endParaRPr/>
          </a:p>
          <a:p>
            <a:pPr indent="-279400" lvl="5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37415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400"/>
              <a:buFont typeface="Calibri"/>
              <a:buNone/>
            </a:pPr>
            <a:r>
              <a:rPr lang="en-GB">
                <a:solidFill>
                  <a:srgbClr val="FF3399"/>
                </a:solidFill>
              </a:rPr>
              <a:t>References</a:t>
            </a:r>
            <a:endParaRPr>
              <a:solidFill>
                <a:srgbClr val="FF3399"/>
              </a:solidFill>
            </a:endParaRPr>
          </a:p>
        </p:txBody>
      </p:sp>
      <p:sp>
        <p:nvSpPr>
          <p:cNvPr id="152" name="Google Shape;152;p167"/>
          <p:cNvSpPr txBox="1"/>
          <p:nvPr>
            <p:ph idx="1" type="body"/>
          </p:nvPr>
        </p:nvSpPr>
        <p:spPr>
          <a:xfrm>
            <a:off x="838200" y="1938528"/>
            <a:ext cx="10515600" cy="35696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https://www.javatpoint.com/laravel</a:t>
            </a:r>
            <a:endParaRPr sz="2600"/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u="sng">
                <a:solidFill>
                  <a:schemeClr val="hlink"/>
                </a:solidFill>
                <a:hlinkClick r:id="rId4"/>
              </a:rPr>
              <a:t>https://www.tutorialspoint.com/laravel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u="sng">
                <a:solidFill>
                  <a:schemeClr val="hlink"/>
                </a:solidFill>
                <a:hlinkClick r:id="rId5"/>
              </a:rPr>
              <a:t>https://www.wscubetech.com/</a:t>
            </a:r>
            <a:endParaRPr/>
          </a:p>
          <a:p>
            <a:pPr indent="-508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53" name="Google Shape;153;p16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13-Jan-24</a:t>
            </a:r>
            <a:endParaRPr/>
          </a:p>
        </p:txBody>
      </p:sp>
      <p:sp>
        <p:nvSpPr>
          <p:cNvPr id="154" name="Google Shape;154;p16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28"/>
          <p:cNvSpPr txBox="1"/>
          <p:nvPr>
            <p:ph type="title"/>
          </p:nvPr>
        </p:nvSpPr>
        <p:spPr>
          <a:xfrm>
            <a:off x="838200" y="276621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400"/>
              <a:buFont typeface="Calibri"/>
              <a:buNone/>
            </a:pPr>
            <a:r>
              <a:rPr lang="en-GB">
                <a:solidFill>
                  <a:srgbClr val="FF3399"/>
                </a:solidFill>
              </a:rPr>
              <a:t>Thank You!!!</a:t>
            </a:r>
            <a:endParaRPr>
              <a:solidFill>
                <a:srgbClr val="FF3399"/>
              </a:solidFill>
            </a:endParaRPr>
          </a:p>
        </p:txBody>
      </p:sp>
      <p:sp>
        <p:nvSpPr>
          <p:cNvPr id="160" name="Google Shape;160;p1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13-Jan-24</a:t>
            </a:r>
            <a:endParaRPr/>
          </a:p>
        </p:txBody>
      </p:sp>
      <p:sp>
        <p:nvSpPr>
          <p:cNvPr id="161" name="Google Shape;161;p1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2022-05-28T04:31:37Z</dcterms:created>
  <dc:creator>Microsoft Office User</dc:creator>
</cp:coreProperties>
</file>