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hl7LrINeQnBR+sqYe+iipwHN7+1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p1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p1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1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1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81ab8e6053_0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381ab8e6053_0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81ab8e6053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g381ab8e6053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81ab8e6053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g381ab8e6053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81ab8e6053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g381ab8e6053_0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3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3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3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3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3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3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laravel.com/docs/12.x/authentication#main-content" TargetMode="External"/><Relationship Id="rId4" Type="http://schemas.openxmlformats.org/officeDocument/2006/relationships/hyperlink" Target="https://laravel.com/docs/12.x/middlewar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0" y="2837287"/>
            <a:ext cx="12192000" cy="5878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br>
              <a:rPr b="1" lang="en-GB" sz="24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GB" sz="24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GB" sz="4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GB" sz="3600">
                <a:solidFill>
                  <a:srgbClr val="FF33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9 (Laravel Middleware)</a:t>
            </a:r>
            <a:endParaRPr>
              <a:solidFill>
                <a:srgbClr val="FF3399"/>
              </a:solidFill>
            </a:endParaRPr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447800" y="5008014"/>
            <a:ext cx="4006516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</a:pPr>
            <a:r>
              <a:rPr b="1" lang="en-GB" sz="20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Subah Nawar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</a:pPr>
            <a:r>
              <a:rPr b="1" lang="en-GB" sz="20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Lecturer,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</a:pPr>
            <a:r>
              <a:rPr b="1" lang="en-GB" sz="20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 of CSE, KUET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None/>
            </a:pPr>
            <a:r>
              <a:rPr b="1" lang="en-GB" sz="20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Email: nawar@cse.kuet.ac.bd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1600202" y="2249458"/>
            <a:ext cx="9144000" cy="5878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Times New Roman"/>
              <a:buNone/>
            </a:pPr>
            <a:r>
              <a:rPr b="1" i="0" lang="en-GB" sz="18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3100 : Web Programming</a:t>
            </a:r>
            <a:endParaRPr b="1" i="0" sz="32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6737686" y="5000603"/>
            <a:ext cx="4006516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Kazi Saeed Alam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Assistant Professor,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 of CSE, KUET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Email: saeed.alam@cse.kuet.ac.bd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GB">
                <a:solidFill>
                  <a:srgbClr val="FF3399"/>
                </a:solidFill>
              </a:rPr>
              <a:t>References</a:t>
            </a:r>
            <a:endParaRPr>
              <a:solidFill>
                <a:srgbClr val="FF3399"/>
              </a:solidFill>
            </a:endParaRPr>
          </a:p>
        </p:txBody>
      </p:sp>
      <p:sp>
        <p:nvSpPr>
          <p:cNvPr id="165" name="Google Shape;165;p167"/>
          <p:cNvSpPr txBox="1"/>
          <p:nvPr>
            <p:ph idx="1" type="body"/>
          </p:nvPr>
        </p:nvSpPr>
        <p:spPr>
          <a:xfrm>
            <a:off x="838200" y="1938528"/>
            <a:ext cx="10515600" cy="3569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https://laravel.com/docs/12.x/authentication#main-content</a:t>
            </a:r>
            <a:endParaRPr/>
          </a:p>
          <a:p>
            <a:pPr indent="-1651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https://laravel.com/docs/12.x/middleware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66" name="Google Shape;166;p16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13-Jan-24</a:t>
            </a:r>
            <a:endParaRPr/>
          </a:p>
        </p:txBody>
      </p:sp>
      <p:sp>
        <p:nvSpPr>
          <p:cNvPr id="167" name="Google Shape;167;p1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GB">
                <a:solidFill>
                  <a:srgbClr val="FF3399"/>
                </a:solidFill>
              </a:rPr>
              <a:t>What is a Middleware?</a:t>
            </a:r>
            <a:endParaRPr>
              <a:solidFill>
                <a:srgbClr val="FF3399"/>
              </a:solidFill>
            </a:endParaRPr>
          </a:p>
        </p:txBody>
      </p:sp>
      <p:sp>
        <p:nvSpPr>
          <p:cNvPr id="98" name="Google Shape;9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9" name="Google Shape;99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4950" y="1576275"/>
            <a:ext cx="6916901" cy="461125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GB">
                <a:solidFill>
                  <a:srgbClr val="FF3399"/>
                </a:solidFill>
              </a:rPr>
              <a:t>Middleware</a:t>
            </a:r>
            <a:endParaRPr>
              <a:solidFill>
                <a:srgbClr val="FF3399"/>
              </a:solidFill>
            </a:endParaRPr>
          </a:p>
        </p:txBody>
      </p:sp>
      <p:sp>
        <p:nvSpPr>
          <p:cNvPr id="105" name="Google Shape;105;p1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6" name="Google Shape;106;p141"/>
          <p:cNvSpPr txBox="1"/>
          <p:nvPr>
            <p:ph idx="1" type="body"/>
          </p:nvPr>
        </p:nvSpPr>
        <p:spPr>
          <a:xfrm>
            <a:off x="838200" y="1690688"/>
            <a:ext cx="10515600" cy="41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conditions can be-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081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27"/>
              <a:buChar char="•"/>
            </a:pPr>
            <a:r>
              <a:rPr lang="en-GB" sz="2400">
                <a:solidFill>
                  <a:schemeClr val="dk1"/>
                </a:solidFill>
              </a:rPr>
              <a:t>Authentication and authorization: Whether one is an authenticated user or not</a:t>
            </a:r>
            <a:endParaRPr sz="2400">
              <a:solidFill>
                <a:schemeClr val="dk1"/>
              </a:solidFill>
            </a:endParaRPr>
          </a:p>
          <a:p>
            <a:pPr indent="-42081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27"/>
              <a:buChar char="•"/>
            </a:pPr>
            <a:r>
              <a:rPr lang="en-GB" sz="2400">
                <a:solidFill>
                  <a:schemeClr val="dk1"/>
                </a:solidFill>
              </a:rPr>
              <a:t>Role or permission-based access control: Is Admin or not</a:t>
            </a:r>
            <a:endParaRPr sz="2400">
              <a:solidFill>
                <a:schemeClr val="dk1"/>
              </a:solidFill>
            </a:endParaRPr>
          </a:p>
          <a:p>
            <a:pPr indent="-42081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27"/>
              <a:buChar char="•"/>
            </a:pPr>
            <a:r>
              <a:rPr lang="en-GB" sz="2400">
                <a:solidFill>
                  <a:schemeClr val="dk1"/>
                </a:solidFill>
              </a:rPr>
              <a:t>Has ValidAge or not</a:t>
            </a:r>
            <a:endParaRPr sz="2400">
              <a:solidFill>
                <a:schemeClr val="dk1"/>
              </a:solidFill>
            </a:endParaRPr>
          </a:p>
          <a:p>
            <a:pPr indent="-42081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27"/>
              <a:buChar char="•"/>
            </a:pPr>
            <a:r>
              <a:rPr lang="en-GB" sz="2400">
                <a:solidFill>
                  <a:schemeClr val="dk1"/>
                </a:solidFill>
              </a:rPr>
              <a:t>Logging user activity</a:t>
            </a:r>
            <a:endParaRPr sz="2400">
              <a:solidFill>
                <a:schemeClr val="dk1"/>
              </a:solidFill>
            </a:endParaRPr>
          </a:p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27"/>
              <a:buNone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b="1" lang="en-GB">
                <a:solidFill>
                  <a:srgbClr val="FF3399"/>
                </a:solidFill>
              </a:rPr>
              <a:t>Types of Middleware</a:t>
            </a:r>
            <a:endParaRPr b="1">
              <a:solidFill>
                <a:srgbClr val="FF3399"/>
              </a:solidFill>
            </a:endParaRPr>
          </a:p>
        </p:txBody>
      </p:sp>
      <p:sp>
        <p:nvSpPr>
          <p:cNvPr id="112" name="Google Shape;112;p142"/>
          <p:cNvSpPr txBox="1"/>
          <p:nvPr>
            <p:ph idx="1" type="body"/>
          </p:nvPr>
        </p:nvSpPr>
        <p:spPr>
          <a:xfrm>
            <a:off x="838200" y="1690688"/>
            <a:ext cx="10515600" cy="41157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Route Middleware -&gt;  Applied to specific routes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Middleware Groups -&gt; Applied to every request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Global Middleware -&gt; Group multiple middleware under one key.</a:t>
            </a:r>
            <a:endParaRPr/>
          </a:p>
        </p:txBody>
      </p:sp>
      <p:sp>
        <p:nvSpPr>
          <p:cNvPr id="113" name="Google Shape;113;p1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GB">
                <a:solidFill>
                  <a:srgbClr val="FF3399"/>
                </a:solidFill>
              </a:rPr>
              <a:t>Middleware</a:t>
            </a:r>
            <a:r>
              <a:rPr lang="en-GB">
                <a:solidFill>
                  <a:srgbClr val="FF3399"/>
                </a:solidFill>
              </a:rPr>
              <a:t> Commands</a:t>
            </a:r>
            <a:endParaRPr>
              <a:solidFill>
                <a:srgbClr val="FF3399"/>
              </a:solidFill>
            </a:endParaRPr>
          </a:p>
        </p:txBody>
      </p:sp>
      <p:sp>
        <p:nvSpPr>
          <p:cNvPr id="119" name="Google Shape;119;p16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0" name="Google Shape;120;p165"/>
          <p:cNvSpPr txBox="1"/>
          <p:nvPr/>
        </p:nvSpPr>
        <p:spPr>
          <a:xfrm>
            <a:off x="838200" y="1838304"/>
            <a:ext cx="102900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Basic </a:t>
            </a: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Middleware</a:t>
            </a: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  <a:r>
              <a:rPr i="1"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php artisan make:middleware ValidUser</a:t>
            </a:r>
            <a:endParaRPr b="0" i="1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37415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65"/>
          <p:cNvSpPr txBox="1"/>
          <p:nvPr/>
        </p:nvSpPr>
        <p:spPr>
          <a:xfrm>
            <a:off x="1108700" y="3370925"/>
            <a:ext cx="4309500" cy="3109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&lt;?php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 Illuminate\Http\Request;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 Symfony\Component\HttpFoundation\Response;</a:t>
            </a:r>
            <a:br>
              <a:rPr b="0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ValidUser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function handle(Request $request, Closure $next): Response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65"/>
          <p:cNvSpPr txBox="1"/>
          <p:nvPr/>
        </p:nvSpPr>
        <p:spPr>
          <a:xfrm>
            <a:off x="1063748" y="3032353"/>
            <a:ext cx="403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App/http/middleware/ValidUser.php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65"/>
          <p:cNvSpPr txBox="1"/>
          <p:nvPr/>
        </p:nvSpPr>
        <p:spPr>
          <a:xfrm>
            <a:off x="5648850" y="3371300"/>
            <a:ext cx="4734900" cy="1816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(Auth::check()) 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return $next($request);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lse{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return redirect()-&gt;route('login')      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24" name="Google Shape;124;p165"/>
          <p:cNvCxnSpPr/>
          <p:nvPr/>
        </p:nvCxnSpPr>
        <p:spPr>
          <a:xfrm flipH="1" rot="10800000">
            <a:off x="1998700" y="4528375"/>
            <a:ext cx="3810000" cy="1374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81ab8e6053_0_7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GB">
                <a:solidFill>
                  <a:srgbClr val="FF3399"/>
                </a:solidFill>
              </a:rPr>
              <a:t>Middleware Commands</a:t>
            </a:r>
            <a:endParaRPr>
              <a:solidFill>
                <a:srgbClr val="FF3399"/>
              </a:solidFill>
            </a:endParaRPr>
          </a:p>
        </p:txBody>
      </p:sp>
      <p:pic>
        <p:nvPicPr>
          <p:cNvPr id="130" name="Google Shape;130;g381ab8e6053_0_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2650" y="1604575"/>
            <a:ext cx="8263950" cy="3906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81ab8e6053_0_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GB">
                <a:solidFill>
                  <a:srgbClr val="FF3399"/>
                </a:solidFill>
              </a:rPr>
              <a:t>Route </a:t>
            </a:r>
            <a:r>
              <a:rPr lang="en-GB">
                <a:solidFill>
                  <a:srgbClr val="FF3399"/>
                </a:solidFill>
              </a:rPr>
              <a:t>Middleware</a:t>
            </a:r>
            <a:endParaRPr>
              <a:solidFill>
                <a:srgbClr val="FF3399"/>
              </a:solidFill>
            </a:endParaRPr>
          </a:p>
        </p:txBody>
      </p:sp>
      <p:sp>
        <p:nvSpPr>
          <p:cNvPr id="136" name="Google Shape;136;g381ab8e6053_0_2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13-Jan-24</a:t>
            </a:r>
            <a:endParaRPr/>
          </a:p>
        </p:txBody>
      </p:sp>
      <p:sp>
        <p:nvSpPr>
          <p:cNvPr id="137" name="Google Shape;137;g381ab8e6053_0_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8" name="Google Shape;138;g381ab8e6053_0_26"/>
          <p:cNvSpPr txBox="1"/>
          <p:nvPr/>
        </p:nvSpPr>
        <p:spPr>
          <a:xfrm>
            <a:off x="1108700" y="2028050"/>
            <a:ext cx="8916000" cy="1816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 App\Http\Controllers\UserController;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use App\Http\Middleware\ValidUser;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//Route::get('/dashboard', [UserController::class, 'dashboard'])-&gt;name('dashboard');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Route::get('/dashboard', [UserController::class,'dashboard'])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-&gt;name</a:t>
            </a: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('dashboard')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middleware(ValidUser::class);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9" name="Google Shape;139;g381ab8e6053_0_26"/>
          <p:cNvSpPr txBox="1"/>
          <p:nvPr/>
        </p:nvSpPr>
        <p:spPr>
          <a:xfrm>
            <a:off x="1063748" y="1689484"/>
            <a:ext cx="403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routes/web</a:t>
            </a: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.php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81ab8e6053_0_4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GB">
                <a:solidFill>
                  <a:srgbClr val="FF3399"/>
                </a:solidFill>
              </a:rPr>
              <a:t>Middleware Groups</a:t>
            </a:r>
            <a:endParaRPr>
              <a:solidFill>
                <a:srgbClr val="FF3399"/>
              </a:solidFill>
            </a:endParaRPr>
          </a:p>
        </p:txBody>
      </p:sp>
      <p:sp>
        <p:nvSpPr>
          <p:cNvPr id="145" name="Google Shape;145;g381ab8e6053_0_4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13-Jan-24</a:t>
            </a:r>
            <a:endParaRPr/>
          </a:p>
        </p:txBody>
      </p:sp>
      <p:sp>
        <p:nvSpPr>
          <p:cNvPr id="146" name="Google Shape;146;g381ab8e6053_0_4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7" name="Google Shape;147;g381ab8e6053_0_48"/>
          <p:cNvSpPr txBox="1"/>
          <p:nvPr/>
        </p:nvSpPr>
        <p:spPr>
          <a:xfrm>
            <a:off x="1108700" y="2028050"/>
            <a:ext cx="5028000" cy="1816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withMiddleware(function (Middleware $middleware){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$middleware -&gt; appendToGroup ('ok-user',[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ValidUser::class,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ValidAge::class,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]);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8" name="Google Shape;148;g381ab8e6053_0_48"/>
          <p:cNvSpPr txBox="1"/>
          <p:nvPr/>
        </p:nvSpPr>
        <p:spPr>
          <a:xfrm>
            <a:off x="1063748" y="1689484"/>
            <a:ext cx="403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Bootstrap/app.php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381ab8e6053_0_48"/>
          <p:cNvSpPr txBox="1"/>
          <p:nvPr/>
        </p:nvSpPr>
        <p:spPr>
          <a:xfrm>
            <a:off x="1108700" y="4540250"/>
            <a:ext cx="8900400" cy="5232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Route::get('/dashboard', [UserController::class, 'dashboard'])-&gt;middleware(['ok-user']); //this will go through two condition check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0" name="Google Shape;150;g381ab8e6053_0_48"/>
          <p:cNvSpPr txBox="1"/>
          <p:nvPr/>
        </p:nvSpPr>
        <p:spPr>
          <a:xfrm>
            <a:off x="1108689" y="4022908"/>
            <a:ext cx="403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Routes/web.php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81ab8e6053_0_6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4400"/>
              <a:buFont typeface="Calibri"/>
              <a:buNone/>
            </a:pPr>
            <a:r>
              <a:rPr lang="en-GB">
                <a:solidFill>
                  <a:srgbClr val="FF3399"/>
                </a:solidFill>
              </a:rPr>
              <a:t>Global </a:t>
            </a:r>
            <a:r>
              <a:rPr lang="en-GB">
                <a:solidFill>
                  <a:srgbClr val="FF3399"/>
                </a:solidFill>
              </a:rPr>
              <a:t>Middleware</a:t>
            </a:r>
            <a:endParaRPr>
              <a:solidFill>
                <a:srgbClr val="FF3399"/>
              </a:solidFill>
            </a:endParaRPr>
          </a:p>
        </p:txBody>
      </p:sp>
      <p:sp>
        <p:nvSpPr>
          <p:cNvPr id="156" name="Google Shape;156;g381ab8e6053_0_6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13-Jan-24</a:t>
            </a:r>
            <a:endParaRPr/>
          </a:p>
        </p:txBody>
      </p:sp>
      <p:sp>
        <p:nvSpPr>
          <p:cNvPr id="157" name="Google Shape;157;g381ab8e6053_0_6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8" name="Google Shape;158;g381ab8e6053_0_60"/>
          <p:cNvSpPr txBox="1"/>
          <p:nvPr/>
        </p:nvSpPr>
        <p:spPr>
          <a:xfrm>
            <a:off x="1108700" y="2028050"/>
            <a:ext cx="6230100" cy="3755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//only one check globally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withMiddleware(function (Middleware $middleware){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$middleware -&gt; append (ValidUser::class);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//more than one check globally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withMiddleware(function (Middleware $middleware){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$middleware -&gt; use ([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ValidUser::class,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ValidAge::class,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]);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</a:t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9" name="Google Shape;159;g381ab8e6053_0_60"/>
          <p:cNvSpPr txBox="1"/>
          <p:nvPr/>
        </p:nvSpPr>
        <p:spPr>
          <a:xfrm>
            <a:off x="1063748" y="1689484"/>
            <a:ext cx="403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Bootstrap/app.php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2022-05-28T04:31:37Z</dcterms:created>
  <dc:creator>Microsoft Office User</dc:creator>
</cp:coreProperties>
</file>