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6" r:id="rId8"/>
    <p:sldId id="263" r:id="rId9"/>
    <p:sldId id="262"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4" Type="http://schemas.openxmlformats.org/officeDocument/2006/relationships/hyperlink" Target="https://github.com/Ariyan9907/fire-detection.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extBox 5">
            <a:extLst>
              <a:ext uri="{FF2B5EF4-FFF2-40B4-BE49-F238E27FC236}">
                <a16:creationId xmlns:a16="http://schemas.microsoft.com/office/drawing/2014/main" id="{838D5599-9857-7590-0614-87412178F472}"/>
              </a:ext>
            </a:extLst>
          </p:cNvPr>
          <p:cNvSpPr txBox="1"/>
          <p:nvPr/>
        </p:nvSpPr>
        <p:spPr>
          <a:xfrm>
            <a:off x="4453276" y="3146597"/>
            <a:ext cx="6870861" cy="400110"/>
          </a:xfrm>
          <a:prstGeom prst="rect">
            <a:avLst/>
          </a:prstGeom>
          <a:noFill/>
        </p:spPr>
        <p:txBody>
          <a:bodyPr wrap="square" rtlCol="0">
            <a:spAutoFit/>
          </a:bodyPr>
          <a:lstStyle/>
          <a:p>
            <a:pPr algn="r"/>
            <a:r>
              <a:rPr sz="2000" b="1" dirty="0">
                <a:solidFill>
                  <a:schemeClr val="bg1"/>
                </a:solidFill>
              </a:rPr>
              <a:t>Forest Fire Detection Using Deep Learning</a:t>
            </a:r>
            <a:endParaRPr lang="en-US" sz="36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E58CA2F-631F-AD0C-8820-362162680114}"/>
              </a:ext>
            </a:extLst>
          </p:cNvPr>
          <p:cNvSpPr txBox="1"/>
          <p:nvPr/>
        </p:nvSpPr>
        <p:spPr>
          <a:xfrm>
            <a:off x="6096000" y="4082626"/>
            <a:ext cx="5542384" cy="666977"/>
          </a:xfrm>
          <a:prstGeom prst="rect">
            <a:avLst/>
          </a:prstGeom>
          <a:noFill/>
        </p:spPr>
        <p:txBody>
          <a:bodyPr wrap="square" rtlCol="0">
            <a:spAutoFit/>
          </a:bodyPr>
          <a:lstStyle/>
          <a:p>
            <a:r>
              <a:rPr lang="en-IN" dirty="0">
                <a:solidFill>
                  <a:schemeClr val="tx2"/>
                </a:solidFill>
              </a:rPr>
              <a:t>Name: Ariyan Pujari</a:t>
            </a:r>
          </a:p>
          <a:p>
            <a:r>
              <a:rPr lang="en-IN" dirty="0">
                <a:solidFill>
                  <a:schemeClr val="tx2"/>
                </a:solidFill>
              </a:rPr>
              <a:t>Registration ID:STU674931baebbc21732850106</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F4ABD0-0A08-1564-D28E-F5F008B4DC1A}"/>
              </a:ext>
            </a:extLst>
          </p:cNvPr>
          <p:cNvSpPr txBox="1"/>
          <p:nvPr/>
        </p:nvSpPr>
        <p:spPr>
          <a:xfrm>
            <a:off x="195942" y="960067"/>
            <a:ext cx="7996336" cy="3600986"/>
          </a:xfrm>
          <a:prstGeom prst="rect">
            <a:avLst/>
          </a:prstGeom>
          <a:noFill/>
        </p:spPr>
        <p:txBody>
          <a:bodyPr wrap="square">
            <a:spAutoFit/>
          </a:bodyPr>
          <a:lstStyle/>
          <a:p>
            <a:pPr>
              <a:buNone/>
            </a:pPr>
            <a:r>
              <a:rPr lang="en-US" sz="2000" b="1" dirty="0">
                <a:solidFill>
                  <a:srgbClr val="002060"/>
                </a:solidFill>
              </a:rPr>
              <a:t>Limitations:</a:t>
            </a:r>
          </a:p>
          <a:p>
            <a:pPr>
              <a:buNone/>
            </a:pPr>
            <a:endParaRPr lang="en-US" sz="1600" b="1" dirty="0"/>
          </a:p>
          <a:p>
            <a:pPr>
              <a:buFont typeface="Arial" panose="020B0604020202020204" pitchFamily="34" charset="0"/>
              <a:buChar char="•"/>
            </a:pPr>
            <a:r>
              <a:rPr lang="en-US" sz="1600" b="1" dirty="0"/>
              <a:t>Dataset Size &amp; Diversity</a:t>
            </a:r>
            <a:r>
              <a:rPr lang="en-US" sz="1600" dirty="0"/>
              <a:t>: The model’s accuracy depends heavily on the quality and variety of training images; limited datasets may reduce performance in real-world scenarios.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False Positives</a:t>
            </a:r>
            <a:r>
              <a:rPr lang="en-US" sz="1600" dirty="0"/>
              <a:t>: Smoke, sunlight, or similar textures in images can sometimes trigger incorrect predictions.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No Real-Time Implementation</a:t>
            </a:r>
            <a:r>
              <a:rPr lang="en-US" sz="1600" dirty="0"/>
              <a:t>: Current model operates on static images only and is not integrated into a live detection pipeline.</a:t>
            </a:r>
          </a:p>
          <a:p>
            <a:pPr>
              <a:buFont typeface="Arial" panose="020B0604020202020204" pitchFamily="34" charset="0"/>
              <a:buChar char="•"/>
            </a:pPr>
            <a:endParaRPr lang="en-US" sz="1600" dirty="0"/>
          </a:p>
          <a:p>
            <a:pPr>
              <a:buFont typeface="Arial" panose="020B0604020202020204" pitchFamily="34" charset="0"/>
              <a:buChar char="•"/>
            </a:pPr>
            <a:r>
              <a:rPr lang="en-US" sz="1600" b="1" dirty="0"/>
              <a:t>Limited Environmental Context</a:t>
            </a:r>
            <a:r>
              <a:rPr lang="en-US" sz="1600" dirty="0"/>
              <a:t>: The system does not consider non-visual indicators like temperature or wind speed, which can affect fire behavior.</a:t>
            </a:r>
          </a:p>
        </p:txBody>
      </p:sp>
    </p:spTree>
    <p:extLst>
      <p:ext uri="{BB962C8B-B14F-4D97-AF65-F5344CB8AC3E}">
        <p14:creationId xmlns:p14="http://schemas.microsoft.com/office/powerpoint/2010/main" val="80679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DB61B-8B73-6123-189A-3D27E68E23ED}"/>
              </a:ext>
            </a:extLst>
          </p:cNvPr>
          <p:cNvSpPr txBox="1"/>
          <p:nvPr/>
        </p:nvSpPr>
        <p:spPr>
          <a:xfrm>
            <a:off x="345231" y="1084255"/>
            <a:ext cx="7324532" cy="4093428"/>
          </a:xfrm>
          <a:prstGeom prst="rect">
            <a:avLst/>
          </a:prstGeom>
          <a:noFill/>
        </p:spPr>
        <p:txBody>
          <a:bodyPr wrap="square">
            <a:spAutoFit/>
          </a:bodyPr>
          <a:lstStyle/>
          <a:p>
            <a:pPr>
              <a:buNone/>
            </a:pPr>
            <a:r>
              <a:rPr lang="en-US" sz="2000" b="1" dirty="0">
                <a:solidFill>
                  <a:srgbClr val="002060"/>
                </a:solidFill>
              </a:rPr>
              <a:t>Future Scope:</a:t>
            </a:r>
          </a:p>
          <a:p>
            <a:pPr>
              <a:buNone/>
            </a:pPr>
            <a:endParaRPr lang="en-US" sz="1600" b="1" dirty="0"/>
          </a:p>
          <a:p>
            <a:pPr>
              <a:buFont typeface="Arial" panose="020B0604020202020204" pitchFamily="34" charset="0"/>
              <a:buChar char="•"/>
            </a:pPr>
            <a:r>
              <a:rPr lang="en-US" sz="1600" b="1" dirty="0"/>
              <a:t>Real-Time Video Detection</a:t>
            </a:r>
            <a:r>
              <a:rPr lang="en-US" sz="1600" dirty="0"/>
              <a:t>: Extend the model to process live video streams from drones or surveillance cameras for real-time forest fire monitoring.</a:t>
            </a:r>
          </a:p>
          <a:p>
            <a:pPr>
              <a:buFont typeface="Arial" panose="020B0604020202020204" pitchFamily="34" charset="0"/>
              <a:buChar char="•"/>
            </a:pPr>
            <a:endParaRPr lang="en-US" sz="1600" dirty="0"/>
          </a:p>
          <a:p>
            <a:pPr>
              <a:buFont typeface="Arial" panose="020B0604020202020204" pitchFamily="34" charset="0"/>
              <a:buChar char="•"/>
            </a:pPr>
            <a:r>
              <a:rPr lang="en-US" sz="1600" b="1" dirty="0"/>
              <a:t>Integration with IoT Devices</a:t>
            </a:r>
            <a:r>
              <a:rPr lang="en-US" sz="1600" dirty="0"/>
              <a:t>: Combine with sensor networks (temperature, smoke, humidity) for a multi-modal fire detection system.</a:t>
            </a:r>
          </a:p>
          <a:p>
            <a:pPr>
              <a:buFont typeface="Arial" panose="020B0604020202020204" pitchFamily="34" charset="0"/>
              <a:buChar char="•"/>
            </a:pPr>
            <a:endParaRPr lang="en-US" sz="1600" dirty="0"/>
          </a:p>
          <a:p>
            <a:pPr>
              <a:buFont typeface="Arial" panose="020B0604020202020204" pitchFamily="34" charset="0"/>
              <a:buChar char="•"/>
            </a:pPr>
            <a:r>
              <a:rPr lang="en-US" sz="1600" b="1" dirty="0"/>
              <a:t>Deployment as a Web or Mobile App</a:t>
            </a:r>
            <a:r>
              <a:rPr lang="en-US" sz="1600" dirty="0"/>
              <a:t>: Develop user-friendly platforms for forest officials and emergency responders.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Scalability to Larger Datasets</a:t>
            </a:r>
            <a:r>
              <a:rPr lang="en-US" sz="1600" dirty="0"/>
              <a:t>: Train on larger, diverse datasets to improve accuracy across different forest types and geographical regions.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Early Stage Fire Detection</a:t>
            </a:r>
            <a:r>
              <a:rPr lang="en-US" sz="1600" dirty="0"/>
              <a:t>: Enhance sensitivity to detect fires in their earliest visible stages for quicker response.</a:t>
            </a:r>
          </a:p>
        </p:txBody>
      </p:sp>
    </p:spTree>
    <p:extLst>
      <p:ext uri="{BB962C8B-B14F-4D97-AF65-F5344CB8AC3E}">
        <p14:creationId xmlns:p14="http://schemas.microsoft.com/office/powerpoint/2010/main" val="205227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22DBAC1F-DB0B-7ED6-D395-E091DD047BC8}"/>
              </a:ext>
            </a:extLst>
          </p:cNvPr>
          <p:cNvSpPr txBox="1"/>
          <p:nvPr/>
        </p:nvSpPr>
        <p:spPr>
          <a:xfrm>
            <a:off x="280156" y="1630264"/>
            <a:ext cx="5129288" cy="1569660"/>
          </a:xfrm>
          <a:prstGeom prst="rect">
            <a:avLst/>
          </a:prstGeom>
          <a:noFill/>
        </p:spPr>
        <p:txBody>
          <a:bodyPr wrap="square">
            <a:spAutoFit/>
          </a:bodyPr>
          <a:lstStyle/>
          <a:p>
            <a:pPr marL="285750" indent="-285750">
              <a:buFont typeface="Arial" panose="020B0604020202020204" pitchFamily="34" charset="0"/>
              <a:buChar char="•"/>
            </a:pPr>
            <a:r>
              <a:rPr sz="1600" dirty="0"/>
              <a:t>Understand CNN architectures
Learn dataset preprocessing and augmentation
Train a model to detect wildfires from images
Evaluate model performance using metrics</a:t>
            </a:r>
            <a:endParaRPr lang="en-IN" sz="1600" dirty="0"/>
          </a:p>
          <a:p>
            <a:pPr marL="285750" indent="-285750">
              <a:buFont typeface="Arial" panose="020B0604020202020204" pitchFamily="34" charset="0"/>
              <a:buChar char="•"/>
            </a:pPr>
            <a:r>
              <a:rPr lang="en-IN" sz="1600" dirty="0">
                <a:solidFill>
                  <a:schemeClr val="tx1"/>
                </a:solidFill>
              </a:rPr>
              <a:t>Design thinking and Critical thinking</a:t>
            </a:r>
          </a:p>
          <a:p>
            <a:pPr marL="285750" indent="-285750">
              <a:buFont typeface="Arial" panose="020B0604020202020204" pitchFamily="34" charset="0"/>
              <a:buChar char="•"/>
            </a:pPr>
            <a:r>
              <a:rPr lang="en-IN" sz="1600" dirty="0">
                <a:solidFill>
                  <a:schemeClr val="tx1"/>
                </a:solidFill>
              </a:rPr>
              <a:t>Git and </a:t>
            </a:r>
            <a:r>
              <a:rPr lang="en-IN" sz="1600" dirty="0" err="1">
                <a:solidFill>
                  <a:schemeClr val="tx1"/>
                </a:solidFill>
              </a:rPr>
              <a:t>Github</a:t>
            </a:r>
            <a:r>
              <a:rPr lang="en-IN" sz="1600" dirty="0">
                <a:solidFill>
                  <a:schemeClr val="tx1"/>
                </a:solidFill>
              </a:rPr>
              <a:t> </a:t>
            </a:r>
          </a:p>
        </p:txBody>
      </p:sp>
      <p:sp>
        <p:nvSpPr>
          <p:cNvPr id="9" name="TextBox 8">
            <a:extLst>
              <a:ext uri="{FF2B5EF4-FFF2-40B4-BE49-F238E27FC236}">
                <a16:creationId xmlns:a16="http://schemas.microsoft.com/office/drawing/2014/main" id="{7B47B0C4-2743-6FA7-6CE1-FD1D774B3D28}"/>
              </a:ext>
            </a:extLst>
          </p:cNvPr>
          <p:cNvSpPr txBox="1"/>
          <p:nvPr/>
        </p:nvSpPr>
        <p:spPr>
          <a:xfrm>
            <a:off x="280156" y="3484080"/>
            <a:ext cx="6102626" cy="584775"/>
          </a:xfrm>
          <a:prstGeom prst="rect">
            <a:avLst/>
          </a:prstGeom>
          <a:noFill/>
        </p:spPr>
        <p:txBody>
          <a:bodyPr wrap="square">
            <a:spAutoFit/>
          </a:bodyPr>
          <a:lstStyle/>
          <a:p>
            <a:pPr marL="342900" indent="-342900">
              <a:buFont typeface="+mj-lt"/>
              <a:buAutoNum type="arabicPeriod"/>
            </a:pPr>
            <a:r>
              <a:rPr sz="1600" dirty="0"/>
              <a:t>Dataset Source: Kaggle (</a:t>
            </a:r>
            <a:r>
              <a:rPr sz="1600" dirty="0" err="1"/>
              <a:t>elmadafri</a:t>
            </a:r>
            <a:r>
              <a:rPr sz="1600" dirty="0"/>
              <a:t>/the-wildfire-dataset)
Libraries: TensorFlow, </a:t>
            </a:r>
            <a:r>
              <a:rPr sz="1600" dirty="0" err="1"/>
              <a:t>Keras</a:t>
            </a:r>
            <a:r>
              <a:rPr sz="1600" dirty="0"/>
              <a:t>, Matplotlib, Pandas</a:t>
            </a:r>
          </a:p>
        </p:txBody>
      </p:sp>
      <p:sp>
        <p:nvSpPr>
          <p:cNvPr id="10" name="TextBox 9">
            <a:extLst>
              <a:ext uri="{FF2B5EF4-FFF2-40B4-BE49-F238E27FC236}">
                <a16:creationId xmlns:a16="http://schemas.microsoft.com/office/drawing/2014/main" id="{1110B73B-3C55-E8A4-C17C-DCE675AE5F8A}"/>
              </a:ext>
            </a:extLst>
          </p:cNvPr>
          <p:cNvSpPr txBox="1"/>
          <p:nvPr/>
        </p:nvSpPr>
        <p:spPr>
          <a:xfrm>
            <a:off x="345440" y="4461942"/>
            <a:ext cx="6102626" cy="584775"/>
          </a:xfrm>
          <a:prstGeom prst="rect">
            <a:avLst/>
          </a:prstGeom>
          <a:noFill/>
        </p:spPr>
        <p:txBody>
          <a:bodyPr wrap="square">
            <a:spAutoFit/>
          </a:bodyPr>
          <a:lstStyle/>
          <a:p>
            <a:r>
              <a:rPr lang="en-IN" sz="1600" b="1" u="sng" dirty="0"/>
              <a:t>Our goal is to </a:t>
            </a:r>
            <a:r>
              <a:rPr sz="1600" b="1" u="sng" dirty="0"/>
              <a:t>Automatically detect forest fires using image classification via Deep Learning</a:t>
            </a:r>
            <a:endParaRPr lang="en-IN" sz="1600" b="1" u="sng" dirty="0">
              <a:solidFill>
                <a:srgbClr val="213163"/>
              </a:solidFill>
            </a:endParaRPr>
          </a:p>
        </p:txBody>
      </p:sp>
      <p:sp>
        <p:nvSpPr>
          <p:cNvPr id="11" name="TextBox 10">
            <a:extLst>
              <a:ext uri="{FF2B5EF4-FFF2-40B4-BE49-F238E27FC236}">
                <a16:creationId xmlns:a16="http://schemas.microsoft.com/office/drawing/2014/main" id="{DC2CB078-38C4-94C3-947D-91071807AB82}"/>
              </a:ext>
            </a:extLst>
          </p:cNvPr>
          <p:cNvSpPr txBox="1"/>
          <p:nvPr/>
        </p:nvSpPr>
        <p:spPr>
          <a:xfrm>
            <a:off x="345440" y="5299788"/>
            <a:ext cx="6456576" cy="379656"/>
          </a:xfrm>
          <a:prstGeom prst="rect">
            <a:avLst/>
          </a:prstGeom>
          <a:noFill/>
        </p:spPr>
        <p:txBody>
          <a:bodyPr wrap="square" rtlCol="0">
            <a:spAutoFit/>
          </a:bodyPr>
          <a:lstStyle/>
          <a:p>
            <a:r>
              <a:rPr lang="en-IN" b="1" dirty="0"/>
              <a:t>GitHub</a:t>
            </a:r>
            <a:r>
              <a:rPr lang="en-IN" dirty="0"/>
              <a:t>: </a:t>
            </a:r>
            <a:r>
              <a:rPr lang="en-IN" dirty="0">
                <a:hlinkClick r:id="rId4"/>
              </a:rPr>
              <a:t>https://github.com/Ariyan9907/fire-detection.git</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TextBox 4">
            <a:extLst>
              <a:ext uri="{FF2B5EF4-FFF2-40B4-BE49-F238E27FC236}">
                <a16:creationId xmlns:a16="http://schemas.microsoft.com/office/drawing/2014/main" id="{55918694-218C-B7AD-715B-6620E1C154D8}"/>
              </a:ext>
            </a:extLst>
          </p:cNvPr>
          <p:cNvSpPr txBox="1"/>
          <p:nvPr/>
        </p:nvSpPr>
        <p:spPr>
          <a:xfrm>
            <a:off x="279917" y="1671423"/>
            <a:ext cx="9787814" cy="4524315"/>
          </a:xfrm>
          <a:prstGeom prst="rect">
            <a:avLst/>
          </a:prstGeom>
          <a:noFill/>
        </p:spPr>
        <p:txBody>
          <a:bodyPr wrap="square">
            <a:spAutoFit/>
          </a:bodyPr>
          <a:lstStyle/>
          <a:p>
            <a:r>
              <a:rPr lang="en-US" sz="1600" b="1" dirty="0"/>
              <a:t>Python</a:t>
            </a:r>
            <a:br>
              <a:rPr lang="en-US" sz="1600" dirty="0"/>
            </a:br>
            <a:r>
              <a:rPr lang="en-US" sz="1600" dirty="0"/>
              <a:t>Utilized as the primary programming language due to its simplicity and rich ecosystem for machine learning and deep learning applications.</a:t>
            </a:r>
          </a:p>
          <a:p>
            <a:endParaRPr lang="en-US" sz="1600" dirty="0"/>
          </a:p>
          <a:p>
            <a:r>
              <a:rPr lang="en-US" sz="1600" b="1" dirty="0"/>
              <a:t>TensorFlow &amp; </a:t>
            </a:r>
            <a:r>
              <a:rPr lang="en-US" sz="1600" b="1" dirty="0" err="1"/>
              <a:t>Keras</a:t>
            </a:r>
            <a:br>
              <a:rPr lang="en-US" sz="1600" dirty="0"/>
            </a:br>
            <a:r>
              <a:rPr lang="en-US" sz="1600" dirty="0"/>
              <a:t>Employed for building and training the Convolutional Neural Network (CNN) model. </a:t>
            </a:r>
            <a:r>
              <a:rPr lang="en-US" sz="1600" dirty="0" err="1"/>
              <a:t>Keras</a:t>
            </a:r>
            <a:r>
              <a:rPr lang="en-US" sz="1600" dirty="0"/>
              <a:t>, with its user-friendly API, allowed rapid prototyping and model experimentation.</a:t>
            </a:r>
          </a:p>
          <a:p>
            <a:endParaRPr lang="en-US" sz="1600" dirty="0"/>
          </a:p>
          <a:p>
            <a:r>
              <a:rPr lang="en-US" sz="1600" b="1" dirty="0"/>
              <a:t>Google </a:t>
            </a:r>
            <a:r>
              <a:rPr lang="en-US" sz="1600" b="1" dirty="0" err="1"/>
              <a:t>Colab</a:t>
            </a:r>
            <a:r>
              <a:rPr lang="en-US" sz="1600" b="1" dirty="0"/>
              <a:t> / Kaggle Notebooks</a:t>
            </a:r>
            <a:br>
              <a:rPr lang="en-US" sz="1600" dirty="0"/>
            </a:br>
            <a:r>
              <a:rPr lang="en-US" sz="1600" dirty="0"/>
              <a:t>Leveraged cloud-based </a:t>
            </a:r>
            <a:r>
              <a:rPr lang="en-US" sz="1600" dirty="0" err="1"/>
              <a:t>Jupyter</a:t>
            </a:r>
            <a:r>
              <a:rPr lang="en-US" sz="1600" dirty="0"/>
              <a:t> environments for coding, training, and testing the model with GPU acceleration, eliminating the need for local hardware setup.</a:t>
            </a:r>
          </a:p>
          <a:p>
            <a:endParaRPr lang="en-US" sz="1600" dirty="0"/>
          </a:p>
          <a:p>
            <a:r>
              <a:rPr lang="en-US" sz="1600" b="1" dirty="0"/>
              <a:t>Convolutional Neural Networks (CNN)</a:t>
            </a:r>
            <a:br>
              <a:rPr lang="en-US" sz="1600" dirty="0"/>
            </a:br>
            <a:r>
              <a:rPr lang="en-US" sz="1600" dirty="0"/>
              <a:t>Designed the model using layers such as:</a:t>
            </a:r>
          </a:p>
          <a:p>
            <a:pPr marL="742950" lvl="1" indent="-285750">
              <a:buFont typeface="Arial" panose="020B0604020202020204" pitchFamily="34" charset="0"/>
              <a:buChar char="•"/>
            </a:pPr>
            <a:r>
              <a:rPr lang="en-US" sz="1600" b="1" dirty="0"/>
              <a:t>Conv2D</a:t>
            </a:r>
            <a:r>
              <a:rPr lang="en-US" sz="1600" dirty="0"/>
              <a:t>: For extracting features from input images.</a:t>
            </a:r>
          </a:p>
          <a:p>
            <a:pPr marL="742950" lvl="1" indent="-285750">
              <a:buFont typeface="Arial" panose="020B0604020202020204" pitchFamily="34" charset="0"/>
              <a:buChar char="•"/>
            </a:pPr>
            <a:r>
              <a:rPr lang="en-US" sz="1600" b="1" dirty="0"/>
              <a:t>MaxPooling2D</a:t>
            </a:r>
            <a:r>
              <a:rPr lang="en-US" sz="1600" dirty="0"/>
              <a:t>: For down-sampling feature maps and reducing dimensionality.</a:t>
            </a:r>
          </a:p>
          <a:p>
            <a:pPr marL="742950" lvl="1" indent="-285750">
              <a:buFont typeface="Arial" panose="020B0604020202020204" pitchFamily="34" charset="0"/>
              <a:buChar char="•"/>
            </a:pPr>
            <a:r>
              <a:rPr lang="en-US" sz="1600" b="1" dirty="0"/>
              <a:t>Flatten</a:t>
            </a:r>
            <a:r>
              <a:rPr lang="en-US" sz="1600" dirty="0"/>
              <a:t>: To transform the 2D feature maps into a 1D vector.</a:t>
            </a:r>
          </a:p>
          <a:p>
            <a:pPr marL="742950" lvl="1" indent="-285750">
              <a:buFont typeface="Arial" panose="020B0604020202020204" pitchFamily="34" charset="0"/>
              <a:buChar char="•"/>
            </a:pPr>
            <a:r>
              <a:rPr lang="en-US" sz="1600" b="1" dirty="0"/>
              <a:t>Dense</a:t>
            </a:r>
            <a:r>
              <a:rPr lang="en-US" sz="1600" dirty="0"/>
              <a:t>: Fully connected layers used for final classification of forest fire images.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22DFA150-BD2E-BD77-1931-AE05F2C0D0C6}"/>
              </a:ext>
            </a:extLst>
          </p:cNvPr>
          <p:cNvSpPr txBox="1"/>
          <p:nvPr/>
        </p:nvSpPr>
        <p:spPr>
          <a:xfrm>
            <a:off x="268356" y="1630247"/>
            <a:ext cx="8511750" cy="4278094"/>
          </a:xfrm>
          <a:prstGeom prst="rect">
            <a:avLst/>
          </a:prstGeom>
          <a:noFill/>
        </p:spPr>
        <p:txBody>
          <a:bodyPr wrap="square">
            <a:spAutoFit/>
          </a:bodyPr>
          <a:lstStyle/>
          <a:p>
            <a:pPr>
              <a:buFont typeface="+mj-lt"/>
              <a:buAutoNum type="arabicPeriod"/>
            </a:pPr>
            <a:r>
              <a:rPr lang="en-US" sz="1600" b="1" dirty="0"/>
              <a:t>Load and Preprocess Image Dataset</a:t>
            </a:r>
            <a:br>
              <a:rPr lang="en-US" sz="1600" dirty="0"/>
            </a:br>
            <a:r>
              <a:rPr lang="en-US" sz="1600" dirty="0"/>
              <a:t>Collected and organized the forest fire image dataset, followed by preprocessing steps such as resizing, normalization, and labeling to prepare the data for training.</a:t>
            </a:r>
          </a:p>
          <a:p>
            <a:pPr>
              <a:buFont typeface="+mj-lt"/>
              <a:buAutoNum type="arabicPeriod"/>
            </a:pPr>
            <a:endParaRPr lang="en-US" sz="1600" dirty="0"/>
          </a:p>
          <a:p>
            <a:pPr>
              <a:buFont typeface="+mj-lt"/>
              <a:buAutoNum type="arabicPeriod"/>
            </a:pPr>
            <a:r>
              <a:rPr lang="en-US" sz="1600" b="1" dirty="0"/>
              <a:t>Create CNN Model Architecture</a:t>
            </a:r>
            <a:br>
              <a:rPr lang="en-US" sz="1600" dirty="0"/>
            </a:br>
            <a:r>
              <a:rPr lang="en-US" sz="1600" dirty="0"/>
              <a:t>Designed a custom Convolutional Neural Network using TensorFlow &amp; </a:t>
            </a:r>
            <a:r>
              <a:rPr lang="en-US" sz="1600" dirty="0" err="1"/>
              <a:t>Keras</a:t>
            </a:r>
            <a:r>
              <a:rPr lang="en-US" sz="1600" dirty="0"/>
              <a:t>. The model included Conv2D, </a:t>
            </a:r>
            <a:r>
              <a:rPr lang="en-US" sz="1600" dirty="0" err="1"/>
              <a:t>MaxPooling</a:t>
            </a:r>
            <a:r>
              <a:rPr lang="en-US" sz="1600" dirty="0"/>
              <a:t>, Flatten, and Dense layers tailored for efficient image classification.</a:t>
            </a:r>
          </a:p>
          <a:p>
            <a:pPr>
              <a:buFont typeface="+mj-lt"/>
              <a:buAutoNum type="arabicPeriod"/>
            </a:pPr>
            <a:endParaRPr lang="en-US" sz="1600" dirty="0"/>
          </a:p>
          <a:p>
            <a:pPr>
              <a:buFont typeface="+mj-lt"/>
              <a:buAutoNum type="arabicPeriod"/>
            </a:pPr>
            <a:r>
              <a:rPr lang="en-US" sz="1600" b="1" dirty="0"/>
              <a:t>Train with Data Augmentation</a:t>
            </a:r>
            <a:br>
              <a:rPr lang="en-US" sz="1600" dirty="0"/>
            </a:br>
            <a:r>
              <a:rPr lang="en-US" sz="1600" dirty="0"/>
              <a:t>Applied data augmentation techniques such as rotation, flipping, and zooming to artificially expand the dataset and improve the model’s ability to generalize to unseen data.</a:t>
            </a:r>
          </a:p>
          <a:p>
            <a:pPr>
              <a:buFont typeface="+mj-lt"/>
              <a:buAutoNum type="arabicPeriod"/>
            </a:pPr>
            <a:endParaRPr lang="en-US" sz="1600" dirty="0"/>
          </a:p>
          <a:p>
            <a:pPr>
              <a:buFont typeface="+mj-lt"/>
              <a:buAutoNum type="arabicPeriod"/>
            </a:pPr>
            <a:r>
              <a:rPr lang="en-US" sz="1600" b="1" dirty="0"/>
              <a:t>Validate and Test Model Accuracy</a:t>
            </a:r>
            <a:br>
              <a:rPr lang="en-US" sz="1600" dirty="0"/>
            </a:br>
            <a:r>
              <a:rPr lang="en-US" sz="1600" dirty="0"/>
              <a:t>Evaluated the trained model using a validation set to fine-tune hyperparameters. Finally, tested the model on separate data to assess its performance in accurately detecting forest fires.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75DA6B38-4039-070D-8184-6A5248C4CD45}"/>
              </a:ext>
            </a:extLst>
          </p:cNvPr>
          <p:cNvSpPr txBox="1"/>
          <p:nvPr/>
        </p:nvSpPr>
        <p:spPr>
          <a:xfrm>
            <a:off x="345231" y="1636477"/>
            <a:ext cx="10235683" cy="1323439"/>
          </a:xfrm>
          <a:prstGeom prst="rect">
            <a:avLst/>
          </a:prstGeom>
          <a:noFill/>
        </p:spPr>
        <p:txBody>
          <a:bodyPr wrap="square">
            <a:spAutoFit/>
          </a:bodyPr>
          <a:lstStyle/>
          <a:p>
            <a:pPr algn="just"/>
            <a:r>
              <a:rPr lang="en-US" sz="1600" dirty="0"/>
              <a:t>Forest fires are unpredictable natural disasters that cause extensive damage to ecosystems, biodiversity, and human settlements. Existing detection methods often suffer from delays and limited accuracy due to reliance on manual monitoring and environmental conditions, leading to late interventions and increased risk.</a:t>
            </a:r>
            <a:r>
              <a:rPr lang="en-IN"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Forest fires cause large-scale destruction. Manual detection is slow, subjective, and error-prone. A faster and reliable system is needed</a:t>
            </a:r>
            <a:endParaRPr lang="en-IN" sz="16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a:extLst>
              <a:ext uri="{FF2B5EF4-FFF2-40B4-BE49-F238E27FC236}">
                <a16:creationId xmlns:a16="http://schemas.microsoft.com/office/drawing/2014/main" id="{BDCE66C5-5F3D-3940-8534-0F22D98EE6C2}"/>
              </a:ext>
            </a:extLst>
          </p:cNvPr>
          <p:cNvSpPr txBox="1"/>
          <p:nvPr/>
        </p:nvSpPr>
        <p:spPr>
          <a:xfrm>
            <a:off x="255103" y="1685052"/>
            <a:ext cx="8552993" cy="2308324"/>
          </a:xfrm>
          <a:prstGeom prst="rect">
            <a:avLst/>
          </a:prstGeom>
          <a:noFill/>
        </p:spPr>
        <p:txBody>
          <a:bodyPr wrap="square">
            <a:spAutoFit/>
          </a:bodyPr>
          <a:lstStyle/>
          <a:p>
            <a:pPr algn="just"/>
            <a:r>
              <a:rPr lang="en-US" sz="1600" dirty="0"/>
              <a:t>An image-based forest fire detection system was developed using a Convolutional Neural Network (CNN) model built with TensorFlow and </a:t>
            </a:r>
            <a:r>
              <a:rPr lang="en-US" sz="1600" dirty="0" err="1"/>
              <a:t>Keras</a:t>
            </a:r>
            <a:r>
              <a:rPr lang="en-US" sz="1600" dirty="0"/>
              <a:t>. The system automatically identifies fire-affected areas in images by learning visual patterns from a labeled dataset. Data augmentation techniques were applied to enhance model robustness, and training was conducted on cloud platforms like Google </a:t>
            </a:r>
            <a:r>
              <a:rPr lang="en-US" sz="1600" dirty="0" err="1"/>
              <a:t>Colab</a:t>
            </a:r>
            <a:r>
              <a:rPr lang="en-US" sz="1600" dirty="0"/>
              <a:t> and Kaggle for efficient computation. The final model provides accurate and real-time predictions, aiding in faster response to forest fire incidents. By classifying images as “Fire” or “No Fire” quickly and accurately Reduces response time and improves monitoring.</a:t>
            </a:r>
            <a:endParaRPr lang="en-US" sz="1600" dirty="0">
              <a:solidFill>
                <a:srgbClr val="213163"/>
              </a:solidFill>
            </a:endParaRPr>
          </a:p>
          <a:p>
            <a:endParaRPr lang="en-IN" sz="16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267219-521A-5CB2-9780-1A3550E337E9}"/>
              </a:ext>
            </a:extLst>
          </p:cNvPr>
          <p:cNvPicPr>
            <a:picLocks noChangeAspect="1"/>
          </p:cNvPicPr>
          <p:nvPr/>
        </p:nvPicPr>
        <p:blipFill>
          <a:blip r:embed="rId2"/>
          <a:stretch>
            <a:fillRect/>
          </a:stretch>
        </p:blipFill>
        <p:spPr>
          <a:xfrm>
            <a:off x="2475715" y="858417"/>
            <a:ext cx="6220415" cy="2127379"/>
          </a:xfrm>
          <a:prstGeom prst="rect">
            <a:avLst/>
          </a:prstGeom>
        </p:spPr>
      </p:pic>
      <p:sp>
        <p:nvSpPr>
          <p:cNvPr id="5" name="TextBox 4">
            <a:extLst>
              <a:ext uri="{FF2B5EF4-FFF2-40B4-BE49-F238E27FC236}">
                <a16:creationId xmlns:a16="http://schemas.microsoft.com/office/drawing/2014/main" id="{690E0B4A-41B8-AC1E-220A-8166A5AADE4F}"/>
              </a:ext>
            </a:extLst>
          </p:cNvPr>
          <p:cNvSpPr txBox="1"/>
          <p:nvPr/>
        </p:nvSpPr>
        <p:spPr>
          <a:xfrm>
            <a:off x="466533" y="3055775"/>
            <a:ext cx="10941692" cy="3293209"/>
          </a:xfrm>
          <a:prstGeom prst="rect">
            <a:avLst/>
          </a:prstGeom>
          <a:noFill/>
        </p:spPr>
        <p:txBody>
          <a:bodyPr wrap="square">
            <a:spAutoFit/>
          </a:bodyPr>
          <a:lstStyle/>
          <a:p>
            <a:pPr>
              <a:buNone/>
            </a:pPr>
            <a:r>
              <a:rPr lang="en-US" sz="1600" dirty="0"/>
              <a:t>The graph illustrates the training and validation accuracy of the CNN model over 5 epochs. Key observations:</a:t>
            </a:r>
          </a:p>
          <a:p>
            <a:pPr>
              <a:buNone/>
            </a:pPr>
            <a:endParaRPr lang="en-US" sz="1600" dirty="0"/>
          </a:p>
          <a:p>
            <a:pPr>
              <a:buFont typeface="Arial" panose="020B0604020202020204" pitchFamily="34" charset="0"/>
              <a:buChar char="•"/>
            </a:pPr>
            <a:r>
              <a:rPr lang="en-US" sz="1600" b="1" dirty="0"/>
              <a:t>Steady Improvement</a:t>
            </a:r>
            <a:r>
              <a:rPr lang="en-US" sz="1600" dirty="0"/>
              <a:t>: Both training and validation accuracy consistently increase with each epoch, indicating effective learning by the model.</a:t>
            </a:r>
          </a:p>
          <a:p>
            <a:pPr>
              <a:buFont typeface="Arial" panose="020B0604020202020204" pitchFamily="34" charset="0"/>
              <a:buChar char="•"/>
            </a:pPr>
            <a:endParaRPr lang="en-US" sz="1600" dirty="0"/>
          </a:p>
          <a:p>
            <a:pPr>
              <a:buFont typeface="Arial" panose="020B0604020202020204" pitchFamily="34" charset="0"/>
              <a:buChar char="•"/>
            </a:pPr>
            <a:r>
              <a:rPr lang="en-US" sz="1600" b="1" dirty="0"/>
              <a:t>Training Accuracy</a:t>
            </a:r>
            <a:r>
              <a:rPr lang="en-US" sz="1600" dirty="0"/>
              <a:t> rose from </a:t>
            </a:r>
            <a:r>
              <a:rPr lang="en-US" sz="1600" b="1" dirty="0"/>
              <a:t>65% to over 91%</a:t>
            </a:r>
            <a:r>
              <a:rPr lang="en-US" sz="1600" dirty="0"/>
              <a:t>, while </a:t>
            </a:r>
            <a:r>
              <a:rPr lang="en-US" sz="1600" b="1" dirty="0"/>
              <a:t>Validation Accuracy</a:t>
            </a:r>
            <a:r>
              <a:rPr lang="en-US" sz="1600" dirty="0"/>
              <a:t> improved from </a:t>
            </a:r>
            <a:r>
              <a:rPr lang="en-US" sz="1600" b="1" dirty="0"/>
              <a:t>60% to around 87%</a:t>
            </a:r>
            <a:r>
              <a:rPr lang="en-US" sz="1600" dirty="0"/>
              <a:t>.</a:t>
            </a:r>
          </a:p>
          <a:p>
            <a:pPr>
              <a:buFont typeface="Arial" panose="020B0604020202020204" pitchFamily="34" charset="0"/>
              <a:buChar char="•"/>
            </a:pPr>
            <a:endParaRPr lang="en-US" sz="1600" dirty="0"/>
          </a:p>
          <a:p>
            <a:pPr>
              <a:buFont typeface="Arial" panose="020B0604020202020204" pitchFamily="34" charset="0"/>
              <a:buChar char="•"/>
            </a:pPr>
            <a:r>
              <a:rPr lang="en-US" sz="1600" b="1" dirty="0"/>
              <a:t>Small Generalization Gap</a:t>
            </a:r>
            <a:r>
              <a:rPr lang="en-US" sz="1600" dirty="0"/>
              <a:t>: The gap between training and validation accuracy is minimal, suggesting that the model is not significantly overfitting and generalizes well to unseen data.</a:t>
            </a:r>
          </a:p>
          <a:p>
            <a:pPr>
              <a:buFont typeface="Arial" panose="020B0604020202020204" pitchFamily="34" charset="0"/>
              <a:buChar char="•"/>
            </a:pPr>
            <a:endParaRPr lang="en-US" sz="1600" dirty="0"/>
          </a:p>
          <a:p>
            <a:pPr>
              <a:buFont typeface="Arial" panose="020B0604020202020204" pitchFamily="34" charset="0"/>
              <a:buChar char="•"/>
            </a:pPr>
            <a:r>
              <a:rPr lang="en-US" sz="1600" b="1" dirty="0"/>
              <a:t>Performance Trend</a:t>
            </a:r>
            <a:r>
              <a:rPr lang="en-US" sz="1600" dirty="0"/>
              <a:t>: The upward trend in both curves shows that the model continues to improve with more training and is capable of further optimization with additional epochs or fine-tuning.</a:t>
            </a:r>
          </a:p>
          <a:p>
            <a:r>
              <a:rPr lang="en-US" sz="1600" dirty="0"/>
              <a:t>This graph confirms the reliability and learning effectiveness of the model in detecting forest fires from image data.</a:t>
            </a:r>
          </a:p>
        </p:txBody>
      </p:sp>
    </p:spTree>
    <p:extLst>
      <p:ext uri="{BB962C8B-B14F-4D97-AF65-F5344CB8AC3E}">
        <p14:creationId xmlns:p14="http://schemas.microsoft.com/office/powerpoint/2010/main" val="32885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4DD522-A380-439F-F33F-9B555740244B}"/>
              </a:ext>
            </a:extLst>
          </p:cNvPr>
          <p:cNvPicPr>
            <a:picLocks noChangeAspect="1"/>
          </p:cNvPicPr>
          <p:nvPr/>
        </p:nvPicPr>
        <p:blipFill>
          <a:blip r:embed="rId2"/>
          <a:srcRect l="21812" t="22857" r="8469" b="15375"/>
          <a:stretch/>
        </p:blipFill>
        <p:spPr>
          <a:xfrm>
            <a:off x="83974" y="788437"/>
            <a:ext cx="3853543" cy="2640563"/>
          </a:xfrm>
          <a:prstGeom prst="rect">
            <a:avLst/>
          </a:prstGeom>
        </p:spPr>
      </p:pic>
      <p:pic>
        <p:nvPicPr>
          <p:cNvPr id="6" name="Picture 5">
            <a:extLst>
              <a:ext uri="{FF2B5EF4-FFF2-40B4-BE49-F238E27FC236}">
                <a16:creationId xmlns:a16="http://schemas.microsoft.com/office/drawing/2014/main" id="{2914E7A9-1D26-6AB5-DF0D-B395AE2C1C5E}"/>
              </a:ext>
            </a:extLst>
          </p:cNvPr>
          <p:cNvPicPr>
            <a:picLocks noChangeAspect="1"/>
          </p:cNvPicPr>
          <p:nvPr/>
        </p:nvPicPr>
        <p:blipFill>
          <a:blip r:embed="rId3"/>
          <a:srcRect l="23801" t="25578" r="10153" b="18231"/>
          <a:stretch/>
        </p:blipFill>
        <p:spPr>
          <a:xfrm>
            <a:off x="4169228" y="788437"/>
            <a:ext cx="3853543" cy="2640563"/>
          </a:xfrm>
          <a:prstGeom prst="rect">
            <a:avLst/>
          </a:prstGeom>
        </p:spPr>
      </p:pic>
      <p:pic>
        <p:nvPicPr>
          <p:cNvPr id="8" name="Picture 7">
            <a:extLst>
              <a:ext uri="{FF2B5EF4-FFF2-40B4-BE49-F238E27FC236}">
                <a16:creationId xmlns:a16="http://schemas.microsoft.com/office/drawing/2014/main" id="{21D84BE0-56E8-1C88-401A-7A2F9403C25A}"/>
              </a:ext>
            </a:extLst>
          </p:cNvPr>
          <p:cNvPicPr>
            <a:picLocks noChangeAspect="1"/>
          </p:cNvPicPr>
          <p:nvPr/>
        </p:nvPicPr>
        <p:blipFill>
          <a:blip r:embed="rId4"/>
          <a:srcRect l="23801" t="25715" r="12296" b="18232"/>
          <a:stretch/>
        </p:blipFill>
        <p:spPr>
          <a:xfrm>
            <a:off x="8266922" y="788437"/>
            <a:ext cx="3785119" cy="2640563"/>
          </a:xfrm>
          <a:prstGeom prst="rect">
            <a:avLst/>
          </a:prstGeom>
        </p:spPr>
      </p:pic>
      <p:pic>
        <p:nvPicPr>
          <p:cNvPr id="10" name="Picture 9">
            <a:extLst>
              <a:ext uri="{FF2B5EF4-FFF2-40B4-BE49-F238E27FC236}">
                <a16:creationId xmlns:a16="http://schemas.microsoft.com/office/drawing/2014/main" id="{C33A3B8D-D25B-78C0-CB86-3408B285058E}"/>
              </a:ext>
            </a:extLst>
          </p:cNvPr>
          <p:cNvPicPr>
            <a:picLocks noChangeAspect="1"/>
          </p:cNvPicPr>
          <p:nvPr/>
        </p:nvPicPr>
        <p:blipFill>
          <a:blip r:embed="rId5"/>
          <a:srcRect l="23801" t="26122" r="12219" b="13334"/>
          <a:stretch/>
        </p:blipFill>
        <p:spPr>
          <a:xfrm>
            <a:off x="1290734" y="3937518"/>
            <a:ext cx="4329405" cy="2640563"/>
          </a:xfrm>
          <a:prstGeom prst="rect">
            <a:avLst/>
          </a:prstGeom>
        </p:spPr>
      </p:pic>
      <p:pic>
        <p:nvPicPr>
          <p:cNvPr id="12" name="Picture 11">
            <a:extLst>
              <a:ext uri="{FF2B5EF4-FFF2-40B4-BE49-F238E27FC236}">
                <a16:creationId xmlns:a16="http://schemas.microsoft.com/office/drawing/2014/main" id="{5D48FC84-FC57-9C23-11E5-99A3EF56434A}"/>
              </a:ext>
            </a:extLst>
          </p:cNvPr>
          <p:cNvPicPr>
            <a:picLocks noChangeAspect="1"/>
          </p:cNvPicPr>
          <p:nvPr/>
        </p:nvPicPr>
        <p:blipFill>
          <a:blip r:embed="rId6"/>
          <a:srcRect l="23419" t="26258" r="8470" b="15375"/>
          <a:stretch/>
        </p:blipFill>
        <p:spPr>
          <a:xfrm>
            <a:off x="6739813" y="3937518"/>
            <a:ext cx="4438262" cy="264056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DA1F8E7A-61E8-73AB-83F4-70102F631BAC}"/>
              </a:ext>
            </a:extLst>
          </p:cNvPr>
          <p:cNvSpPr txBox="1"/>
          <p:nvPr/>
        </p:nvSpPr>
        <p:spPr>
          <a:xfrm>
            <a:off x="251926" y="1798198"/>
            <a:ext cx="8285584" cy="4031873"/>
          </a:xfrm>
          <a:prstGeom prst="rect">
            <a:avLst/>
          </a:prstGeom>
          <a:noFill/>
        </p:spPr>
        <p:txBody>
          <a:bodyPr wrap="square">
            <a:spAutoFit/>
          </a:bodyPr>
          <a:lstStyle/>
          <a:p>
            <a:pPr algn="just">
              <a:buNone/>
            </a:pPr>
            <a:r>
              <a:rPr lang="en-US" sz="1600" dirty="0"/>
              <a:t>The forest fire detection system built using deep learning successfully demonstrates the potential of AI in solving real-world environmental challenges. By leveraging Convolutional Neural Networks (CNNs), the model was able to learn complex visual patterns from forest fire images and classify them with notable accuracy. The use of data augmentation improved the model’s generalization, and cloud-based platforms like Google </a:t>
            </a:r>
            <a:r>
              <a:rPr lang="en-US" sz="1600" dirty="0" err="1"/>
              <a:t>Colab</a:t>
            </a:r>
            <a:r>
              <a:rPr lang="en-US" sz="1600" dirty="0"/>
              <a:t> facilitated efficient training and testing.</a:t>
            </a:r>
          </a:p>
          <a:p>
            <a:pPr algn="just">
              <a:buNone/>
            </a:pPr>
            <a:endParaRPr lang="en-US" sz="1600" dirty="0"/>
          </a:p>
          <a:p>
            <a:pPr algn="just">
              <a:buNone/>
            </a:pPr>
            <a:r>
              <a:rPr lang="en-US" sz="1600" dirty="0"/>
              <a:t>This project proves that automated, image-based fire detection can serve as a vital tool in early disaster management, offering rapid identification compared to traditional, manual methods. Though currently limited to static image analysis, the model lays a strong foundation for future integration into real-time systems.</a:t>
            </a:r>
          </a:p>
          <a:p>
            <a:pPr algn="just">
              <a:buNone/>
            </a:pPr>
            <a:endParaRPr lang="en-US" sz="1600" dirty="0"/>
          </a:p>
          <a:p>
            <a:pPr algn="just"/>
            <a:r>
              <a:rPr lang="en-US" sz="1600" dirty="0"/>
              <a:t>The results validate the applicability of deep learning not just in forest fire detection but also in broader environmental monitoring systems. With ongoing improvements and real-world deployment, such solutions could significantly aid authorities in mitigating the devastating impact of wildfires.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132</TotalTime>
  <Words>1081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aryan9906 pujari</cp:lastModifiedBy>
  <cp:revision>12</cp:revision>
  <dcterms:created xsi:type="dcterms:W3CDTF">2024-12-31T09:40:01Z</dcterms:created>
  <dcterms:modified xsi:type="dcterms:W3CDTF">2025-04-19T11:21:05Z</dcterms:modified>
</cp:coreProperties>
</file>