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3AE7A-28CB-4E56-A242-B88DB1AA0960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82C0-E673-4F95-8974-1B07EC1740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3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5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8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9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7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6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83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4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1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CFFB-2393-4869-8750-FC8D46ABD5E9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14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06826"/>
              </p:ext>
            </p:extLst>
          </p:nvPr>
        </p:nvGraphicFramePr>
        <p:xfrm>
          <a:off x="182464" y="4223559"/>
          <a:ext cx="3571102" cy="246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 err="1"/>
                        <a:t>Nullable</a:t>
                      </a:r>
                      <a:r>
                        <a:rPr lang="de-DE" dirty="0"/>
                        <a:t> Reference </a:t>
                      </a:r>
                      <a:r>
                        <a:rPr lang="de-DE" dirty="0" err="1"/>
                        <a:t>Types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210311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Emits a compiler warning or error if a variable that must not be null is assigned to null.</a:t>
                      </a:r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nullableString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WARNING: may be null! Take care!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nullableString.Length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71603"/>
              </p:ext>
            </p:extLst>
          </p:nvPr>
        </p:nvGraphicFramePr>
        <p:xfrm>
          <a:off x="4369510" y="1022371"/>
          <a:ext cx="3571102" cy="36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70930">
                <a:tc>
                  <a:txBody>
                    <a:bodyPr/>
                    <a:lstStyle/>
                    <a:p>
                      <a:r>
                        <a:rPr lang="de-DE" dirty="0"/>
                        <a:t>Pattern </a:t>
                      </a:r>
                      <a:r>
                        <a:rPr lang="de-DE" dirty="0" err="1"/>
                        <a:t>Matching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3283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the ability to deconstruct matched objects, giving you access to parts of their data structures. C# offers a rich set of patterns that can be used for matching: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Switch expressions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Property patterns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Tuple patterns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Positional patterns</a:t>
                      </a:r>
                      <a:endParaRPr 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Positive(Point p) =&gt; p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switch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(0, 0) =&gt; </a:t>
                      </a:r>
                      <a:r>
                        <a:rPr lang="de-DE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(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x, 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y) 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when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&gt; 0 &amp;&amp; y &gt; 0 =&gt; 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de-DE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=&gt; </a:t>
                      </a:r>
                      <a:r>
                        <a:rPr lang="de-DE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de-DE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63899"/>
              </p:ext>
            </p:extLst>
          </p:nvPr>
        </p:nvGraphicFramePr>
        <p:xfrm>
          <a:off x="4369510" y="4848485"/>
          <a:ext cx="357110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62745">
                <a:tc>
                  <a:txBody>
                    <a:bodyPr/>
                    <a:lstStyle/>
                    <a:p>
                      <a:r>
                        <a:rPr lang="de-DE" dirty="0" err="1"/>
                        <a:t>Asynchronous</a:t>
                      </a:r>
                      <a:r>
                        <a:rPr lang="de-DE" dirty="0"/>
                        <a:t>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481208">
                <a:tc>
                  <a:txBody>
                    <a:bodyPr/>
                    <a:lstStyle/>
                    <a:p>
                      <a:r>
                        <a:rPr lang="en-US" sz="1400" dirty="0"/>
                        <a:t>Allows to have enumerators that support </a:t>
                      </a:r>
                      <a:r>
                        <a:rPr lang="en-US" sz="1400" dirty="0" err="1"/>
                        <a:t>async</a:t>
                      </a:r>
                      <a:r>
                        <a:rPr lang="en-US" sz="1400" dirty="0"/>
                        <a:t> operations.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enumerable)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(x);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 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97108"/>
              </p:ext>
            </p:extLst>
          </p:nvPr>
        </p:nvGraphicFramePr>
        <p:xfrm>
          <a:off x="182464" y="1022372"/>
          <a:ext cx="3571102" cy="303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95906">
                <a:tc>
                  <a:txBody>
                    <a:bodyPr/>
                    <a:lstStyle/>
                    <a:p>
                      <a:r>
                        <a:rPr lang="de-DE" sz="1800" dirty="0"/>
                        <a:t>Default Interface </a:t>
                      </a:r>
                      <a:r>
                        <a:rPr lang="de-DE" sz="1800" dirty="0" err="1"/>
                        <a:t>Methods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2639372">
                <a:tc>
                  <a:txBody>
                    <a:bodyPr/>
                    <a:lstStyle/>
                    <a:p>
                      <a:r>
                        <a:rPr lang="en-US" sz="1400" dirty="0"/>
                        <a:t>Allows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 to add new functionality to your interfaces of your libraries and ensure the backward compatibility with code written for older versions of those interfaces.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interface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IWriteLine</a:t>
                      </a:r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{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"Wow C#</a:t>
                      </a:r>
                      <a:r>
                        <a:rPr lang="de-DE" sz="1200" baseline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 8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!"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r>
                        <a:rPr lang="de-DE" sz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94233"/>
              </p:ext>
            </p:extLst>
          </p:nvPr>
        </p:nvGraphicFramePr>
        <p:xfrm>
          <a:off x="8459193" y="136719"/>
          <a:ext cx="3571102" cy="45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78338">
                <a:tc>
                  <a:txBody>
                    <a:bodyPr/>
                    <a:lstStyle/>
                    <a:p>
                      <a:r>
                        <a:rPr lang="de-DE" dirty="0"/>
                        <a:t>Indices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4161718">
                <a:tc>
                  <a:txBody>
                    <a:bodyPr/>
                    <a:lstStyle/>
                    <a:p>
                      <a:r>
                        <a:rPr lang="en-US" sz="1400" dirty="0"/>
                        <a:t>Allows you to use more natural syntax for specifying subranges in an array</a:t>
                      </a:r>
                      <a:r>
                        <a:rPr lang="en-US" sz="1400" baseline="0" dirty="0"/>
                        <a:t> or a collection.</a:t>
                      </a:r>
                    </a:p>
                    <a:p>
                      <a:endParaRPr lang="en-US" sz="1400" baseline="0" dirty="0"/>
                    </a:p>
                    <a:p>
                      <a:r>
                        <a:rPr lang="de-DE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a = { 0, 1, 2, 3, 4, 5, 6, 7, 8, 9 };</a:t>
                      </a:r>
                    </a:p>
                    <a:p>
                      <a:endParaRPr lang="en-US" sz="1100" baseline="0" dirty="0"/>
                    </a:p>
                    <a:p>
                      <a:r>
                        <a:rPr lang="en-US" sz="1400" baseline="0" dirty="0"/>
                        <a:t>Index:  Used to obtain the collection from the beginning or from the end.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// number 4 from end of the collection</a:t>
                      </a:r>
                    </a:p>
                    <a:p>
                      <a:r>
                        <a:rPr lang="en-US" sz="1200" baseline="0" dirty="0"/>
                        <a:t> </a:t>
                      </a:r>
                      <a:r>
                        <a:rPr lang="de-DE" sz="1200" kern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i2 = ^4; </a:t>
                      </a:r>
                    </a:p>
                    <a:p>
                      <a:r>
                        <a:rPr lang="de-DE" sz="1200" kern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{a[i2]}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"6"</a:t>
                      </a:r>
                      <a:endParaRPr lang="en-US" sz="1200" baseline="0" dirty="0"/>
                    </a:p>
                    <a:p>
                      <a:endParaRPr lang="en-US" sz="1400" baseline="0" dirty="0"/>
                    </a:p>
                    <a:p>
                      <a:r>
                        <a:rPr lang="en-US" sz="1400" baseline="0" dirty="0"/>
                        <a:t>Range: Access a sub-collection(slice) from a collection.</a:t>
                      </a:r>
                    </a:p>
                    <a:p>
                      <a:r>
                        <a:rPr lang="en-US" sz="1400" baseline="0" dirty="0"/>
                        <a:t> </a:t>
                      </a:r>
                    </a:p>
                    <a:p>
                      <a:r>
                        <a:rPr lang="en-US" sz="1200" baseline="0" dirty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slice = a[i1..i2]; </a:t>
                      </a:r>
                    </a:p>
                    <a:p>
                      <a:r>
                        <a:rPr lang="de-DE" sz="12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{ 3, 4, 5 }</a:t>
                      </a:r>
                      <a:endParaRPr lang="en-US" sz="1200" baseline="0" dirty="0"/>
                    </a:p>
                    <a:p>
                      <a:endParaRPr lang="en-US" sz="1200" baseline="0" dirty="0"/>
                    </a:p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65555"/>
              </p:ext>
            </p:extLst>
          </p:nvPr>
        </p:nvGraphicFramePr>
        <p:xfrm>
          <a:off x="8459193" y="4848486"/>
          <a:ext cx="3571102" cy="184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81931">
                <a:tc>
                  <a:txBody>
                    <a:bodyPr/>
                    <a:lstStyle/>
                    <a:p>
                      <a:r>
                        <a:rPr lang="de-DE" sz="1800" dirty="0" err="1"/>
                        <a:t>Caller</a:t>
                      </a:r>
                      <a:r>
                        <a:rPr lang="de-DE" sz="1800" dirty="0"/>
                        <a:t> Expression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462022">
                <a:tc>
                  <a:txBody>
                    <a:bodyPr/>
                    <a:lstStyle/>
                    <a:p>
                      <a:r>
                        <a:rPr lang="en-US" sz="1400" dirty="0"/>
                        <a:t>Allows </a:t>
                      </a:r>
                      <a:r>
                        <a:rPr lang="en-US" sz="1400" dirty="0" err="1"/>
                        <a:t>callees</a:t>
                      </a:r>
                      <a:r>
                        <a:rPr lang="en-US" sz="1400" dirty="0"/>
                        <a:t> to '</a:t>
                      </a:r>
                      <a:r>
                        <a:rPr lang="en-US" sz="1400" dirty="0" err="1"/>
                        <a:t>stringify</a:t>
                      </a:r>
                      <a:r>
                        <a:rPr lang="en-US" sz="1400" dirty="0"/>
                        <a:t>'  the expressions passed in at a call </a:t>
                      </a:r>
                    </a:p>
                    <a:p>
                      <a:endParaRPr lang="de-DE" sz="1100" dirty="0"/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Verify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.InRange</a:t>
                      </a:r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0, </a:t>
                      </a:r>
                      <a:r>
                        <a:rPr lang="de-DE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array.Length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- 1); </a:t>
                      </a: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Error message by wrong Index:</a:t>
                      </a:r>
                      <a:endParaRPr lang="en-US" sz="9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"index (-1) cannot be less than 0 (0).", or</a:t>
                      </a:r>
                      <a:endParaRPr lang="en-US" sz="9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"index (6) cannot be greater than - 1 (5)."</a:t>
                      </a:r>
                      <a:endParaRPr lang="de-D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82464" y="99042"/>
            <a:ext cx="7373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C# 8 Feature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heat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heet </a:t>
            </a:r>
          </a:p>
        </p:txBody>
      </p:sp>
      <p:sp>
        <p:nvSpPr>
          <p:cNvPr id="2" name="Heart 1"/>
          <p:cNvSpPr/>
          <p:nvPr/>
        </p:nvSpPr>
        <p:spPr>
          <a:xfrm>
            <a:off x="1590805" y="5987441"/>
            <a:ext cx="563671" cy="488515"/>
          </a:xfrm>
          <a:prstGeom prst="hear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Heart 9"/>
          <p:cNvSpPr/>
          <p:nvPr/>
        </p:nvSpPr>
        <p:spPr>
          <a:xfrm>
            <a:off x="6716038" y="2540011"/>
            <a:ext cx="563671" cy="488515"/>
          </a:xfrm>
          <a:prstGeom prst="hear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Heart 11"/>
          <p:cNvSpPr/>
          <p:nvPr/>
        </p:nvSpPr>
        <p:spPr>
          <a:xfrm>
            <a:off x="10987413" y="3735044"/>
            <a:ext cx="563671" cy="488515"/>
          </a:xfrm>
          <a:prstGeom prst="hear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6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18825"/>
              </p:ext>
            </p:extLst>
          </p:nvPr>
        </p:nvGraphicFramePr>
        <p:xfrm>
          <a:off x="219344" y="223217"/>
          <a:ext cx="3571102" cy="256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422222">
                <a:tc>
                  <a:txBody>
                    <a:bodyPr/>
                    <a:lstStyle/>
                    <a:p>
                      <a:r>
                        <a:rPr lang="de-DE" dirty="0"/>
                        <a:t>Static Local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2145386">
                <a:tc>
                  <a:txBody>
                    <a:bodyPr/>
                    <a:lstStyle/>
                    <a:p>
                      <a:r>
                        <a:rPr lang="en-US" sz="1400" dirty="0"/>
                        <a:t>Allows you to add the 'static' modifier to the local functions.</a:t>
                      </a:r>
                    </a:p>
                    <a:p>
                      <a:endParaRPr lang="en-US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AddFiveAndSeven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y = 5;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= 7;</a:t>
                      </a:r>
                    </a:p>
                    <a:p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Add(x, y); 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static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Add(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f,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s) =&gt; f + s;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40990"/>
              </p:ext>
            </p:extLst>
          </p:nvPr>
        </p:nvGraphicFramePr>
        <p:xfrm>
          <a:off x="4298610" y="4016509"/>
          <a:ext cx="3571102" cy="2586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423125">
                <a:tc>
                  <a:txBody>
                    <a:bodyPr/>
                    <a:lstStyle/>
                    <a:p>
                      <a:r>
                        <a:rPr lang="de-DE" dirty="0"/>
                        <a:t>Null </a:t>
                      </a:r>
                      <a:r>
                        <a:rPr lang="de-DE" dirty="0" err="1"/>
                        <a:t>Coalescing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2163238">
                <a:tc>
                  <a:txBody>
                    <a:bodyPr/>
                    <a:lstStyle/>
                    <a:p>
                      <a:r>
                        <a:rPr lang="en-US" sz="1400" dirty="0"/>
                        <a:t>Simplifies a common coding pattern where a variable is assigned a value if it is null.</a:t>
                      </a:r>
                    </a:p>
                    <a:p>
                      <a:r>
                        <a:rPr lang="en-US" sz="1400" dirty="0"/>
                        <a:t>It is common to see the code of the form:</a:t>
                      </a:r>
                    </a:p>
                    <a:p>
                      <a:endParaRPr lang="en-US" sz="1200"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(variable == 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variable = expression;  </a:t>
                      </a:r>
                      <a:r>
                        <a:rPr lang="fr-FR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C#  1..7</a:t>
                      </a:r>
                      <a:endParaRPr lang="fr-FR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variable </a:t>
                      </a:r>
                      <a:r>
                        <a:rPr lang="de-DE" sz="12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??=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expression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C# 8</a:t>
                      </a:r>
                      <a:endParaRPr lang="en-US" sz="1200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09720"/>
              </p:ext>
            </p:extLst>
          </p:nvPr>
        </p:nvGraphicFramePr>
        <p:xfrm>
          <a:off x="4298610" y="2116511"/>
          <a:ext cx="3571102" cy="168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448728">
                <a:tc>
                  <a:txBody>
                    <a:bodyPr/>
                    <a:lstStyle/>
                    <a:p>
                      <a:r>
                        <a:rPr lang="en-US" sz="1500" dirty="0"/>
                        <a:t>Relax Ordering of ref and partial Modifiers</a:t>
                      </a:r>
                      <a:endParaRPr lang="de-D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239760">
                <a:tc>
                  <a:txBody>
                    <a:bodyPr/>
                    <a:lstStyle/>
                    <a:p>
                      <a:r>
                        <a:rPr lang="en-US" sz="1400" dirty="0"/>
                        <a:t>Allows the partial keyword before ref in the class definition.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partial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} 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C# 7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partial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} 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C# 8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11180"/>
              </p:ext>
            </p:extLst>
          </p:nvPr>
        </p:nvGraphicFramePr>
        <p:xfrm>
          <a:off x="8377876" y="223216"/>
          <a:ext cx="3571102" cy="112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86384">
                <a:tc>
                  <a:txBody>
                    <a:bodyPr/>
                    <a:lstStyle/>
                    <a:p>
                      <a:r>
                        <a:rPr lang="de-DE" sz="1500" dirty="0"/>
                        <a:t>Alternative </a:t>
                      </a:r>
                      <a:r>
                        <a:rPr lang="de-DE" sz="1500" dirty="0" err="1"/>
                        <a:t>Interpolated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Verbatim</a:t>
                      </a:r>
                      <a:r>
                        <a:rPr lang="de-DE" sz="1500" dirty="0"/>
                        <a:t>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738515">
                <a:tc>
                  <a:txBody>
                    <a:bodyPr/>
                    <a:lstStyle/>
                    <a:p>
                      <a:r>
                        <a:rPr lang="en-US" sz="1400" dirty="0"/>
                        <a:t>Allows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@$""</a:t>
                      </a:r>
                      <a:r>
                        <a:rPr lang="en-US" sz="1200" dirty="0"/>
                        <a:t>  </a:t>
                      </a:r>
                      <a:r>
                        <a:rPr lang="en-US" sz="1400" dirty="0"/>
                        <a:t>as a verbatim interpolated string, </a:t>
                      </a:r>
                      <a:endParaRPr lang="nn-NO" sz="1400" dirty="0"/>
                    </a:p>
                    <a:p>
                      <a:r>
                        <a:rPr lang="nn-NO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var file = </a:t>
                      </a:r>
                      <a:r>
                        <a:rPr lang="nn-NO" sz="12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@$"c:\temp\</a:t>
                      </a:r>
                      <a:r>
                        <a:rPr lang="nn-NO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{filename}</a:t>
                      </a:r>
                      <a:r>
                        <a:rPr lang="nn-NO" sz="12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nn-NO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nn-NO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//C# 8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18791"/>
              </p:ext>
            </p:extLst>
          </p:nvPr>
        </p:nvGraphicFramePr>
        <p:xfrm>
          <a:off x="219344" y="5283900"/>
          <a:ext cx="3571102" cy="1318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463496">
                <a:tc>
                  <a:txBody>
                    <a:bodyPr/>
                    <a:lstStyle/>
                    <a:p>
                      <a:r>
                        <a:rPr lang="de-DE" dirty="0" err="1"/>
                        <a:t>Generic</a:t>
                      </a:r>
                      <a:r>
                        <a:rPr lang="de-DE" dirty="0"/>
                        <a:t>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85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the generic type in the C# ‘Attributes’.</a:t>
                      </a:r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GenericAttribute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de-DE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: Attribute{}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67846"/>
              </p:ext>
            </p:extLst>
          </p:nvPr>
        </p:nvGraphicFramePr>
        <p:xfrm>
          <a:off x="219344" y="3002022"/>
          <a:ext cx="3571102" cy="209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516214">
                <a:tc>
                  <a:txBody>
                    <a:bodyPr/>
                    <a:lstStyle/>
                    <a:p>
                      <a:r>
                        <a:rPr lang="de-DE" dirty="0" err="1"/>
                        <a:t>Using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Declarations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577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Enhances the ‘</a:t>
                      </a:r>
                      <a:r>
                        <a:rPr lang="en-US" sz="12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operator to use with Patterns and make it more natural.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repository =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repository.First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disposed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here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!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43871"/>
              </p:ext>
            </p:extLst>
          </p:nvPr>
        </p:nvGraphicFramePr>
        <p:xfrm>
          <a:off x="8377876" y="1548283"/>
          <a:ext cx="3571102" cy="2690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519240">
                <a:tc>
                  <a:txBody>
                    <a:bodyPr/>
                    <a:lstStyle/>
                    <a:p>
                      <a:r>
                        <a:rPr lang="de-DE" dirty="0" err="1"/>
                        <a:t>Disposable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structs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217110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use the ‘</a:t>
                      </a:r>
                      <a:r>
                        <a:rPr lang="en-US" sz="14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pattern with </a:t>
                      </a:r>
                      <a:r>
                        <a:rPr lang="en-US" sz="14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4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4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readonly</a:t>
                      </a:r>
                      <a:r>
                        <a:rPr lang="en-US" sz="14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ref </a:t>
                      </a:r>
                      <a:r>
                        <a:rPr lang="en-US" sz="14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400" dirty="0"/>
                        <a:t>‘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Pattern-based using for ref </a:t>
                      </a:r>
                      <a:r>
                        <a:rPr lang="en-US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ref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Test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Dispose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{}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local =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Test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disposed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here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! 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36722"/>
              </p:ext>
            </p:extLst>
          </p:nvPr>
        </p:nvGraphicFramePr>
        <p:xfrm>
          <a:off x="4298610" y="223216"/>
          <a:ext cx="3571102" cy="168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427721">
                <a:tc>
                  <a:txBody>
                    <a:bodyPr/>
                    <a:lstStyle/>
                    <a:p>
                      <a:r>
                        <a:rPr lang="de-DE" dirty="0"/>
                        <a:t>Default in </a:t>
                      </a:r>
                      <a:r>
                        <a:rPr lang="de-DE" dirty="0" err="1"/>
                        <a:t>Deconstruction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254063">
                <a:tc>
                  <a:txBody>
                    <a:bodyPr/>
                    <a:lstStyle/>
                    <a:p>
                      <a:r>
                        <a:rPr lang="en-US" sz="1400" dirty="0"/>
                        <a:t>Allows the following syntax:</a:t>
                      </a:r>
                    </a:p>
                    <a:p>
                      <a:r>
                        <a:rPr lang="en-US" sz="1200" baseline="0" dirty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</a:p>
                    <a:p>
                      <a:r>
                        <a:rPr lang="de-DE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05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x, </a:t>
                      </a:r>
                      <a:r>
                        <a:rPr lang="de-DE" sz="105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de-DE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y) = (</a:t>
                      </a:r>
                      <a:r>
                        <a:rPr lang="de-DE" sz="105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de-DE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e-DE" sz="105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de-DE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de-DE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//C# 7</a:t>
                      </a:r>
                      <a:endParaRPr lang="de-DE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x,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y) =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de-DE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      </a:t>
                      </a:r>
                      <a:r>
                        <a:rPr lang="de-DE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//C# 8</a:t>
                      </a: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51737"/>
              </p:ext>
            </p:extLst>
          </p:nvPr>
        </p:nvGraphicFramePr>
        <p:xfrm>
          <a:off x="8396927" y="4438793"/>
          <a:ext cx="3571102" cy="2196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32935">
                <a:tc>
                  <a:txBody>
                    <a:bodyPr/>
                    <a:lstStyle/>
                    <a:p>
                      <a:r>
                        <a:rPr lang="de-DE" dirty="0" err="1"/>
                        <a:t>About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831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                  Bassam</a:t>
                      </a:r>
                      <a:r>
                        <a:rPr lang="en-US" sz="1400" u="none" baseline="0" dirty="0"/>
                        <a:t> Alugili</a:t>
                      </a:r>
                      <a:endParaRPr lang="de-DE" sz="1400" u="none" dirty="0"/>
                    </a:p>
                    <a:p>
                      <a:r>
                        <a:rPr lang="de-DE" sz="1400" u="none" dirty="0"/>
                        <a:t>                   Senior Software </a:t>
                      </a:r>
                      <a:r>
                        <a:rPr lang="de-DE" sz="1400" u="none" dirty="0" err="1"/>
                        <a:t>Specialist</a:t>
                      </a:r>
                      <a:r>
                        <a:rPr lang="de-DE" sz="1400" u="none" dirty="0"/>
                        <a:t>/Database                        </a:t>
                      </a:r>
                    </a:p>
                    <a:p>
                      <a:r>
                        <a:rPr lang="de-DE" sz="1400" u="none" dirty="0"/>
                        <a:t>                    Expert at STRATEC Biomedical AG</a:t>
                      </a:r>
                    </a:p>
                    <a:p>
                      <a:r>
                        <a:rPr lang="de-DE" sz="1400" u="none" dirty="0"/>
                        <a:t>                       </a:t>
                      </a:r>
                      <a:r>
                        <a:rPr lang="de-DE" sz="1400" u="none" dirty="0">
                          <a:solidFill>
                            <a:srgbClr val="0070C0"/>
                          </a:solidFill>
                        </a:rPr>
                        <a:t>alugili@gmail.com</a:t>
                      </a:r>
                    </a:p>
                    <a:p>
                      <a:r>
                        <a:rPr lang="de-DE" sz="1400" dirty="0">
                          <a:solidFill>
                            <a:srgbClr val="0070C0"/>
                          </a:solidFill>
                        </a:rPr>
                        <a:t>                       github.com/</a:t>
                      </a:r>
                      <a:r>
                        <a:rPr lang="de-DE" sz="1400" dirty="0" err="1">
                          <a:solidFill>
                            <a:srgbClr val="0070C0"/>
                          </a:solidFill>
                        </a:rPr>
                        <a:t>alugili</a:t>
                      </a:r>
                      <a:endParaRPr lang="de-DE" sz="1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1"/>
                        <a:t>                                      </a:t>
                      </a:r>
                      <a:r>
                        <a:rPr lang="de-DE" sz="1200" b="1" i="1"/>
                        <a:t>09.05.2019</a:t>
                      </a:r>
                      <a:endParaRPr lang="de-DE" sz="1200" b="1" i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de-DE" sz="1400" dirty="0">
                          <a:solidFill>
                            <a:srgbClr val="0070C0"/>
                          </a:solidFill>
                        </a:rPr>
                        <a:t>                                                      =  Power</a:t>
                      </a:r>
                      <a:r>
                        <a:rPr lang="de-DE" sz="1400" baseline="0" dirty="0">
                          <a:solidFill>
                            <a:srgbClr val="0070C0"/>
                          </a:solidFill>
                        </a:rPr>
                        <a:t> Feature</a:t>
                      </a:r>
                      <a:r>
                        <a:rPr lang="de-DE" sz="14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r>
                        <a:rPr lang="de-DE" sz="1400" dirty="0">
                          <a:solidFill>
                            <a:srgbClr val="0070C0"/>
                          </a:solidFill>
                        </a:rPr>
                        <a:t>       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30" y="5221134"/>
            <a:ext cx="1200151" cy="1200151"/>
          </a:xfrm>
          <a:prstGeom prst="rect">
            <a:avLst/>
          </a:prstGeom>
        </p:spPr>
      </p:pic>
      <p:sp>
        <p:nvSpPr>
          <p:cNvPr id="12" name="Heart 11"/>
          <p:cNvSpPr/>
          <p:nvPr/>
        </p:nvSpPr>
        <p:spPr>
          <a:xfrm>
            <a:off x="10124292" y="6134368"/>
            <a:ext cx="396014" cy="323313"/>
          </a:xfrm>
          <a:prstGeom prst="hear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11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674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STRATEC Biomedical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Alugili, Bassam</dc:creator>
  <cp:lastModifiedBy>bassam</cp:lastModifiedBy>
  <cp:revision>145</cp:revision>
  <cp:lastPrinted>2019-03-19T14:06:01Z</cp:lastPrinted>
  <dcterms:created xsi:type="dcterms:W3CDTF">2019-03-18T10:36:05Z</dcterms:created>
  <dcterms:modified xsi:type="dcterms:W3CDTF">2019-05-09T12:40:01Z</dcterms:modified>
</cp:coreProperties>
</file>