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Average"/>
      <p:regular r:id="rId11"/>
    </p:embeddedFont>
    <p:embeddedFont>
      <p:font typeface="Oswald"/>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verage-regular.fntdata"/><Relationship Id="rId10" Type="http://schemas.openxmlformats.org/officeDocument/2006/relationships/slide" Target="slides/slide5.xml"/><Relationship Id="rId13" Type="http://schemas.openxmlformats.org/officeDocument/2006/relationships/font" Target="fonts/Oswald-bold.fntdata"/><Relationship Id="rId12"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c7fb3730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c7fb3730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3c7fb3730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3c7fb3730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c7fb3730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c7fb3730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c7fb3730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c7fb3730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54715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The Apps Project</a:t>
            </a:r>
            <a:endParaRPr/>
          </a:p>
          <a:p>
            <a:pPr indent="0" lvl="0" marL="0" rtl="0" algn="ctr">
              <a:spcBef>
                <a:spcPts val="0"/>
              </a:spcBef>
              <a:spcAft>
                <a:spcPts val="0"/>
              </a:spcAft>
              <a:buNone/>
            </a:pPr>
            <a:r>
              <a:rPr lang="en-GB" sz="2000"/>
              <a:t>1st of May, 2023.</a:t>
            </a:r>
            <a:endParaRPr sz="2000"/>
          </a:p>
        </p:txBody>
      </p:sp>
      <p:sp>
        <p:nvSpPr>
          <p:cNvPr id="60" name="Google Shape;60;p13"/>
          <p:cNvSpPr txBox="1"/>
          <p:nvPr>
            <p:ph idx="1" type="subTitle"/>
          </p:nvPr>
        </p:nvSpPr>
        <p:spPr>
          <a:xfrm>
            <a:off x="671250" y="3174874"/>
            <a:ext cx="7801500" cy="15528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GB"/>
              <a:t>Overview: </a:t>
            </a:r>
            <a:endParaRPr/>
          </a:p>
          <a:p>
            <a:pPr indent="0" lvl="0" marL="0" rtl="0" algn="ctr">
              <a:spcBef>
                <a:spcPts val="0"/>
              </a:spcBef>
              <a:spcAft>
                <a:spcPts val="0"/>
              </a:spcAft>
              <a:buNone/>
            </a:pPr>
            <a:r>
              <a:rPr lang="en-GB"/>
              <a:t>A marketing consulting firm which is into consulting and advisory services currently aims to suggest either of Google Play apps or Apple Store apps, based on whichever has higher user reviews, to her client - an operating systems design company that seeks to build a major apps store into its user interface.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Sourcing -&gt; Cleaning -&gt; Transforming.</a:t>
            </a:r>
            <a:endParaRPr/>
          </a:p>
        </p:txBody>
      </p:sp>
      <p:sp>
        <p:nvSpPr>
          <p:cNvPr id="66" name="Google Shape;66;p14"/>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datasets were sourced from Kaggle and the features having relevance to the project were extracted for adoption. The features and the first few rows are shown below.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11825" y="2481624"/>
            <a:ext cx="3198575" cy="1256025"/>
          </a:xfrm>
          <a:prstGeom prst="rect">
            <a:avLst/>
          </a:prstGeom>
          <a:noFill/>
          <a:ln>
            <a:noFill/>
          </a:ln>
        </p:spPr>
      </p:pic>
      <p:pic>
        <p:nvPicPr>
          <p:cNvPr id="68" name="Google Shape;68;p14"/>
          <p:cNvPicPr preferRelativeResize="0"/>
          <p:nvPr/>
        </p:nvPicPr>
        <p:blipFill>
          <a:blip r:embed="rId4">
            <a:alphaModFix/>
          </a:blip>
          <a:stretch>
            <a:fillRect/>
          </a:stretch>
        </p:blipFill>
        <p:spPr>
          <a:xfrm>
            <a:off x="23700" y="3796550"/>
            <a:ext cx="3151200" cy="1346950"/>
          </a:xfrm>
          <a:prstGeom prst="rect">
            <a:avLst/>
          </a:prstGeom>
          <a:noFill/>
          <a:ln>
            <a:noFill/>
          </a:ln>
        </p:spPr>
      </p:pic>
      <p:sp>
        <p:nvSpPr>
          <p:cNvPr id="69" name="Google Shape;69;p14"/>
          <p:cNvSpPr/>
          <p:nvPr/>
        </p:nvSpPr>
        <p:spPr>
          <a:xfrm>
            <a:off x="0" y="1913131"/>
            <a:ext cx="3174900" cy="509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1st three rows in google &amp; Apple apps datasets, respectively, below.</a:t>
            </a:r>
            <a:endParaRPr/>
          </a:p>
        </p:txBody>
      </p:sp>
      <p:sp>
        <p:nvSpPr>
          <p:cNvPr id="70" name="Google Shape;70;p14"/>
          <p:cNvSpPr/>
          <p:nvPr/>
        </p:nvSpPr>
        <p:spPr>
          <a:xfrm>
            <a:off x="3729375" y="2010275"/>
            <a:ext cx="5414700" cy="313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The main features of interest in the dataset for apple have the required </a:t>
            </a:r>
            <a:r>
              <a:rPr lang="en-GB"/>
              <a:t>datatypes</a:t>
            </a:r>
            <a:r>
              <a:rPr lang="en-GB"/>
              <a:t> for ease of processing while the columns titled “Reviews and Price” in google dataset were of object </a:t>
            </a:r>
            <a:r>
              <a:rPr lang="en-GB"/>
              <a:t>datatypes</a:t>
            </a:r>
            <a:r>
              <a:rPr lang="en-GB"/>
              <a:t> which were cleaned and transformed to numeric </a:t>
            </a:r>
            <a:r>
              <a:rPr lang="en-GB"/>
              <a:t>datatypes</a:t>
            </a:r>
            <a:r>
              <a:rPr lang="en-GB"/>
              <a:t> (Integer and float, respectively).</a:t>
            </a:r>
            <a:endParaRPr/>
          </a:p>
          <a:p>
            <a:pPr indent="0" lvl="0" marL="0" rtl="0" algn="l">
              <a:spcBef>
                <a:spcPts val="0"/>
              </a:spcBef>
              <a:spcAft>
                <a:spcPts val="0"/>
              </a:spcAft>
              <a:buNone/>
            </a:pPr>
            <a:r>
              <a:rPr lang="en-GB"/>
              <a:t>The two datasets were joined through an introduced column titled “platform” and the null values were dropped from the combined datasets.</a:t>
            </a:r>
            <a:endParaRPr/>
          </a:p>
          <a:p>
            <a:pPr indent="0" lvl="0" marL="0" rtl="0" algn="l">
              <a:spcBef>
                <a:spcPts val="0"/>
              </a:spcBef>
              <a:spcAft>
                <a:spcPts val="0"/>
              </a:spcAft>
              <a:buNone/>
            </a:pPr>
            <a:r>
              <a:rPr lang="en-GB"/>
              <a:t>Attention was given only to the filtered data having apps that had been reviewed at least once.</a:t>
            </a:r>
            <a:endParaRPr/>
          </a:p>
          <a:p>
            <a:pPr indent="0" lvl="0" marL="0" rtl="0" algn="l">
              <a:spcBef>
                <a:spcPts val="0"/>
              </a:spcBef>
              <a:spcAft>
                <a:spcPts val="0"/>
              </a:spcAft>
              <a:buNone/>
            </a:pPr>
            <a:r>
              <a:rPr lang="en-GB"/>
              <a:t>A </a:t>
            </a:r>
            <a:r>
              <a:rPr lang="en-GB"/>
              <a:t>statistical</a:t>
            </a:r>
            <a:r>
              <a:rPr lang="en-GB"/>
              <a:t> summary described the dataset showing the mean as given in the next slide.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a:t>
            </a:r>
            <a:r>
              <a:rPr lang="en-GB"/>
              <a:t>Visualization.</a:t>
            </a:r>
            <a:endParaRPr/>
          </a:p>
        </p:txBody>
      </p:sp>
      <p:sp>
        <p:nvSpPr>
          <p:cNvPr id="76" name="Google Shape;76;p15"/>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7" name="Google Shape;77;p15"/>
          <p:cNvPicPr preferRelativeResize="0"/>
          <p:nvPr/>
        </p:nvPicPr>
        <p:blipFill>
          <a:blip r:embed="rId3">
            <a:alphaModFix/>
          </a:blip>
          <a:stretch>
            <a:fillRect/>
          </a:stretch>
        </p:blipFill>
        <p:spPr>
          <a:xfrm>
            <a:off x="80700" y="1152463"/>
            <a:ext cx="4324350" cy="1228725"/>
          </a:xfrm>
          <a:prstGeom prst="rect">
            <a:avLst/>
          </a:prstGeom>
          <a:noFill/>
          <a:ln>
            <a:noFill/>
          </a:ln>
        </p:spPr>
      </p:pic>
      <p:pic>
        <p:nvPicPr>
          <p:cNvPr id="78" name="Google Shape;78;p15"/>
          <p:cNvPicPr preferRelativeResize="0"/>
          <p:nvPr/>
        </p:nvPicPr>
        <p:blipFill>
          <a:blip r:embed="rId4">
            <a:alphaModFix/>
          </a:blip>
          <a:stretch>
            <a:fillRect/>
          </a:stretch>
        </p:blipFill>
        <p:spPr>
          <a:xfrm>
            <a:off x="80700" y="2689600"/>
            <a:ext cx="4397325" cy="2453775"/>
          </a:xfrm>
          <a:prstGeom prst="rect">
            <a:avLst/>
          </a:prstGeom>
          <a:noFill/>
          <a:ln>
            <a:noFill/>
          </a:ln>
        </p:spPr>
      </p:pic>
      <p:sp>
        <p:nvSpPr>
          <p:cNvPr id="79" name="Google Shape;79;p15"/>
          <p:cNvSpPr/>
          <p:nvPr/>
        </p:nvSpPr>
        <p:spPr>
          <a:xfrm>
            <a:off x="4824625" y="1275475"/>
            <a:ext cx="4324200" cy="377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The 1st screen shot is a</a:t>
            </a:r>
            <a:r>
              <a:rPr lang="en-GB"/>
              <a:t> statistical summary that described the dataset as having mean ratings of ≈ 4.05 and ≈ 4.19 for Apple and Google apps respectively, yielding an observed difference of ≈ 0.14</a:t>
            </a:r>
            <a:endParaRPr/>
          </a:p>
          <a:p>
            <a:pPr indent="0" lvl="0" marL="0" rtl="0" algn="l">
              <a:spcBef>
                <a:spcPts val="0"/>
              </a:spcBef>
              <a:spcAft>
                <a:spcPts val="0"/>
              </a:spcAft>
              <a:buNone/>
            </a:pPr>
            <a:r>
              <a:rPr lang="en-GB"/>
              <a:t>The description also reveals that the respective median of 4.5 and 4.3 for Apple and Google apps ratings are higher than their mean ratings suggestive of unsymmetric distributions with some negative skewness.</a:t>
            </a:r>
            <a:endParaRPr/>
          </a:p>
          <a:p>
            <a:pPr indent="0" lvl="0" marL="0" rtl="0" algn="l">
              <a:spcBef>
                <a:spcPts val="0"/>
              </a:spcBef>
              <a:spcAft>
                <a:spcPts val="0"/>
              </a:spcAft>
              <a:buNone/>
            </a:pPr>
            <a:r>
              <a:rPr lang="en-GB"/>
              <a:t>This led to an embrace of non parametric, permutation test, suitable for non normal distributions.</a:t>
            </a:r>
            <a:endParaRPr/>
          </a:p>
          <a:p>
            <a:pPr indent="0" lvl="0" marL="0" rtl="0" algn="l">
              <a:spcBef>
                <a:spcPts val="0"/>
              </a:spcBef>
              <a:spcAft>
                <a:spcPts val="0"/>
              </a:spcAft>
              <a:buNone/>
            </a:pPr>
            <a:r>
              <a:rPr lang="en-GB"/>
              <a:t>The 2nd is a box plot visual showing similar behaviour of both apps’ ratings.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Modelling.</a:t>
            </a:r>
            <a:endParaRPr/>
          </a:p>
        </p:txBody>
      </p:sp>
      <p:sp>
        <p:nvSpPr>
          <p:cNvPr id="85" name="Google Shape;85;p16"/>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86" name="Google Shape;86;p16"/>
          <p:cNvSpPr/>
          <p:nvPr/>
        </p:nvSpPr>
        <p:spPr>
          <a:xfrm>
            <a:off x="4145300" y="1275475"/>
            <a:ext cx="5003400" cy="377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Hypothesis formulation:</a:t>
            </a:r>
            <a:endParaRPr/>
          </a:p>
          <a:p>
            <a:pPr indent="0" lvl="0" marL="0" rtl="0" algn="l">
              <a:spcBef>
                <a:spcPts val="0"/>
              </a:spcBef>
              <a:spcAft>
                <a:spcPts val="0"/>
              </a:spcAft>
              <a:buNone/>
            </a:pPr>
            <a:r>
              <a:rPr b="1" lang="en-GB" sz="1250">
                <a:highlight>
                  <a:srgbClr val="FFFFFF"/>
                </a:highlight>
              </a:rPr>
              <a:t>H</a:t>
            </a:r>
            <a:r>
              <a:rPr b="1" baseline="-25000" lang="en-GB" sz="1250">
                <a:highlight>
                  <a:srgbClr val="FFFFFF"/>
                </a:highlight>
              </a:rPr>
              <a:t>null</a:t>
            </a:r>
            <a:r>
              <a:rPr lang="en-GB" sz="1250">
                <a:highlight>
                  <a:srgbClr val="FFFFFF"/>
                </a:highlight>
              </a:rPr>
              <a:t>:</a:t>
            </a:r>
            <a:r>
              <a:rPr lang="en-GB"/>
              <a:t> The observed difference in the mean rating of Apple Store and Google Play apps is due to chance (not due to platform)</a:t>
            </a:r>
            <a:endParaRPr/>
          </a:p>
          <a:p>
            <a:pPr indent="0" lvl="0" marL="0" rtl="0" algn="l">
              <a:spcBef>
                <a:spcPts val="0"/>
              </a:spcBef>
              <a:spcAft>
                <a:spcPts val="0"/>
              </a:spcAft>
              <a:buNone/>
            </a:pPr>
            <a:r>
              <a:rPr b="1" lang="en-GB" sz="1250">
                <a:highlight>
                  <a:srgbClr val="FFFFFF"/>
                </a:highlight>
              </a:rPr>
              <a:t>H</a:t>
            </a:r>
            <a:r>
              <a:rPr b="1" baseline="-25000" lang="en-GB" sz="1250">
                <a:highlight>
                  <a:srgbClr val="FFFFFF"/>
                </a:highlight>
              </a:rPr>
              <a:t>alternative</a:t>
            </a:r>
            <a:r>
              <a:rPr b="1" baseline="-25000" lang="en-GB" sz="1250">
                <a:highlight>
                  <a:srgbClr val="FFFFFF"/>
                </a:highlight>
              </a:rPr>
              <a:t>: </a:t>
            </a:r>
            <a:r>
              <a:rPr lang="en-GB"/>
              <a:t>The observed difference is not due to chance (rather due to platform).</a:t>
            </a:r>
            <a:endParaRPr/>
          </a:p>
          <a:p>
            <a:pPr indent="0" lvl="0" marL="0" rtl="0" algn="l">
              <a:spcBef>
                <a:spcPts val="0"/>
              </a:spcBef>
              <a:spcAft>
                <a:spcPts val="0"/>
              </a:spcAft>
              <a:buNone/>
            </a:pPr>
            <a:r>
              <a:rPr lang="en-GB"/>
              <a:t>A 5% level of significance was adopted.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statistical normal test was performed on ratings of both platforms (apple and google) by employing the normal test method from python scipy library which yield p-values of zero that are far less than 0.05 level of significance, implying that the null hypothesis stating normal distribution with attribution of observed difference to chance does not hold.</a:t>
            </a:r>
            <a:endParaRPr/>
          </a:p>
          <a:p>
            <a:pPr indent="0" lvl="0" marL="0" rtl="0" algn="l">
              <a:spcBef>
                <a:spcPts val="0"/>
              </a:spcBef>
              <a:spcAft>
                <a:spcPts val="0"/>
              </a:spcAft>
              <a:buNone/>
            </a:pPr>
            <a:r>
              <a:rPr lang="en-GB"/>
              <a:t>Histogram visuals of both platforms ratings distribution also show non normal distribution of the data.</a:t>
            </a:r>
            <a:endParaRPr/>
          </a:p>
        </p:txBody>
      </p:sp>
      <p:pic>
        <p:nvPicPr>
          <p:cNvPr id="87" name="Google Shape;87;p16"/>
          <p:cNvPicPr preferRelativeResize="0"/>
          <p:nvPr/>
        </p:nvPicPr>
        <p:blipFill>
          <a:blip r:embed="rId3">
            <a:alphaModFix/>
          </a:blip>
          <a:stretch>
            <a:fillRect/>
          </a:stretch>
        </p:blipFill>
        <p:spPr>
          <a:xfrm>
            <a:off x="311700" y="1275475"/>
            <a:ext cx="2453100" cy="1622075"/>
          </a:xfrm>
          <a:prstGeom prst="rect">
            <a:avLst/>
          </a:prstGeom>
          <a:noFill/>
          <a:ln>
            <a:noFill/>
          </a:ln>
        </p:spPr>
      </p:pic>
      <p:pic>
        <p:nvPicPr>
          <p:cNvPr id="88" name="Google Shape;88;p16"/>
          <p:cNvPicPr preferRelativeResize="0"/>
          <p:nvPr/>
        </p:nvPicPr>
        <p:blipFill>
          <a:blip r:embed="rId4">
            <a:alphaModFix/>
          </a:blip>
          <a:stretch>
            <a:fillRect/>
          </a:stretch>
        </p:blipFill>
        <p:spPr>
          <a:xfrm>
            <a:off x="311700" y="3216425"/>
            <a:ext cx="2453100" cy="1746850"/>
          </a:xfrm>
          <a:prstGeom prst="rect">
            <a:avLst/>
          </a:prstGeom>
          <a:noFill/>
          <a:ln>
            <a:noFill/>
          </a:ln>
        </p:spPr>
      </p:pic>
      <p:sp>
        <p:nvSpPr>
          <p:cNvPr id="89" name="Google Shape;89;p16"/>
          <p:cNvSpPr/>
          <p:nvPr/>
        </p:nvSpPr>
        <p:spPr>
          <a:xfrm>
            <a:off x="2994600" y="1330925"/>
            <a:ext cx="305100" cy="156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Apple</a:t>
            </a:r>
            <a:endParaRPr/>
          </a:p>
        </p:txBody>
      </p:sp>
      <p:sp>
        <p:nvSpPr>
          <p:cNvPr id="90" name="Google Shape;90;p16"/>
          <p:cNvSpPr/>
          <p:nvPr/>
        </p:nvSpPr>
        <p:spPr>
          <a:xfrm>
            <a:off x="2994600" y="3306550"/>
            <a:ext cx="305100" cy="156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Google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Findings and Recommendation</a:t>
            </a:r>
            <a:r>
              <a:rPr lang="en-GB"/>
              <a:t>.</a:t>
            </a:r>
            <a:endParaRPr/>
          </a:p>
        </p:txBody>
      </p:sp>
      <p:sp>
        <p:nvSpPr>
          <p:cNvPr id="96" name="Google Shape;96;p17"/>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7" name="Google Shape;97;p17"/>
          <p:cNvSpPr/>
          <p:nvPr/>
        </p:nvSpPr>
        <p:spPr>
          <a:xfrm>
            <a:off x="2453900" y="1275475"/>
            <a:ext cx="6694800" cy="377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The permutation test conducted, through shuffling the rating column yielded a mean difference in platform rating of ≈ 0.012 which is hugely different from our observed difference of </a:t>
            </a:r>
            <a:r>
              <a:rPr lang="en-GB"/>
              <a:t>≈ 0.142 indicative of significance of our observed difference, also suggesting the null hypothesis to be false.</a:t>
            </a:r>
            <a:endParaRPr/>
          </a:p>
          <a:p>
            <a:pPr indent="0" lvl="0" marL="0" rtl="0" algn="l">
              <a:spcBef>
                <a:spcPts val="0"/>
              </a:spcBef>
              <a:spcAft>
                <a:spcPts val="0"/>
              </a:spcAft>
              <a:buNone/>
            </a:pPr>
            <a:r>
              <a:rPr lang="en-GB"/>
              <a:t>This was further corroborated by rendering the shuffling in about 10,000 times and checking the distribution of the difference in mean rating of the platforms showing approximately symmetrical null distribution.</a:t>
            </a:r>
            <a:endParaRPr/>
          </a:p>
          <a:p>
            <a:pPr indent="0" lvl="0" marL="0" rtl="0" algn="l">
              <a:spcBef>
                <a:spcPts val="0"/>
              </a:spcBef>
              <a:spcAft>
                <a:spcPts val="0"/>
              </a:spcAft>
              <a:buNone/>
            </a:pPr>
            <a:r>
              <a:rPr lang="en-GB"/>
              <a:t>Based on the p-value of zero (which is less than the level of significance @ 0.05) that resulted from the normal test conducted, supported by the mean rating difference of ≈ 0.012 from permutation test which is hugely different from our observed difference of ≈ 0.14, we reject the null hypothesis that the observed difference is due to chance.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rating reviews of Google Play apps is more than that of Apple Store apps at 5% level of significance (even if level of significance is reduced) and the recommendation is for the client to build Google Play apps into its user interface.</a:t>
            </a:r>
            <a:endParaRPr/>
          </a:p>
        </p:txBody>
      </p:sp>
      <p:pic>
        <p:nvPicPr>
          <p:cNvPr id="98" name="Google Shape;98;p17"/>
          <p:cNvPicPr preferRelativeResize="0"/>
          <p:nvPr/>
        </p:nvPicPr>
        <p:blipFill>
          <a:blip r:embed="rId3">
            <a:alphaModFix/>
          </a:blip>
          <a:stretch>
            <a:fillRect/>
          </a:stretch>
        </p:blipFill>
        <p:spPr>
          <a:xfrm>
            <a:off x="0" y="2495500"/>
            <a:ext cx="2231975" cy="2550975"/>
          </a:xfrm>
          <a:prstGeom prst="rect">
            <a:avLst/>
          </a:prstGeom>
          <a:noFill/>
          <a:ln>
            <a:noFill/>
          </a:ln>
        </p:spPr>
      </p:pic>
      <p:sp>
        <p:nvSpPr>
          <p:cNvPr id="99" name="Google Shape;99;p17"/>
          <p:cNvSpPr/>
          <p:nvPr/>
        </p:nvSpPr>
        <p:spPr>
          <a:xfrm>
            <a:off x="124775" y="1372525"/>
            <a:ext cx="2107200" cy="99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Histogram of Null distribution (showing difference in platforms mean ratings)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