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6" r:id="rId6"/>
    <p:sldId id="260" r:id="rId7"/>
    <p:sldId id="261" r:id="rId8"/>
    <p:sldId id="262" r:id="rId9"/>
    <p:sldId id="265" r:id="rId10"/>
    <p:sldId id="263" r:id="rId11"/>
    <p:sldId id="264"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GB"/>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B6C36D7-E42B-49F0-893F-8A26A81B7F29}" type="datetimeFigureOut">
              <a:rPr lang="pl-PL" smtClean="0"/>
              <a:t>26.05.2024</a:t>
            </a:fld>
            <a:endParaRPr lang="pl-PL"/>
          </a:p>
        </p:txBody>
      </p:sp>
      <p:sp>
        <p:nvSpPr>
          <p:cNvPr id="5" name="Footer Placeholder 4"/>
          <p:cNvSpPr>
            <a:spLocks noGrp="1"/>
          </p:cNvSpPr>
          <p:nvPr>
            <p:ph type="ftr" sz="quarter" idx="11"/>
          </p:nvPr>
        </p:nvSpPr>
        <p:spPr>
          <a:xfrm>
            <a:off x="2692397" y="5037663"/>
            <a:ext cx="5214635" cy="279400"/>
          </a:xfrm>
        </p:spPr>
        <p:txBody>
          <a:bodyPr/>
          <a:lstStyle/>
          <a:p>
            <a:endParaRPr lang="pl-PL"/>
          </a:p>
        </p:txBody>
      </p:sp>
      <p:sp>
        <p:nvSpPr>
          <p:cNvPr id="6" name="Slide Number Placeholder 5"/>
          <p:cNvSpPr>
            <a:spLocks noGrp="1"/>
          </p:cNvSpPr>
          <p:nvPr>
            <p:ph type="sldNum" sz="quarter" idx="12"/>
          </p:nvPr>
        </p:nvSpPr>
        <p:spPr>
          <a:xfrm>
            <a:off x="8956900" y="5037663"/>
            <a:ext cx="551167" cy="279400"/>
          </a:xfrm>
        </p:spPr>
        <p:txBody>
          <a:bodyPr/>
          <a:lstStyle/>
          <a:p>
            <a:fld id="{8F483C79-4D92-49F3-9597-219E9E4D6B01}" type="slidenum">
              <a:rPr lang="pl-PL" smtClean="0"/>
              <a:t>‹#›</a:t>
            </a:fld>
            <a:endParaRPr lang="pl-PL"/>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8041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B6C36D7-E42B-49F0-893F-8A26A81B7F29}" type="datetimeFigureOut">
              <a:rPr lang="pl-PL" smtClean="0"/>
              <a:t>26.05.2024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F483C79-4D92-49F3-9597-219E9E4D6B01}" type="slidenum">
              <a:rPr lang="pl-PL" smtClean="0"/>
              <a:t>‹#›</a:t>
            </a:fld>
            <a:endParaRPr lang="pl-PL"/>
          </a:p>
        </p:txBody>
      </p:sp>
    </p:spTree>
    <p:extLst>
      <p:ext uri="{BB962C8B-B14F-4D97-AF65-F5344CB8AC3E}">
        <p14:creationId xmlns:p14="http://schemas.microsoft.com/office/powerpoint/2010/main" val="4184828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B6C36D7-E42B-49F0-893F-8A26A81B7F29}" type="datetimeFigureOut">
              <a:rPr lang="pl-PL" smtClean="0"/>
              <a:t>26.05.2024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F483C79-4D92-49F3-9597-219E9E4D6B01}" type="slidenum">
              <a:rPr lang="pl-PL" smtClean="0"/>
              <a:t>‹#›</a:t>
            </a:fld>
            <a:endParaRPr lang="pl-PL"/>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5945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B6C36D7-E42B-49F0-893F-8A26A81B7F29}" type="datetimeFigureOut">
              <a:rPr lang="pl-PL" smtClean="0"/>
              <a:t>26.05.2024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F483C79-4D92-49F3-9597-219E9E4D6B01}" type="slidenum">
              <a:rPr lang="pl-PL" smtClean="0"/>
              <a:t>‹#›</a:t>
            </a:fld>
            <a:endParaRPr lang="pl-PL"/>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0961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B6C36D7-E42B-49F0-893F-8A26A81B7F29}" type="datetimeFigureOut">
              <a:rPr lang="pl-PL" smtClean="0"/>
              <a:t>26.05.2024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F483C79-4D92-49F3-9597-219E9E4D6B01}" type="slidenum">
              <a:rPr lang="pl-PL" smtClean="0"/>
              <a:t>‹#›</a:t>
            </a:fld>
            <a:endParaRPr lang="pl-PL"/>
          </a:p>
        </p:txBody>
      </p:sp>
    </p:spTree>
    <p:extLst>
      <p:ext uri="{BB962C8B-B14F-4D97-AF65-F5344CB8AC3E}">
        <p14:creationId xmlns:p14="http://schemas.microsoft.com/office/powerpoint/2010/main" val="107567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B6C36D7-E42B-49F0-893F-8A26A81B7F29}" type="datetimeFigureOut">
              <a:rPr lang="pl-PL" smtClean="0"/>
              <a:t>26.05.2024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F483C79-4D92-49F3-9597-219E9E4D6B01}" type="slidenum">
              <a:rPr lang="pl-PL" smtClean="0"/>
              <a:t>‹#›</a:t>
            </a:fld>
            <a:endParaRPr lang="pl-PL"/>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0999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B6C36D7-E42B-49F0-893F-8A26A81B7F29}" type="datetimeFigureOut">
              <a:rPr lang="pl-PL" smtClean="0"/>
              <a:t>26.05.2024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F483C79-4D92-49F3-9597-219E9E4D6B01}" type="slidenum">
              <a:rPr lang="pl-PL" smtClean="0"/>
              <a:t>‹#›</a:t>
            </a:fld>
            <a:endParaRPr lang="pl-PL"/>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3572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B6C36D7-E42B-49F0-893F-8A26A81B7F29}" type="datetimeFigureOut">
              <a:rPr lang="pl-PL" smtClean="0"/>
              <a:t>26.05.2024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F483C79-4D92-49F3-9597-219E9E4D6B01}" type="slidenum">
              <a:rPr lang="pl-PL" smtClean="0"/>
              <a:t>‹#›</a:t>
            </a:fld>
            <a:endParaRPr lang="pl-PL"/>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00497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B6C36D7-E42B-49F0-893F-8A26A81B7F29}" type="datetimeFigureOut">
              <a:rPr lang="pl-PL" smtClean="0"/>
              <a:t>26.05.2024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F483C79-4D92-49F3-9597-219E9E4D6B01}" type="slidenum">
              <a:rPr lang="pl-PL" smtClean="0"/>
              <a:t>‹#›</a:t>
            </a:fld>
            <a:endParaRPr lang="pl-PL"/>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8723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B6C36D7-E42B-49F0-893F-8A26A81B7F29}" type="datetimeFigureOut">
              <a:rPr lang="pl-PL" smtClean="0"/>
              <a:t>26.05.2024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F483C79-4D92-49F3-9597-219E9E4D6B01}" type="slidenum">
              <a:rPr lang="pl-PL" smtClean="0"/>
              <a:t>‹#›</a:t>
            </a:fld>
            <a:endParaRPr lang="pl-PL"/>
          </a:p>
        </p:txBody>
      </p:sp>
    </p:spTree>
    <p:extLst>
      <p:ext uri="{BB962C8B-B14F-4D97-AF65-F5344CB8AC3E}">
        <p14:creationId xmlns:p14="http://schemas.microsoft.com/office/powerpoint/2010/main" val="3180115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B6C36D7-E42B-49F0-893F-8A26A81B7F29}" type="datetimeFigureOut">
              <a:rPr lang="pl-PL" smtClean="0"/>
              <a:t>26.05.2024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F483C79-4D92-49F3-9597-219E9E4D6B01}" type="slidenum">
              <a:rPr lang="pl-PL" smtClean="0"/>
              <a:t>‹#›</a:t>
            </a:fld>
            <a:endParaRPr lang="pl-PL"/>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8408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B6C36D7-E42B-49F0-893F-8A26A81B7F29}" type="datetimeFigureOut">
              <a:rPr lang="pl-PL" smtClean="0"/>
              <a:t>26.05.2024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F483C79-4D92-49F3-9597-219E9E4D6B01}" type="slidenum">
              <a:rPr lang="pl-PL" smtClean="0"/>
              <a:t>‹#›</a:t>
            </a:fld>
            <a:endParaRPr lang="pl-PL"/>
          </a:p>
        </p:txBody>
      </p:sp>
    </p:spTree>
    <p:extLst>
      <p:ext uri="{BB962C8B-B14F-4D97-AF65-F5344CB8AC3E}">
        <p14:creationId xmlns:p14="http://schemas.microsoft.com/office/powerpoint/2010/main" val="4017172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B6C36D7-E42B-49F0-893F-8A26A81B7F29}" type="datetimeFigureOut">
              <a:rPr lang="pl-PL" smtClean="0"/>
              <a:t>26.05.2024</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8F483C79-4D92-49F3-9597-219E9E4D6B01}" type="slidenum">
              <a:rPr lang="pl-PL" smtClean="0"/>
              <a:t>‹#›</a:t>
            </a:fld>
            <a:endParaRPr lang="pl-PL"/>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7469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B6C36D7-E42B-49F0-893F-8A26A81B7F29}" type="datetimeFigureOut">
              <a:rPr lang="pl-PL" smtClean="0"/>
              <a:t>26.05.2024</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F483C79-4D92-49F3-9597-219E9E4D6B01}" type="slidenum">
              <a:rPr lang="pl-PL" smtClean="0"/>
              <a:t>‹#›</a:t>
            </a:fld>
            <a:endParaRPr lang="pl-PL"/>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4828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6C36D7-E42B-49F0-893F-8A26A81B7F29}" type="datetimeFigureOut">
              <a:rPr lang="pl-PL" smtClean="0"/>
              <a:t>26.05.2024</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8F483C79-4D92-49F3-9597-219E9E4D6B01}" type="slidenum">
              <a:rPr lang="pl-PL" smtClean="0"/>
              <a:t>‹#›</a:t>
            </a:fld>
            <a:endParaRPr lang="pl-PL"/>
          </a:p>
        </p:txBody>
      </p:sp>
    </p:spTree>
    <p:extLst>
      <p:ext uri="{BB962C8B-B14F-4D97-AF65-F5344CB8AC3E}">
        <p14:creationId xmlns:p14="http://schemas.microsoft.com/office/powerpoint/2010/main" val="161051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B6C36D7-E42B-49F0-893F-8A26A81B7F29}" type="datetimeFigureOut">
              <a:rPr lang="pl-PL" smtClean="0"/>
              <a:t>26.05.2024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F483C79-4D92-49F3-9597-219E9E4D6B01}" type="slidenum">
              <a:rPr lang="pl-PL" smtClean="0"/>
              <a:t>‹#›</a:t>
            </a:fld>
            <a:endParaRPr lang="pl-PL"/>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5559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GB"/>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B6C36D7-E42B-49F0-893F-8A26A81B7F29}" type="datetimeFigureOut">
              <a:rPr lang="pl-PL" smtClean="0"/>
              <a:t>26.05.2024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F483C79-4D92-49F3-9597-219E9E4D6B01}" type="slidenum">
              <a:rPr lang="pl-PL" smtClean="0"/>
              <a:t>‹#›</a:t>
            </a:fld>
            <a:endParaRPr lang="pl-PL"/>
          </a:p>
        </p:txBody>
      </p:sp>
    </p:spTree>
    <p:extLst>
      <p:ext uri="{BB962C8B-B14F-4D97-AF65-F5344CB8AC3E}">
        <p14:creationId xmlns:p14="http://schemas.microsoft.com/office/powerpoint/2010/main" val="4186848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B6C36D7-E42B-49F0-893F-8A26A81B7F29}" type="datetimeFigureOut">
              <a:rPr lang="pl-PL" smtClean="0"/>
              <a:t>26.05.2024</a:t>
            </a:fld>
            <a:endParaRPr lang="pl-PL"/>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pl-PL"/>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F483C79-4D92-49F3-9597-219E9E4D6B01}" type="slidenum">
              <a:rPr lang="pl-PL" smtClean="0"/>
              <a:t>‹#›</a:t>
            </a:fld>
            <a:endParaRPr lang="pl-PL"/>
          </a:p>
        </p:txBody>
      </p:sp>
    </p:spTree>
    <p:extLst>
      <p:ext uri="{BB962C8B-B14F-4D97-AF65-F5344CB8AC3E}">
        <p14:creationId xmlns:p14="http://schemas.microsoft.com/office/powerpoint/2010/main" val="233081509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package" Target="../embeddings/Microsoft_Visio_Drawing.vsdx"/><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650611-B59E-6874-EFA2-C8CB10B4EB70}"/>
              </a:ext>
            </a:extLst>
          </p:cNvPr>
          <p:cNvSpPr>
            <a:spLocks noGrp="1"/>
          </p:cNvSpPr>
          <p:nvPr>
            <p:ph type="title"/>
          </p:nvPr>
        </p:nvSpPr>
        <p:spPr/>
        <p:txBody>
          <a:bodyPr>
            <a:noAutofit/>
          </a:bodyPr>
          <a:lstStyle/>
          <a:p>
            <a:pPr algn="ctr"/>
            <a:r>
              <a:rPr lang="en-GB" sz="4800"/>
              <a:t>EEE 202: INTRODUCTION TO ELECTRICAL ENGINEERING</a:t>
            </a:r>
            <a:endParaRPr lang="pl-PL" sz="4800" dirty="0"/>
          </a:p>
        </p:txBody>
      </p:sp>
      <p:sp>
        <p:nvSpPr>
          <p:cNvPr id="5" name="Content Placeholder 4">
            <a:extLst>
              <a:ext uri="{FF2B5EF4-FFF2-40B4-BE49-F238E27FC236}">
                <a16:creationId xmlns:a16="http://schemas.microsoft.com/office/drawing/2014/main" id="{CA4B1F4B-4B94-F8D3-2DE2-E7C02F7ECC98}"/>
              </a:ext>
            </a:extLst>
          </p:cNvPr>
          <p:cNvSpPr>
            <a:spLocks noGrp="1"/>
          </p:cNvSpPr>
          <p:nvPr>
            <p:ph idx="1"/>
          </p:nvPr>
        </p:nvSpPr>
        <p:spPr/>
        <p:txBody>
          <a:bodyPr>
            <a:normAutofit fontScale="77500" lnSpcReduction="20000"/>
          </a:bodyPr>
          <a:lstStyle/>
          <a:p>
            <a:endParaRPr lang="en-GB" dirty="0"/>
          </a:p>
          <a:p>
            <a:endParaRPr lang="en-GB" dirty="0"/>
          </a:p>
          <a:p>
            <a:endParaRPr lang="en-GB" dirty="0"/>
          </a:p>
          <a:p>
            <a:endParaRPr lang="en-GB" dirty="0"/>
          </a:p>
          <a:p>
            <a:endParaRPr lang="en-GB" dirty="0"/>
          </a:p>
          <a:p>
            <a:endParaRPr lang="en-GB" dirty="0"/>
          </a:p>
          <a:p>
            <a:pPr marL="0" indent="0">
              <a:buNone/>
            </a:pPr>
            <a:r>
              <a:rPr lang="en-GB" sz="3600" dirty="0"/>
              <a:t>LECTURERS: ENGR A. E. AMORAN</a:t>
            </a:r>
          </a:p>
          <a:p>
            <a:pPr marL="2286000" lvl="5" indent="0">
              <a:buNone/>
            </a:pPr>
            <a:r>
              <a:rPr lang="en-GB" sz="3600" dirty="0"/>
              <a:t>   MR ABDULLAHI MOHAMMMED</a:t>
            </a:r>
          </a:p>
          <a:p>
            <a:endParaRPr lang="en-GB" dirty="0"/>
          </a:p>
          <a:p>
            <a:endParaRPr lang="pl-PL" dirty="0"/>
          </a:p>
        </p:txBody>
      </p:sp>
    </p:spTree>
    <p:extLst>
      <p:ext uri="{BB962C8B-B14F-4D97-AF65-F5344CB8AC3E}">
        <p14:creationId xmlns:p14="http://schemas.microsoft.com/office/powerpoint/2010/main" val="1981445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ABE6-44D3-0591-5825-FA6B38EC2608}"/>
              </a:ext>
            </a:extLst>
          </p:cNvPr>
          <p:cNvSpPr>
            <a:spLocks noGrp="1"/>
          </p:cNvSpPr>
          <p:nvPr>
            <p:ph type="title"/>
          </p:nvPr>
        </p:nvSpPr>
        <p:spPr>
          <a:xfrm>
            <a:off x="1295402" y="466345"/>
            <a:ext cx="9601196" cy="987552"/>
          </a:xfrm>
        </p:spPr>
        <p:txBody>
          <a:bodyPr>
            <a:normAutofit fontScale="90000"/>
          </a:bodyPr>
          <a:lstStyle/>
          <a:p>
            <a:r>
              <a:rPr lang="en-GB" sz="4400" kern="100" dirty="0">
                <a:effectLst/>
                <a:latin typeface="Aptos" panose="020B0004020202020204" pitchFamily="34" charset="0"/>
                <a:ea typeface="Aptos" panose="020B0004020202020204" pitchFamily="34" charset="0"/>
                <a:cs typeface="Times New Roman" panose="02020603050405020304" pitchFamily="18" charset="0"/>
              </a:rPr>
              <a:t>How to test for periodicity of a signal</a:t>
            </a:r>
            <a:br>
              <a:rPr lang="pl-PL" sz="4400" kern="100" dirty="0">
                <a:effectLst/>
                <a:latin typeface="Aptos" panose="020B0004020202020204" pitchFamily="34" charset="0"/>
                <a:ea typeface="Aptos" panose="020B0004020202020204" pitchFamily="34" charset="0"/>
                <a:cs typeface="Times New Roman" panose="02020603050405020304" pitchFamily="18" charset="0"/>
              </a:rPr>
            </a:br>
            <a:endParaRPr lang="pl-P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DDABFD-BA72-8FB5-5B5A-703CA1568E37}"/>
                  </a:ext>
                </a:extLst>
              </p:cNvPr>
              <p:cNvSpPr>
                <a:spLocks noGrp="1"/>
              </p:cNvSpPr>
              <p:nvPr>
                <p:ph idx="1"/>
              </p:nvPr>
            </p:nvSpPr>
            <p:spPr>
              <a:xfrm>
                <a:off x="768096" y="1051560"/>
                <a:ext cx="10479024" cy="4818888"/>
              </a:xfrm>
            </p:spPr>
            <p:txBody>
              <a:bodyPr>
                <a:normAutofit fontScale="70000" lnSpcReduction="20000"/>
              </a:bodyPr>
              <a:lstStyle/>
              <a:p>
                <a:pPr marL="342900" lvl="0" indent="-342900">
                  <a:lnSpc>
                    <a:spcPct val="115000"/>
                  </a:lnSpc>
                  <a:spcAft>
                    <a:spcPts val="800"/>
                  </a:spcAft>
                  <a:buFont typeface="+mj-lt"/>
                  <a:buAutoNum type="arabicPeriod"/>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Ratio method – consider that two signals </a:t>
                </a:r>
                <a14:m>
                  <m:oMath xmlns:m="http://schemas.openxmlformats.org/officeDocument/2006/math">
                    <m:sSub>
                      <m:sSubPr>
                        <m:ctrlPr>
                          <a:rPr lang="pl-PL" sz="1800"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en-GB" sz="1800" i="1" kern="100">
                            <a:effectLst/>
                            <a:latin typeface="Cambria Math" panose="02040503050406030204" pitchFamily="18" charset="0"/>
                            <a:ea typeface="Aptos" panose="020B0004020202020204" pitchFamily="34" charset="0"/>
                            <a:cs typeface="Times New Roman" panose="02020603050405020304" pitchFamily="18" charset="0"/>
                          </a:rPr>
                          <m:t>𝑓</m:t>
                        </m:r>
                      </m:e>
                      <m:sub>
                        <m:r>
                          <a:rPr lang="en-GB" sz="1800" i="1" kern="100">
                            <a:effectLst/>
                            <a:latin typeface="Cambria Math" panose="02040503050406030204" pitchFamily="18" charset="0"/>
                            <a:ea typeface="Aptos" panose="020B0004020202020204" pitchFamily="34" charset="0"/>
                            <a:cs typeface="Times New Roman" panose="02020603050405020304" pitchFamily="18" charset="0"/>
                          </a:rPr>
                          <m:t>1</m:t>
                        </m:r>
                      </m:sub>
                    </m:sSub>
                  </m:oMath>
                </a14:m>
                <a:r>
                  <a:rPr lang="en-GB" sz="1800" kern="100" dirty="0">
                    <a:effectLst/>
                    <a:latin typeface="Aptos" panose="020B0004020202020204" pitchFamily="34" charset="0"/>
                    <a:ea typeface="Aptos" panose="020B0004020202020204" pitchFamily="34" charset="0"/>
                    <a:cs typeface="Times New Roman" panose="02020603050405020304" pitchFamily="18" charset="0"/>
                  </a:rPr>
                  <a:t> (t) and </a:t>
                </a:r>
                <a14:m>
                  <m:oMath xmlns:m="http://schemas.openxmlformats.org/officeDocument/2006/math">
                    <m:sSub>
                      <m:sSubPr>
                        <m:ctrlPr>
                          <a:rPr lang="pl-PL" sz="1800"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en-GB" sz="1800" i="1" kern="100">
                            <a:effectLst/>
                            <a:latin typeface="Cambria Math" panose="02040503050406030204" pitchFamily="18" charset="0"/>
                            <a:ea typeface="Aptos" panose="020B0004020202020204" pitchFamily="34" charset="0"/>
                            <a:cs typeface="Times New Roman" panose="02020603050405020304" pitchFamily="18" charset="0"/>
                          </a:rPr>
                          <m:t>𝑓</m:t>
                        </m:r>
                      </m:e>
                      <m:sub>
                        <m:r>
                          <a:rPr lang="en-GB" sz="1800" i="1" kern="100">
                            <a:effectLst/>
                            <a:latin typeface="Cambria Math" panose="02040503050406030204" pitchFamily="18" charset="0"/>
                            <a:ea typeface="Aptos" panose="020B0004020202020204" pitchFamily="34" charset="0"/>
                            <a:cs typeface="Times New Roman" panose="02020603050405020304" pitchFamily="18" charset="0"/>
                          </a:rPr>
                          <m:t>1</m:t>
                        </m:r>
                      </m:sub>
                    </m:sSub>
                  </m:oMath>
                </a14:m>
                <a:r>
                  <a:rPr lang="en-GB" sz="1800" kern="100" dirty="0">
                    <a:effectLst/>
                    <a:latin typeface="Aptos" panose="020B0004020202020204" pitchFamily="34" charset="0"/>
                    <a:ea typeface="Aptos" panose="020B0004020202020204" pitchFamily="34" charset="0"/>
                    <a:cs typeface="Times New Roman" panose="02020603050405020304" pitchFamily="18" charset="0"/>
                  </a:rPr>
                  <a:t>(t) with periods </a:t>
                </a:r>
                <a14:m>
                  <m:oMath xmlns:m="http://schemas.openxmlformats.org/officeDocument/2006/math">
                    <m:sSub>
                      <m:sSubPr>
                        <m:ctrlPr>
                          <a:rPr lang="pl-PL" sz="1800"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en-GB" sz="1800" i="1" kern="100">
                            <a:effectLst/>
                            <a:latin typeface="Cambria Math" panose="02040503050406030204" pitchFamily="18" charset="0"/>
                            <a:ea typeface="Aptos" panose="020B0004020202020204" pitchFamily="34" charset="0"/>
                            <a:cs typeface="Times New Roman" panose="02020603050405020304" pitchFamily="18" charset="0"/>
                          </a:rPr>
                          <m:t>𝑇</m:t>
                        </m:r>
                      </m:e>
                      <m:sub>
                        <m:r>
                          <a:rPr lang="en-GB" sz="1800" i="1" kern="100">
                            <a:effectLst/>
                            <a:latin typeface="Cambria Math" panose="02040503050406030204" pitchFamily="18" charset="0"/>
                            <a:ea typeface="Aptos" panose="020B0004020202020204" pitchFamily="34" charset="0"/>
                            <a:cs typeface="Times New Roman" panose="02020603050405020304" pitchFamily="18" charset="0"/>
                          </a:rPr>
                          <m:t>1</m:t>
                        </m:r>
                      </m:sub>
                    </m:sSub>
                  </m:oMath>
                </a14:m>
                <a:r>
                  <a:rPr lang="en-GB" sz="1800" kern="100" dirty="0">
                    <a:effectLst/>
                    <a:latin typeface="Aptos" panose="020B0004020202020204" pitchFamily="34" charset="0"/>
                    <a:ea typeface="Aptos" panose="020B0004020202020204" pitchFamily="34" charset="0"/>
                    <a:cs typeface="Times New Roman" panose="02020603050405020304" pitchFamily="18" charset="0"/>
                  </a:rPr>
                  <a:t> and </a:t>
                </a:r>
                <a14:m>
                  <m:oMath xmlns:m="http://schemas.openxmlformats.org/officeDocument/2006/math">
                    <m:sSub>
                      <m:sSubPr>
                        <m:ctrlPr>
                          <a:rPr lang="pl-PL" sz="1800"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en-GB" sz="1800" i="1" kern="100">
                            <a:effectLst/>
                            <a:latin typeface="Cambria Math" panose="02040503050406030204" pitchFamily="18" charset="0"/>
                            <a:ea typeface="Aptos" panose="020B0004020202020204" pitchFamily="34" charset="0"/>
                            <a:cs typeface="Times New Roman" panose="02020603050405020304" pitchFamily="18" charset="0"/>
                          </a:rPr>
                          <m:t>𝑇</m:t>
                        </m:r>
                      </m:e>
                      <m:sub>
                        <m:r>
                          <a:rPr lang="en-GB" sz="1800" i="1" kern="100">
                            <a:effectLst/>
                            <a:latin typeface="Cambria Math" panose="02040503050406030204" pitchFamily="18" charset="0"/>
                            <a:ea typeface="Aptos" panose="020B0004020202020204" pitchFamily="34" charset="0"/>
                            <a:cs typeface="Times New Roman" panose="02020603050405020304" pitchFamily="18" charset="0"/>
                          </a:rPr>
                          <m:t>2</m:t>
                        </m:r>
                      </m:sub>
                    </m:sSub>
                  </m:oMath>
                </a14:m>
                <a:r>
                  <a:rPr lang="en-GB" sz="1800" kern="100" dirty="0">
                    <a:effectLst/>
                    <a:latin typeface="Aptos" panose="020B0004020202020204" pitchFamily="34" charset="0"/>
                    <a:ea typeface="Aptos" panose="020B0004020202020204" pitchFamily="34" charset="0"/>
                    <a:cs typeface="Times New Roman" panose="02020603050405020304" pitchFamily="18" charset="0"/>
                  </a:rPr>
                  <a:t> respectively. When they are summed the resultant signal is said period when </a:t>
                </a:r>
                <a14:m>
                  <m:oMath xmlns:m="http://schemas.openxmlformats.org/officeDocument/2006/math">
                    <m:f>
                      <m:fPr>
                        <m:ctrlPr>
                          <a:rPr lang="pl-PL" sz="1800" i="1" kern="100">
                            <a:effectLst/>
                            <a:latin typeface="Cambria Math" panose="02040503050406030204" pitchFamily="18" charset="0"/>
                            <a:ea typeface="Aptos" panose="020B0004020202020204" pitchFamily="34" charset="0"/>
                            <a:cs typeface="Times New Roman" panose="02020603050405020304" pitchFamily="18" charset="0"/>
                          </a:rPr>
                        </m:ctrlPr>
                      </m:fPr>
                      <m:num>
                        <m:sSub>
                          <m:sSubPr>
                            <m:ctrlPr>
                              <a:rPr lang="pl-PL" sz="1800"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en-GB" sz="1800" i="1" kern="100">
                                <a:effectLst/>
                                <a:latin typeface="Cambria Math" panose="02040503050406030204" pitchFamily="18" charset="0"/>
                                <a:ea typeface="Aptos" panose="020B0004020202020204" pitchFamily="34" charset="0"/>
                                <a:cs typeface="Times New Roman" panose="02020603050405020304" pitchFamily="18" charset="0"/>
                              </a:rPr>
                              <m:t>𝑇</m:t>
                            </m:r>
                          </m:e>
                          <m:sub>
                            <m:r>
                              <a:rPr lang="en-GB" sz="1800" i="1" kern="100">
                                <a:effectLst/>
                                <a:latin typeface="Cambria Math" panose="02040503050406030204" pitchFamily="18" charset="0"/>
                                <a:ea typeface="Aptos" panose="020B0004020202020204" pitchFamily="34" charset="0"/>
                                <a:cs typeface="Times New Roman" panose="02020603050405020304" pitchFamily="18" charset="0"/>
                              </a:rPr>
                              <m:t>1</m:t>
                            </m:r>
                          </m:sub>
                        </m:sSub>
                      </m:num>
                      <m:den>
                        <m:sSub>
                          <m:sSubPr>
                            <m:ctrlPr>
                              <a:rPr lang="pl-PL" sz="1800"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en-GB" sz="1800" i="1" kern="100">
                                <a:effectLst/>
                                <a:latin typeface="Cambria Math" panose="02040503050406030204" pitchFamily="18" charset="0"/>
                                <a:ea typeface="Aptos" panose="020B0004020202020204" pitchFamily="34" charset="0"/>
                                <a:cs typeface="Times New Roman" panose="02020603050405020304" pitchFamily="18" charset="0"/>
                              </a:rPr>
                              <m:t>𝑇</m:t>
                            </m:r>
                          </m:e>
                          <m:sub>
                            <m:r>
                              <a:rPr lang="en-GB" sz="1800" i="1" kern="100">
                                <a:effectLst/>
                                <a:latin typeface="Cambria Math" panose="02040503050406030204" pitchFamily="18" charset="0"/>
                                <a:ea typeface="Aptos" panose="020B0004020202020204" pitchFamily="34" charset="0"/>
                                <a:cs typeface="Times New Roman" panose="02020603050405020304" pitchFamily="18" charset="0"/>
                              </a:rPr>
                              <m:t>2</m:t>
                            </m:r>
                          </m:sub>
                        </m:sSub>
                      </m:den>
                    </m:f>
                  </m:oMath>
                </a14:m>
                <a:r>
                  <a:rPr lang="en-GB" sz="1800" kern="100" dirty="0">
                    <a:effectLst/>
                    <a:latin typeface="Aptos" panose="020B0004020202020204" pitchFamily="34" charset="0"/>
                    <a:ea typeface="Aptos" panose="020B0004020202020204" pitchFamily="34" charset="0"/>
                    <a:cs typeface="Times New Roman" panose="02020603050405020304" pitchFamily="18" charset="0"/>
                  </a:rPr>
                  <a:t> is a rational number</a:t>
                </a:r>
                <a:endParaRPr lang="pl-PL" sz="1800" kern="100" dirty="0">
                  <a:effectLst/>
                  <a:latin typeface="Aptos" panose="020B0004020202020204" pitchFamily="34" charset="0"/>
                  <a:ea typeface="Aptos" panose="020B0004020202020204" pitchFamily="34" charset="0"/>
                  <a:cs typeface="Times New Roman" panose="02020603050405020304" pitchFamily="18" charset="0"/>
                </a:endParaRPr>
              </a:p>
              <a:p>
                <a:pPr marL="228600">
                  <a:lnSpc>
                    <a:spcPct val="115000"/>
                  </a:lnSpc>
                  <a:spcAft>
                    <a:spcPts val="800"/>
                  </a:spcAft>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Example </a:t>
                </a:r>
                <a14:m>
                  <m:oMath xmlns:m="http://schemas.openxmlformats.org/officeDocument/2006/math">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𝑥</m:t>
                    </m:r>
                    <m:d>
                      <m:dPr>
                        <m:ctrlPr>
                          <a:rPr lang="pl-PL" sz="1800" i="1" kern="100">
                            <a:effectLst/>
                            <a:latin typeface="Cambria Math" panose="02040503050406030204" pitchFamily="18" charset="0"/>
                            <a:ea typeface="Aptos" panose="020B0004020202020204" pitchFamily="34" charset="0"/>
                            <a:cs typeface="Times New Roman" panose="02020603050405020304" pitchFamily="18" charset="0"/>
                          </a:rPr>
                        </m:ctrlPr>
                      </m:d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𝑡</m:t>
                        </m:r>
                      </m:e>
                    </m:d>
                    <m:r>
                      <a:rPr lang="en-GB" sz="1800" i="1" kern="100">
                        <a:effectLst/>
                        <a:latin typeface="Cambria Math" panose="02040503050406030204" pitchFamily="18" charset="0"/>
                        <a:ea typeface="Aptos" panose="020B0004020202020204" pitchFamily="34" charset="0"/>
                        <a:cs typeface="Times New Roman" panose="02020603050405020304" pitchFamily="18" charset="0"/>
                      </a:rPr>
                      <m:t>=</m:t>
                    </m:r>
                    <m:func>
                      <m:funcPr>
                        <m:ctrlPr>
                          <a:rPr lang="pl-PL" sz="1800" i="1" kern="100">
                            <a:effectLst/>
                            <a:latin typeface="Cambria Math" panose="02040503050406030204" pitchFamily="18" charset="0"/>
                            <a:ea typeface="Aptos" panose="020B0004020202020204" pitchFamily="34" charset="0"/>
                            <a:cs typeface="Times New Roman" panose="02020603050405020304" pitchFamily="18" charset="0"/>
                          </a:rPr>
                        </m:ctrlPr>
                      </m:funcPr>
                      <m:fName>
                        <m:r>
                          <m:rPr>
                            <m:sty m:val="p"/>
                          </m:rPr>
                          <a:rPr lang="en-US" sz="1800" kern="100">
                            <a:effectLst/>
                            <a:latin typeface="Cambria Math" panose="02040503050406030204" pitchFamily="18" charset="0"/>
                            <a:ea typeface="Aptos" panose="020B0004020202020204" pitchFamily="34" charset="0"/>
                            <a:cs typeface="Times New Roman" panose="02020603050405020304" pitchFamily="18" charset="0"/>
                          </a:rPr>
                          <m:t>cos</m:t>
                        </m:r>
                      </m:fName>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4</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𝜋</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𝑡</m:t>
                        </m:r>
                      </m:e>
                    </m:func>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𝑠𝑖𝑛</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𝜋</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𝑡</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   </m:t>
                    </m:r>
                  </m:oMath>
                </a14:m>
                <a:endParaRPr lang="pl-PL"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pl-PL" sz="1800"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en-GB" sz="1800" i="1" kern="100">
                            <a:effectLst/>
                            <a:latin typeface="Cambria Math" panose="02040503050406030204" pitchFamily="18" charset="0"/>
                            <a:ea typeface="Aptos" panose="020B0004020202020204" pitchFamily="34" charset="0"/>
                            <a:cs typeface="Times New Roman" panose="02020603050405020304" pitchFamily="18" charset="0"/>
                          </a:rPr>
                          <m:t>𝑤</m:t>
                        </m:r>
                      </m:e>
                      <m:sub>
                        <m:r>
                          <a:rPr lang="en-GB" sz="1800" i="1" kern="100">
                            <a:effectLst/>
                            <a:latin typeface="Cambria Math" panose="02040503050406030204" pitchFamily="18" charset="0"/>
                            <a:ea typeface="Aptos" panose="020B0004020202020204" pitchFamily="34" charset="0"/>
                            <a:cs typeface="Times New Roman" panose="02020603050405020304" pitchFamily="18" charset="0"/>
                          </a:rPr>
                          <m:t>1</m:t>
                        </m:r>
                      </m:sub>
                    </m:sSub>
                  </m:oMath>
                </a14:m>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a:t>
                </a:r>
                <a14:m>
                  <m:oMath xmlns:m="http://schemas.openxmlformats.org/officeDocument/2006/math">
                    <m:r>
                      <a:rPr lang="en-US" sz="1800" i="1" kern="100">
                        <a:effectLst/>
                        <a:latin typeface="Cambria Math" panose="02040503050406030204" pitchFamily="18" charset="0"/>
                        <a:ea typeface="Aptos" panose="020B0004020202020204" pitchFamily="34" charset="0"/>
                        <a:cs typeface="Times New Roman" panose="02020603050405020304" pitchFamily="18" charset="0"/>
                      </a:rPr>
                      <m:t>4</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𝜋</m:t>
                    </m:r>
                  </m:oMath>
                </a14:m>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pl-PL" sz="1800"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en-GB" sz="1800" i="1" kern="100">
                            <a:effectLst/>
                            <a:latin typeface="Cambria Math" panose="02040503050406030204" pitchFamily="18" charset="0"/>
                            <a:ea typeface="Aptos" panose="020B0004020202020204" pitchFamily="34" charset="0"/>
                            <a:cs typeface="Times New Roman" panose="02020603050405020304" pitchFamily="18" charset="0"/>
                          </a:rPr>
                          <m:t>𝑤</m:t>
                        </m:r>
                      </m:e>
                      <m:sub>
                        <m:r>
                          <a:rPr lang="en-GB" sz="1800" i="1" kern="100">
                            <a:effectLst/>
                            <a:latin typeface="Cambria Math" panose="02040503050406030204" pitchFamily="18" charset="0"/>
                            <a:ea typeface="Aptos" panose="020B0004020202020204" pitchFamily="34" charset="0"/>
                            <a:cs typeface="Times New Roman" panose="02020603050405020304" pitchFamily="18" charset="0"/>
                          </a:rPr>
                          <m:t>2</m:t>
                        </m:r>
                      </m:sub>
                    </m:sSub>
                  </m:oMath>
                </a14:m>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a:t>
                </a:r>
                <a14:m>
                  <m:oMath xmlns:m="http://schemas.openxmlformats.org/officeDocument/2006/math">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𝜋</m:t>
                    </m:r>
                  </m:oMath>
                </a14:m>
                <a:endParaRPr lang="pl-PL" sz="1800" kern="100" dirty="0">
                  <a:effectLst/>
                  <a:latin typeface="Aptos" panose="020B0004020202020204" pitchFamily="34" charset="0"/>
                  <a:ea typeface="Aptos" panose="020B0004020202020204" pitchFamily="34" charset="0"/>
                  <a:cs typeface="Times New Roman" panose="02020603050405020304" pitchFamily="18" charset="0"/>
                </a:endParaRPr>
              </a:p>
              <a:p>
                <a:pPr marL="228600">
                  <a:lnSpc>
                    <a:spcPct val="115000"/>
                  </a:lnSpc>
                  <a:spcAft>
                    <a:spcPts val="800"/>
                  </a:spcAft>
                </a:pPr>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We know </a:t>
                </a:r>
                <a14:m>
                  <m:oMath xmlns:m="http://schemas.openxmlformats.org/officeDocument/2006/math">
                    <m:r>
                      <a:rPr lang="en-GB" sz="1800" i="1" kern="100">
                        <a:effectLst/>
                        <a:latin typeface="Cambria Math" panose="02040503050406030204" pitchFamily="18" charset="0"/>
                        <a:ea typeface="Aptos" panose="020B0004020202020204" pitchFamily="34" charset="0"/>
                        <a:cs typeface="Times New Roman" panose="02020603050405020304" pitchFamily="18" charset="0"/>
                      </a:rPr>
                      <m:t>𝑤</m:t>
                    </m:r>
                    <m:r>
                      <a:rPr lang="en-GB" sz="1800" i="1" kern="100">
                        <a:effectLst/>
                        <a:latin typeface="Cambria Math" panose="02040503050406030204" pitchFamily="18" charset="0"/>
                        <a:ea typeface="Aptos" panose="020B0004020202020204" pitchFamily="34" charset="0"/>
                        <a:cs typeface="Times New Roman" panose="02020603050405020304" pitchFamily="18" charset="0"/>
                      </a:rPr>
                      <m:t>=2</m:t>
                    </m:r>
                    <m:r>
                      <a:rPr lang="en-GB" sz="1800" i="1" kern="100">
                        <a:effectLst/>
                        <a:latin typeface="Cambria Math" panose="02040503050406030204" pitchFamily="18" charset="0"/>
                        <a:ea typeface="Aptos" panose="020B0004020202020204" pitchFamily="34" charset="0"/>
                        <a:cs typeface="Times New Roman" panose="02020603050405020304" pitchFamily="18" charset="0"/>
                      </a:rPr>
                      <m:t>𝜋</m:t>
                    </m:r>
                    <m:r>
                      <a:rPr lang="en-GB" sz="1800" i="1" kern="100">
                        <a:effectLst/>
                        <a:latin typeface="Cambria Math" panose="02040503050406030204" pitchFamily="18" charset="0"/>
                        <a:ea typeface="Aptos" panose="020B0004020202020204" pitchFamily="34" charset="0"/>
                        <a:cs typeface="Times New Roman" panose="02020603050405020304" pitchFamily="18" charset="0"/>
                      </a:rPr>
                      <m:t>𝑓</m:t>
                    </m:r>
                    <m:r>
                      <a:rPr lang="en-GB" sz="1800" i="1" kern="100">
                        <a:effectLst/>
                        <a:latin typeface="Cambria Math" panose="02040503050406030204" pitchFamily="18" charset="0"/>
                        <a:ea typeface="Aptos" panose="020B0004020202020204" pitchFamily="34" charset="0"/>
                        <a:cs typeface="Times New Roman" panose="02020603050405020304" pitchFamily="18" charset="0"/>
                      </a:rPr>
                      <m:t> </m:t>
                    </m:r>
                    <m:r>
                      <a:rPr lang="en-GB" sz="1800" i="1" kern="100">
                        <a:effectLst/>
                        <a:latin typeface="Cambria Math" panose="02040503050406030204" pitchFamily="18" charset="0"/>
                        <a:ea typeface="Aptos" panose="020B0004020202020204" pitchFamily="34" charset="0"/>
                        <a:cs typeface="Times New Roman" panose="02020603050405020304" pitchFamily="18" charset="0"/>
                      </a:rPr>
                      <m:t>𝑎𝑙𝑠𝑜</m:t>
                    </m:r>
                    <m:r>
                      <a:rPr lang="en-GB" sz="1800" i="1" kern="100">
                        <a:effectLst/>
                        <a:latin typeface="Cambria Math" panose="02040503050406030204" pitchFamily="18" charset="0"/>
                        <a:ea typeface="Aptos" panose="020B0004020202020204" pitchFamily="34" charset="0"/>
                        <a:cs typeface="Times New Roman" panose="02020603050405020304" pitchFamily="18" charset="0"/>
                      </a:rPr>
                      <m:t> </m:t>
                    </m:r>
                    <m:r>
                      <a:rPr lang="en-GB" sz="1800" i="1" kern="100">
                        <a:effectLst/>
                        <a:latin typeface="Cambria Math" panose="02040503050406030204" pitchFamily="18" charset="0"/>
                        <a:ea typeface="Aptos" panose="020B0004020202020204" pitchFamily="34" charset="0"/>
                        <a:cs typeface="Times New Roman" panose="02020603050405020304" pitchFamily="18" charset="0"/>
                      </a:rPr>
                      <m:t>𝑓</m:t>
                    </m:r>
                    <m:r>
                      <a:rPr lang="en-GB" sz="1800" i="1" kern="100">
                        <a:effectLst/>
                        <a:latin typeface="Cambria Math" panose="02040503050406030204" pitchFamily="18" charset="0"/>
                        <a:ea typeface="Aptos" panose="020B0004020202020204" pitchFamily="34" charset="0"/>
                        <a:cs typeface="Times New Roman" panose="02020603050405020304" pitchFamily="18" charset="0"/>
                      </a:rPr>
                      <m:t>=</m:t>
                    </m:r>
                    <m:f>
                      <m:fPr>
                        <m:ctrlPr>
                          <a:rPr lang="pl-PL" sz="1800" i="1" kern="100">
                            <a:effectLst/>
                            <a:latin typeface="Cambria Math" panose="02040503050406030204" pitchFamily="18" charset="0"/>
                            <a:ea typeface="Aptos" panose="020B0004020202020204" pitchFamily="34" charset="0"/>
                            <a:cs typeface="Times New Roman" panose="02020603050405020304" pitchFamily="18" charset="0"/>
                          </a:rPr>
                        </m:ctrlPr>
                      </m:fPr>
                      <m:num>
                        <m:r>
                          <a:rPr lang="en-GB" sz="1800" i="1" kern="100">
                            <a:effectLst/>
                            <a:latin typeface="Cambria Math" panose="02040503050406030204" pitchFamily="18" charset="0"/>
                            <a:ea typeface="Aptos" panose="020B0004020202020204" pitchFamily="34" charset="0"/>
                            <a:cs typeface="Times New Roman" panose="02020603050405020304" pitchFamily="18" charset="0"/>
                          </a:rPr>
                          <m:t>1</m:t>
                        </m:r>
                      </m:num>
                      <m:den>
                        <m:r>
                          <a:rPr lang="en-GB" sz="1800" i="1" kern="100">
                            <a:effectLst/>
                            <a:latin typeface="Cambria Math" panose="02040503050406030204" pitchFamily="18" charset="0"/>
                            <a:ea typeface="Aptos" panose="020B0004020202020204" pitchFamily="34" charset="0"/>
                            <a:cs typeface="Times New Roman" panose="02020603050405020304" pitchFamily="18" charset="0"/>
                          </a:rPr>
                          <m:t>𝑇</m:t>
                        </m:r>
                      </m:den>
                    </m:f>
                    <m:r>
                      <a:rPr lang="en-GB" sz="1800" i="1" kern="100">
                        <a:effectLst/>
                        <a:latin typeface="Cambria Math" panose="02040503050406030204" pitchFamily="18" charset="0"/>
                        <a:ea typeface="Aptos" panose="020B0004020202020204" pitchFamily="34" charset="0"/>
                        <a:cs typeface="Times New Roman" panose="02020603050405020304" pitchFamily="18" charset="0"/>
                      </a:rPr>
                      <m:t>∴</m:t>
                    </m:r>
                    <m:r>
                      <a:rPr lang="en-GB" sz="1800" i="1" kern="100">
                        <a:effectLst/>
                        <a:latin typeface="Cambria Math" panose="02040503050406030204" pitchFamily="18" charset="0"/>
                        <a:ea typeface="Aptos" panose="020B0004020202020204" pitchFamily="34" charset="0"/>
                        <a:cs typeface="Times New Roman" panose="02020603050405020304" pitchFamily="18" charset="0"/>
                      </a:rPr>
                      <m:t>𝑃𝑒𝑟𝑖𝑜𝑑</m:t>
                    </m:r>
                    <m:r>
                      <a:rPr lang="en-GB" sz="1800" i="1" kern="100">
                        <a:effectLst/>
                        <a:latin typeface="Cambria Math" panose="02040503050406030204" pitchFamily="18" charset="0"/>
                        <a:ea typeface="Aptos" panose="020B0004020202020204" pitchFamily="34" charset="0"/>
                        <a:cs typeface="Times New Roman" panose="02020603050405020304" pitchFamily="18" charset="0"/>
                      </a:rPr>
                      <m:t>, </m:t>
                    </m:r>
                    <m:r>
                      <a:rPr lang="en-GB" sz="1800" i="1" kern="100">
                        <a:effectLst/>
                        <a:latin typeface="Cambria Math" panose="02040503050406030204" pitchFamily="18" charset="0"/>
                        <a:ea typeface="Aptos" panose="020B0004020202020204" pitchFamily="34" charset="0"/>
                        <a:cs typeface="Times New Roman" panose="02020603050405020304" pitchFamily="18" charset="0"/>
                      </a:rPr>
                      <m:t>𝑇</m:t>
                    </m:r>
                    <m:r>
                      <a:rPr lang="en-GB" sz="1800" i="1" kern="100">
                        <a:effectLst/>
                        <a:latin typeface="Cambria Math" panose="02040503050406030204" pitchFamily="18" charset="0"/>
                        <a:ea typeface="Aptos" panose="020B0004020202020204" pitchFamily="34" charset="0"/>
                        <a:cs typeface="Times New Roman" panose="02020603050405020304" pitchFamily="18" charset="0"/>
                      </a:rPr>
                      <m:t>= </m:t>
                    </m:r>
                    <m:f>
                      <m:fPr>
                        <m:ctrlPr>
                          <a:rPr lang="pl-PL" sz="1800" i="1" kern="100">
                            <a:effectLst/>
                            <a:latin typeface="Cambria Math" panose="02040503050406030204" pitchFamily="18" charset="0"/>
                            <a:ea typeface="Aptos" panose="020B0004020202020204" pitchFamily="34" charset="0"/>
                            <a:cs typeface="Times New Roman" panose="02020603050405020304" pitchFamily="18" charset="0"/>
                          </a:rPr>
                        </m:ctrlPr>
                      </m:fPr>
                      <m:num>
                        <m:r>
                          <a:rPr lang="en-GB" sz="1800" i="1" kern="100">
                            <a:effectLst/>
                            <a:latin typeface="Cambria Math" panose="02040503050406030204" pitchFamily="18" charset="0"/>
                            <a:ea typeface="Aptos" panose="020B0004020202020204" pitchFamily="34" charset="0"/>
                            <a:cs typeface="Times New Roman" panose="02020603050405020304" pitchFamily="18" charset="0"/>
                          </a:rPr>
                          <m:t>2</m:t>
                        </m:r>
                        <m:r>
                          <a:rPr lang="en-GB" sz="1800" i="1" kern="100">
                            <a:effectLst/>
                            <a:latin typeface="Cambria Math" panose="02040503050406030204" pitchFamily="18" charset="0"/>
                            <a:ea typeface="Aptos" panose="020B0004020202020204" pitchFamily="34" charset="0"/>
                            <a:cs typeface="Times New Roman" panose="02020603050405020304" pitchFamily="18" charset="0"/>
                          </a:rPr>
                          <m:t>𝜋</m:t>
                        </m:r>
                      </m:num>
                      <m:den>
                        <m:r>
                          <a:rPr lang="en-GB" sz="1800" i="1" kern="100">
                            <a:effectLst/>
                            <a:latin typeface="Cambria Math" panose="02040503050406030204" pitchFamily="18" charset="0"/>
                            <a:ea typeface="Aptos" panose="020B0004020202020204" pitchFamily="34" charset="0"/>
                            <a:cs typeface="Times New Roman" panose="02020603050405020304" pitchFamily="18" charset="0"/>
                          </a:rPr>
                          <m:t>𝑤</m:t>
                        </m:r>
                      </m:den>
                    </m:f>
                  </m:oMath>
                </a14:m>
                <a:endParaRPr lang="pl-PL" sz="1800" kern="100" dirty="0">
                  <a:effectLst/>
                  <a:latin typeface="Aptos" panose="020B0004020202020204" pitchFamily="34" charset="0"/>
                  <a:ea typeface="Aptos" panose="020B0004020202020204" pitchFamily="34" charset="0"/>
                  <a:cs typeface="Times New Roman" panose="02020603050405020304" pitchFamily="18" charset="0"/>
                </a:endParaRPr>
              </a:p>
              <a:p>
                <a:pPr marL="228600">
                  <a:lnSpc>
                    <a:spcPct val="115000"/>
                  </a:lnSpc>
                  <a:spcAft>
                    <a:spcPts val="800"/>
                  </a:spcAft>
                </a:pPr>
                <a14:m>
                  <m:oMath xmlns:m="http://schemas.openxmlformats.org/officeDocument/2006/math">
                    <m:sSub>
                      <m:sSubPr>
                        <m:ctrlPr>
                          <a:rPr lang="pl-PL" sz="1800"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en-GB" sz="1800" i="1" kern="100">
                            <a:effectLst/>
                            <a:latin typeface="Cambria Math" panose="02040503050406030204" pitchFamily="18" charset="0"/>
                            <a:ea typeface="Aptos" panose="020B0004020202020204" pitchFamily="34" charset="0"/>
                            <a:cs typeface="Times New Roman" panose="02020603050405020304" pitchFamily="18" charset="0"/>
                          </a:rPr>
                          <m:t>𝑇</m:t>
                        </m:r>
                      </m:e>
                      <m:sub>
                        <m:r>
                          <a:rPr lang="en-GB" sz="1800" i="1" kern="100">
                            <a:effectLst/>
                            <a:latin typeface="Cambria Math" panose="02040503050406030204" pitchFamily="18" charset="0"/>
                            <a:ea typeface="Aptos" panose="020B0004020202020204" pitchFamily="34" charset="0"/>
                            <a:cs typeface="Times New Roman" panose="02020603050405020304" pitchFamily="18" charset="0"/>
                          </a:rPr>
                          <m:t>1</m:t>
                        </m:r>
                      </m:sub>
                    </m:sSub>
                    <m:r>
                      <a:rPr lang="en-GB" sz="1800" i="1" kern="100">
                        <a:effectLst/>
                        <a:latin typeface="Cambria Math" panose="02040503050406030204" pitchFamily="18" charset="0"/>
                        <a:ea typeface="Aptos" panose="020B0004020202020204" pitchFamily="34" charset="0"/>
                        <a:cs typeface="Times New Roman" panose="02020603050405020304" pitchFamily="18" charset="0"/>
                      </a:rPr>
                      <m:t>= </m:t>
                    </m:r>
                    <m:f>
                      <m:fPr>
                        <m:ctrlPr>
                          <a:rPr lang="pl-PL" sz="1800" i="1" kern="100">
                            <a:effectLst/>
                            <a:latin typeface="Cambria Math" panose="02040503050406030204" pitchFamily="18" charset="0"/>
                            <a:ea typeface="Aptos" panose="020B0004020202020204" pitchFamily="34" charset="0"/>
                            <a:cs typeface="Times New Roman" panose="02020603050405020304" pitchFamily="18" charset="0"/>
                          </a:rPr>
                        </m:ctrlPr>
                      </m:fPr>
                      <m:num>
                        <m:r>
                          <a:rPr lang="en-GB" sz="1800" i="1" kern="100">
                            <a:effectLst/>
                            <a:latin typeface="Cambria Math" panose="02040503050406030204" pitchFamily="18" charset="0"/>
                            <a:ea typeface="Aptos" panose="020B0004020202020204" pitchFamily="34" charset="0"/>
                            <a:cs typeface="Times New Roman" panose="02020603050405020304" pitchFamily="18" charset="0"/>
                          </a:rPr>
                          <m:t>2</m:t>
                        </m:r>
                        <m:r>
                          <a:rPr lang="en-GB" sz="1800" i="1" kern="100">
                            <a:effectLst/>
                            <a:latin typeface="Cambria Math" panose="02040503050406030204" pitchFamily="18" charset="0"/>
                            <a:ea typeface="Aptos" panose="020B0004020202020204" pitchFamily="34" charset="0"/>
                            <a:cs typeface="Times New Roman" panose="02020603050405020304" pitchFamily="18" charset="0"/>
                          </a:rPr>
                          <m:t>𝜋</m:t>
                        </m:r>
                      </m:num>
                      <m:den>
                        <m:r>
                          <a:rPr lang="en-GB" sz="1800" i="1" kern="100">
                            <a:effectLst/>
                            <a:latin typeface="Cambria Math" panose="02040503050406030204" pitchFamily="18" charset="0"/>
                            <a:ea typeface="Aptos" panose="020B0004020202020204" pitchFamily="34" charset="0"/>
                            <a:cs typeface="Times New Roman" panose="02020603050405020304" pitchFamily="18" charset="0"/>
                          </a:rPr>
                          <m:t>4</m:t>
                        </m:r>
                        <m:r>
                          <a:rPr lang="en-GB" sz="1800" i="1" kern="100">
                            <a:effectLst/>
                            <a:latin typeface="Cambria Math" panose="02040503050406030204" pitchFamily="18" charset="0"/>
                            <a:ea typeface="Aptos" panose="020B0004020202020204" pitchFamily="34" charset="0"/>
                            <a:cs typeface="Times New Roman" panose="02020603050405020304" pitchFamily="18" charset="0"/>
                          </a:rPr>
                          <m:t>𝜋</m:t>
                        </m:r>
                      </m:den>
                    </m:f>
                    <m:r>
                      <a:rPr lang="en-GB" sz="18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pl-PL" sz="1800" i="1" kern="100">
                            <a:effectLst/>
                            <a:latin typeface="Cambria Math" panose="02040503050406030204" pitchFamily="18" charset="0"/>
                            <a:ea typeface="Aptos" panose="020B0004020202020204" pitchFamily="34" charset="0"/>
                            <a:cs typeface="Times New Roman" panose="02020603050405020304" pitchFamily="18" charset="0"/>
                          </a:rPr>
                        </m:ctrlPr>
                      </m:fPr>
                      <m:num>
                        <m:r>
                          <a:rPr lang="en-GB" sz="1800" i="1" kern="100">
                            <a:effectLst/>
                            <a:latin typeface="Cambria Math" panose="02040503050406030204" pitchFamily="18" charset="0"/>
                            <a:ea typeface="Aptos" panose="020B0004020202020204" pitchFamily="34" charset="0"/>
                            <a:cs typeface="Times New Roman" panose="02020603050405020304" pitchFamily="18" charset="0"/>
                          </a:rPr>
                          <m:t>1</m:t>
                        </m:r>
                      </m:num>
                      <m:den>
                        <m:r>
                          <a:rPr lang="en-GB" sz="1800" i="1" kern="100">
                            <a:effectLst/>
                            <a:latin typeface="Cambria Math" panose="02040503050406030204" pitchFamily="18" charset="0"/>
                            <a:ea typeface="Aptos" panose="020B0004020202020204" pitchFamily="34" charset="0"/>
                            <a:cs typeface="Times New Roman" panose="02020603050405020304" pitchFamily="18" charset="0"/>
                          </a:rPr>
                          <m:t>2</m:t>
                        </m:r>
                      </m:den>
                    </m:f>
                    <m:r>
                      <a:rPr lang="en-GB" sz="1800" i="1" kern="100">
                        <a:effectLst/>
                        <a:latin typeface="Cambria Math" panose="02040503050406030204" pitchFamily="18" charset="0"/>
                        <a:ea typeface="Aptos" panose="020B0004020202020204" pitchFamily="34" charset="0"/>
                        <a:cs typeface="Times New Roman" panose="02020603050405020304" pitchFamily="18" charset="0"/>
                      </a:rPr>
                      <m:t> </m:t>
                    </m:r>
                    <m:r>
                      <a:rPr lang="en-GB" sz="1800" i="1" kern="100">
                        <a:effectLst/>
                        <a:latin typeface="Cambria Math" panose="02040503050406030204" pitchFamily="18" charset="0"/>
                        <a:ea typeface="Aptos" panose="020B0004020202020204" pitchFamily="34" charset="0"/>
                        <a:cs typeface="Times New Roman" panose="02020603050405020304" pitchFamily="18" charset="0"/>
                      </a:rPr>
                      <m:t>𝑎𝑛𝑑</m:t>
                    </m:r>
                    <m:r>
                      <a:rPr lang="en-GB" sz="1800" i="1" kern="100">
                        <a:effectLst/>
                        <a:latin typeface="Cambria Math" panose="02040503050406030204" pitchFamily="18" charset="0"/>
                        <a:ea typeface="Aptos" panose="020B0004020202020204" pitchFamily="34" charset="0"/>
                        <a:cs typeface="Times New Roman" panose="02020603050405020304" pitchFamily="18" charset="0"/>
                      </a:rPr>
                      <m:t> </m:t>
                    </m:r>
                    <m:sSub>
                      <m:sSubPr>
                        <m:ctrlPr>
                          <a:rPr lang="pl-PL" sz="1800"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en-GB" sz="1800" i="1" kern="100">
                            <a:effectLst/>
                            <a:latin typeface="Cambria Math" panose="02040503050406030204" pitchFamily="18" charset="0"/>
                            <a:ea typeface="Aptos" panose="020B0004020202020204" pitchFamily="34" charset="0"/>
                            <a:cs typeface="Times New Roman" panose="02020603050405020304" pitchFamily="18" charset="0"/>
                          </a:rPr>
                          <m:t>𝑇</m:t>
                        </m:r>
                      </m:e>
                      <m:sub>
                        <m:r>
                          <a:rPr lang="en-GB" sz="1800" i="1" kern="100">
                            <a:effectLst/>
                            <a:latin typeface="Cambria Math" panose="02040503050406030204" pitchFamily="18" charset="0"/>
                            <a:ea typeface="Aptos" panose="020B0004020202020204" pitchFamily="34" charset="0"/>
                            <a:cs typeface="Times New Roman" panose="02020603050405020304" pitchFamily="18" charset="0"/>
                          </a:rPr>
                          <m:t>2</m:t>
                        </m:r>
                      </m:sub>
                    </m:sSub>
                    <m:r>
                      <a:rPr lang="en-GB" sz="1800" i="1" kern="100">
                        <a:effectLst/>
                        <a:latin typeface="Cambria Math" panose="02040503050406030204" pitchFamily="18" charset="0"/>
                        <a:ea typeface="Aptos" panose="020B0004020202020204" pitchFamily="34" charset="0"/>
                        <a:cs typeface="Times New Roman" panose="02020603050405020304" pitchFamily="18" charset="0"/>
                      </a:rPr>
                      <m:t>= </m:t>
                    </m:r>
                    <m:f>
                      <m:fPr>
                        <m:ctrlPr>
                          <a:rPr lang="pl-PL" sz="1800" i="1" kern="100">
                            <a:effectLst/>
                            <a:latin typeface="Cambria Math" panose="02040503050406030204" pitchFamily="18" charset="0"/>
                            <a:ea typeface="Aptos" panose="020B0004020202020204" pitchFamily="34" charset="0"/>
                            <a:cs typeface="Times New Roman" panose="02020603050405020304" pitchFamily="18" charset="0"/>
                          </a:rPr>
                        </m:ctrlPr>
                      </m:fPr>
                      <m:num>
                        <m:r>
                          <a:rPr lang="en-GB" sz="1800" i="1" kern="100">
                            <a:effectLst/>
                            <a:latin typeface="Cambria Math" panose="02040503050406030204" pitchFamily="18" charset="0"/>
                            <a:ea typeface="Aptos" panose="020B0004020202020204" pitchFamily="34" charset="0"/>
                            <a:cs typeface="Times New Roman" panose="02020603050405020304" pitchFamily="18" charset="0"/>
                          </a:rPr>
                          <m:t>2</m:t>
                        </m:r>
                        <m:r>
                          <a:rPr lang="en-GB" sz="1800" i="1" kern="100">
                            <a:effectLst/>
                            <a:latin typeface="Cambria Math" panose="02040503050406030204" pitchFamily="18" charset="0"/>
                            <a:ea typeface="Aptos" panose="020B0004020202020204" pitchFamily="34" charset="0"/>
                            <a:cs typeface="Times New Roman" panose="02020603050405020304" pitchFamily="18" charset="0"/>
                          </a:rPr>
                          <m:t>𝜋</m:t>
                        </m:r>
                      </m:num>
                      <m:den>
                        <m:r>
                          <a:rPr lang="en-GB" sz="1800" i="1" kern="100">
                            <a:effectLst/>
                            <a:latin typeface="Cambria Math" panose="02040503050406030204" pitchFamily="18" charset="0"/>
                            <a:ea typeface="Aptos" panose="020B0004020202020204" pitchFamily="34" charset="0"/>
                            <a:cs typeface="Times New Roman" panose="02020603050405020304" pitchFamily="18" charset="0"/>
                          </a:rPr>
                          <m:t>𝜋</m:t>
                        </m:r>
                      </m:den>
                    </m:f>
                    <m:r>
                      <a:rPr lang="en-GB" sz="18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kern="100">
                        <a:effectLst/>
                        <a:latin typeface="Cambria Math" panose="02040503050406030204" pitchFamily="18" charset="0"/>
                        <a:ea typeface="Aptos" panose="020B0004020202020204" pitchFamily="34" charset="0"/>
                        <a:cs typeface="Times New Roman" panose="02020603050405020304" pitchFamily="18" charset="0"/>
                      </a:rPr>
                      <m:t>2</m:t>
                    </m:r>
                  </m:oMath>
                </a14:m>
                <a:endParaRPr lang="pl-PL" sz="1800" kern="100" dirty="0">
                  <a:effectLst/>
                  <a:latin typeface="Aptos" panose="020B0004020202020204" pitchFamily="34" charset="0"/>
                  <a:ea typeface="Aptos" panose="020B0004020202020204" pitchFamily="34" charset="0"/>
                  <a:cs typeface="Times New Roman" panose="02020603050405020304" pitchFamily="18" charset="0"/>
                </a:endParaRPr>
              </a:p>
              <a:p>
                <a:pPr marL="228600">
                  <a:lnSpc>
                    <a:spcPct val="115000"/>
                  </a:lnSpc>
                  <a:spcAft>
                    <a:spcPts val="800"/>
                  </a:spcAft>
                </a:pPr>
                <a14:m>
                  <m:oMath xmlns:m="http://schemas.openxmlformats.org/officeDocument/2006/math">
                    <m:r>
                      <a:rPr lang="en-GB" sz="1800" i="1" kern="100">
                        <a:effectLst/>
                        <a:latin typeface="Cambria Math" panose="02040503050406030204" pitchFamily="18" charset="0"/>
                        <a:ea typeface="Aptos" panose="020B0004020202020204" pitchFamily="34" charset="0"/>
                        <a:cs typeface="Times New Roman" panose="02020603050405020304" pitchFamily="18" charset="0"/>
                      </a:rPr>
                      <m:t>∴ ∴</m:t>
                    </m:r>
                  </m:oMath>
                </a14:m>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14:m>
                  <m:oMath xmlns:m="http://schemas.openxmlformats.org/officeDocument/2006/math">
                    <m:f>
                      <m:fPr>
                        <m:ctrlPr>
                          <a:rPr lang="pl-PL" sz="1800" i="1" kern="100">
                            <a:effectLst/>
                            <a:latin typeface="Cambria Math" panose="02040503050406030204" pitchFamily="18" charset="0"/>
                            <a:ea typeface="Aptos" panose="020B0004020202020204" pitchFamily="34" charset="0"/>
                            <a:cs typeface="Times New Roman" panose="02020603050405020304" pitchFamily="18" charset="0"/>
                          </a:rPr>
                        </m:ctrlPr>
                      </m:fPr>
                      <m:num>
                        <m:sSub>
                          <m:sSubPr>
                            <m:ctrlPr>
                              <a:rPr lang="pl-PL" sz="1800"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en-GB" sz="1800" i="1" kern="100">
                                <a:effectLst/>
                                <a:latin typeface="Cambria Math" panose="02040503050406030204" pitchFamily="18" charset="0"/>
                                <a:ea typeface="Aptos" panose="020B0004020202020204" pitchFamily="34" charset="0"/>
                                <a:cs typeface="Times New Roman" panose="02020603050405020304" pitchFamily="18" charset="0"/>
                              </a:rPr>
                              <m:t>𝑇</m:t>
                            </m:r>
                          </m:e>
                          <m:sub>
                            <m:r>
                              <a:rPr lang="en-GB" sz="1800" i="1" kern="100">
                                <a:effectLst/>
                                <a:latin typeface="Cambria Math" panose="02040503050406030204" pitchFamily="18" charset="0"/>
                                <a:ea typeface="Aptos" panose="020B0004020202020204" pitchFamily="34" charset="0"/>
                                <a:cs typeface="Times New Roman" panose="02020603050405020304" pitchFamily="18" charset="0"/>
                              </a:rPr>
                              <m:t>1</m:t>
                            </m:r>
                          </m:sub>
                        </m:sSub>
                      </m:num>
                      <m:den>
                        <m:sSub>
                          <m:sSubPr>
                            <m:ctrlPr>
                              <a:rPr lang="pl-PL" sz="1800"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en-GB" sz="1800" i="1" kern="100">
                                <a:effectLst/>
                                <a:latin typeface="Cambria Math" panose="02040503050406030204" pitchFamily="18" charset="0"/>
                                <a:ea typeface="Aptos" panose="020B0004020202020204" pitchFamily="34" charset="0"/>
                                <a:cs typeface="Times New Roman" panose="02020603050405020304" pitchFamily="18" charset="0"/>
                              </a:rPr>
                              <m:t>𝑇</m:t>
                            </m:r>
                          </m:e>
                          <m:sub>
                            <m:r>
                              <a:rPr lang="en-GB" sz="1800" i="1" kern="100">
                                <a:effectLst/>
                                <a:latin typeface="Cambria Math" panose="02040503050406030204" pitchFamily="18" charset="0"/>
                                <a:ea typeface="Aptos" panose="020B0004020202020204" pitchFamily="34" charset="0"/>
                                <a:cs typeface="Times New Roman" panose="02020603050405020304" pitchFamily="18" charset="0"/>
                              </a:rPr>
                              <m:t>2</m:t>
                            </m:r>
                          </m:sub>
                        </m:sSub>
                      </m:den>
                    </m:f>
                    <m:r>
                      <a:rPr lang="en-GB" sz="18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pl-PL" sz="1800" i="1" kern="100">
                            <a:effectLst/>
                            <a:latin typeface="Cambria Math" panose="02040503050406030204" pitchFamily="18" charset="0"/>
                            <a:ea typeface="Aptos" panose="020B0004020202020204" pitchFamily="34" charset="0"/>
                            <a:cs typeface="Times New Roman" panose="02020603050405020304" pitchFamily="18" charset="0"/>
                          </a:rPr>
                        </m:ctrlPr>
                      </m:fPr>
                      <m:num>
                        <m:f>
                          <m:fPr>
                            <m:ctrlPr>
                              <a:rPr lang="pl-PL" sz="1800" i="1" kern="100">
                                <a:effectLst/>
                                <a:latin typeface="Cambria Math" panose="02040503050406030204" pitchFamily="18" charset="0"/>
                                <a:ea typeface="Aptos" panose="020B0004020202020204" pitchFamily="34" charset="0"/>
                                <a:cs typeface="Times New Roman" panose="02020603050405020304" pitchFamily="18" charset="0"/>
                              </a:rPr>
                            </m:ctrlPr>
                          </m:fPr>
                          <m:num>
                            <m:r>
                              <a:rPr lang="en-GB" sz="1800" i="1" kern="100">
                                <a:effectLst/>
                                <a:latin typeface="Cambria Math" panose="02040503050406030204" pitchFamily="18" charset="0"/>
                                <a:ea typeface="Aptos" panose="020B0004020202020204" pitchFamily="34" charset="0"/>
                                <a:cs typeface="Times New Roman" panose="02020603050405020304" pitchFamily="18" charset="0"/>
                              </a:rPr>
                              <m:t>1</m:t>
                            </m:r>
                          </m:num>
                          <m:den>
                            <m:r>
                              <a:rPr lang="en-GB" sz="1800" i="1" kern="100">
                                <a:effectLst/>
                                <a:latin typeface="Cambria Math" panose="02040503050406030204" pitchFamily="18" charset="0"/>
                                <a:ea typeface="Aptos" panose="020B0004020202020204" pitchFamily="34" charset="0"/>
                                <a:cs typeface="Times New Roman" panose="02020603050405020304" pitchFamily="18" charset="0"/>
                              </a:rPr>
                              <m:t>2</m:t>
                            </m:r>
                          </m:den>
                        </m:f>
                      </m:num>
                      <m:den>
                        <m:r>
                          <a:rPr lang="en-GB" sz="1800" i="1" kern="100">
                            <a:effectLst/>
                            <a:latin typeface="Cambria Math" panose="02040503050406030204" pitchFamily="18" charset="0"/>
                            <a:ea typeface="Aptos" panose="020B0004020202020204" pitchFamily="34" charset="0"/>
                            <a:cs typeface="Times New Roman" panose="02020603050405020304" pitchFamily="18" charset="0"/>
                          </a:rPr>
                          <m:t>2</m:t>
                        </m:r>
                      </m:den>
                    </m:f>
                    <m:r>
                      <a:rPr lang="en-GB" sz="1800" i="1" kern="100">
                        <a:effectLst/>
                        <a:latin typeface="Cambria Math" panose="02040503050406030204" pitchFamily="18" charset="0"/>
                        <a:ea typeface="Aptos" panose="020B0004020202020204" pitchFamily="34" charset="0"/>
                        <a:cs typeface="Times New Roman" panose="02020603050405020304" pitchFamily="18" charset="0"/>
                      </a:rPr>
                      <m:t>=1</m:t>
                    </m:r>
                  </m:oMath>
                </a14:m>
                <a:r>
                  <a:rPr lang="en-GB" sz="1800" kern="100" dirty="0">
                    <a:effectLst/>
                    <a:latin typeface="Aptos" panose="020B0004020202020204" pitchFamily="34" charset="0"/>
                    <a:ea typeface="Times New Roman" panose="02020603050405020304" pitchFamily="18" charset="0"/>
                    <a:cs typeface="Times New Roman" panose="02020603050405020304" pitchFamily="18" charset="0"/>
                  </a:rPr>
                  <a:t>, Number 1 is rational number so the signal is Periodic</a:t>
                </a:r>
                <a:endParaRPr lang="pl-PL" sz="1800" kern="100" dirty="0">
                  <a:effectLst/>
                  <a:latin typeface="Aptos" panose="020B0004020202020204" pitchFamily="34" charset="0"/>
                  <a:ea typeface="Aptos" panose="020B0004020202020204" pitchFamily="34" charset="0"/>
                  <a:cs typeface="Times New Roman" panose="02020603050405020304" pitchFamily="18" charset="0"/>
                </a:endParaRPr>
              </a:p>
              <a:p>
                <a:pPr marL="228600">
                  <a:lnSpc>
                    <a:spcPct val="115000"/>
                  </a:lnSpc>
                  <a:spcAft>
                    <a:spcPts val="800"/>
                  </a:spcAft>
                </a:pPr>
                <a14:m>
                  <m:oMath xmlns:m="http://schemas.openxmlformats.org/officeDocument/2006/math">
                    <m:r>
                      <a:rPr lang="en-GB" sz="1800" i="1" kern="100">
                        <a:effectLst/>
                        <a:latin typeface="Cambria Math" panose="02040503050406030204" pitchFamily="18" charset="0"/>
                        <a:ea typeface="Aptos" panose="020B0004020202020204" pitchFamily="34" charset="0"/>
                        <a:cs typeface="Times New Roman" panose="02020603050405020304" pitchFamily="18" charset="0"/>
                      </a:rPr>
                      <m:t>𝐹𝑜𝑟</m:t>
                    </m:r>
                    <m:r>
                      <a:rPr lang="en-GB" sz="1800" i="1" kern="100">
                        <a:effectLst/>
                        <a:latin typeface="Cambria Math" panose="02040503050406030204" pitchFamily="18" charset="0"/>
                        <a:ea typeface="Aptos" panose="020B0004020202020204" pitchFamily="34" charset="0"/>
                        <a:cs typeface="Times New Roman" panose="02020603050405020304" pitchFamily="18" charset="0"/>
                      </a:rPr>
                      <m:t> </m:t>
                    </m:r>
                    <m:r>
                      <a:rPr lang="en-GB" sz="1800" i="1" kern="100">
                        <a:effectLst/>
                        <a:latin typeface="Cambria Math" panose="02040503050406030204" pitchFamily="18" charset="0"/>
                        <a:ea typeface="Aptos" panose="020B0004020202020204" pitchFamily="34" charset="0"/>
                        <a:cs typeface="Times New Roman" panose="02020603050405020304" pitchFamily="18" charset="0"/>
                      </a:rPr>
                      <m:t>𝐺𝐶𝐷</m:t>
                    </m:r>
                    <m:r>
                      <a:rPr lang="en-GB" sz="1800" b="0" i="1" kern="100" smtClean="0">
                        <a:effectLst/>
                        <a:latin typeface="Cambria Math" panose="02040503050406030204" pitchFamily="18" charset="0"/>
                        <a:ea typeface="Aptos" panose="020B0004020202020204" pitchFamily="34" charset="0"/>
                        <a:cs typeface="Times New Roman" panose="02020603050405020304" pitchFamily="18" charset="0"/>
                      </a:rPr>
                      <m:t> </m:t>
                    </m:r>
                    <m:r>
                      <a:rPr lang="en-GB" sz="1800" b="0" i="1" kern="100" smtClean="0">
                        <a:effectLst/>
                        <a:latin typeface="Cambria Math" panose="02040503050406030204" pitchFamily="18" charset="0"/>
                        <a:ea typeface="Aptos" panose="020B0004020202020204" pitchFamily="34" charset="0"/>
                        <a:cs typeface="Times New Roman" panose="02020603050405020304" pitchFamily="18" charset="0"/>
                      </a:rPr>
                      <m:t>𝑚𝑒𝑡h𝑜𝑑</m:t>
                    </m:r>
                    <m:r>
                      <a:rPr lang="en-GB" sz="1800" i="1" kern="100">
                        <a:effectLst/>
                        <a:latin typeface="Cambria Math" panose="02040503050406030204" pitchFamily="18" charset="0"/>
                        <a:ea typeface="Aptos" panose="020B0004020202020204" pitchFamily="34" charset="0"/>
                        <a:cs typeface="Times New Roman" panose="02020603050405020304" pitchFamily="18" charset="0"/>
                      </a:rPr>
                      <m:t>=</m:t>
                    </m:r>
                    <m:sSub>
                      <m:sSubPr>
                        <m:ctrlPr>
                          <a:rPr lang="pl-PL" sz="1800"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en-GB" sz="1800" i="1" kern="100">
                            <a:effectLst/>
                            <a:latin typeface="Cambria Math" panose="02040503050406030204" pitchFamily="18" charset="0"/>
                            <a:ea typeface="Aptos" panose="020B0004020202020204" pitchFamily="34" charset="0"/>
                            <a:cs typeface="Times New Roman" panose="02020603050405020304" pitchFamily="18" charset="0"/>
                          </a:rPr>
                          <m:t>𝑤</m:t>
                        </m:r>
                      </m:e>
                      <m:sub>
                        <m:r>
                          <a:rPr lang="en-GB" sz="1800" i="1" kern="100">
                            <a:effectLst/>
                            <a:latin typeface="Cambria Math" panose="02040503050406030204" pitchFamily="18" charset="0"/>
                            <a:ea typeface="Aptos" panose="020B0004020202020204" pitchFamily="34" charset="0"/>
                            <a:cs typeface="Times New Roman" panose="02020603050405020304" pitchFamily="18" charset="0"/>
                          </a:rPr>
                          <m:t>1</m:t>
                        </m:r>
                      </m:sub>
                    </m:sSub>
                    <m:r>
                      <a:rPr lang="en-GB" sz="1800" i="1" kern="100">
                        <a:effectLst/>
                        <a:latin typeface="Cambria Math" panose="02040503050406030204" pitchFamily="18" charset="0"/>
                        <a:ea typeface="Aptos" panose="020B0004020202020204" pitchFamily="34" charset="0"/>
                        <a:cs typeface="Times New Roman" panose="02020603050405020304" pitchFamily="18" charset="0"/>
                      </a:rPr>
                      <m:t>= 2∗2∗ </m:t>
                    </m:r>
                    <m:r>
                      <a:rPr lang="en-GB" sz="1800" i="1" kern="100">
                        <a:effectLst/>
                        <a:latin typeface="Cambria Math" panose="02040503050406030204" pitchFamily="18" charset="0"/>
                        <a:ea typeface="Aptos" panose="020B0004020202020204" pitchFamily="34" charset="0"/>
                        <a:cs typeface="Times New Roman" panose="02020603050405020304" pitchFamily="18" charset="0"/>
                      </a:rPr>
                      <m:t>𝜋</m:t>
                    </m:r>
                    <m:r>
                      <a:rPr lang="en-GB" sz="1800" b="0" i="1" kern="100" smtClean="0">
                        <a:effectLst/>
                        <a:latin typeface="Cambria Math" panose="02040503050406030204" pitchFamily="18" charset="0"/>
                        <a:ea typeface="Aptos" panose="020B0004020202020204" pitchFamily="34" charset="0"/>
                        <a:cs typeface="Times New Roman" panose="02020603050405020304" pitchFamily="18" charset="0"/>
                      </a:rPr>
                      <m:t>   </m:t>
                    </m:r>
                    <m:r>
                      <a:rPr lang="en-GB" sz="1800" b="0" i="1" kern="100" smtClean="0">
                        <a:effectLst/>
                        <a:latin typeface="Cambria Math" panose="02040503050406030204" pitchFamily="18" charset="0"/>
                        <a:ea typeface="Aptos" panose="020B0004020202020204" pitchFamily="34" charset="0"/>
                        <a:cs typeface="Times New Roman" panose="02020603050405020304" pitchFamily="18" charset="0"/>
                      </a:rPr>
                      <m:t>𝑎𝑛𝑑</m:t>
                    </m:r>
                    <m:r>
                      <a:rPr lang="en-GB" sz="1800" i="1" kern="100">
                        <a:effectLst/>
                        <a:latin typeface="Cambria Math" panose="02040503050406030204" pitchFamily="18" charset="0"/>
                        <a:ea typeface="Aptos" panose="020B0004020202020204" pitchFamily="34" charset="0"/>
                        <a:cs typeface="Times New Roman" panose="02020603050405020304" pitchFamily="18" charset="0"/>
                      </a:rPr>
                      <m:t>   </m:t>
                    </m:r>
                    <m:sSub>
                      <m:sSubPr>
                        <m:ctrlPr>
                          <a:rPr lang="pl-PL" sz="1800"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en-GB" sz="1800" i="1" kern="100">
                            <a:effectLst/>
                            <a:latin typeface="Cambria Math" panose="02040503050406030204" pitchFamily="18" charset="0"/>
                            <a:ea typeface="Aptos" panose="020B0004020202020204" pitchFamily="34" charset="0"/>
                            <a:cs typeface="Times New Roman" panose="02020603050405020304" pitchFamily="18" charset="0"/>
                          </a:rPr>
                          <m:t>𝑤</m:t>
                        </m:r>
                      </m:e>
                      <m:sub>
                        <m:r>
                          <a:rPr lang="en-GB" sz="1800" i="1" kern="100">
                            <a:effectLst/>
                            <a:latin typeface="Cambria Math" panose="02040503050406030204" pitchFamily="18" charset="0"/>
                            <a:ea typeface="Aptos" panose="020B0004020202020204" pitchFamily="34" charset="0"/>
                            <a:cs typeface="Times New Roman" panose="02020603050405020304" pitchFamily="18" charset="0"/>
                          </a:rPr>
                          <m:t>2</m:t>
                        </m:r>
                      </m:sub>
                    </m:sSub>
                    <m:r>
                      <a:rPr lang="en-GB" sz="1800" i="1" kern="100">
                        <a:effectLst/>
                        <a:latin typeface="Cambria Math" panose="02040503050406030204" pitchFamily="18" charset="0"/>
                        <a:ea typeface="Aptos" panose="020B0004020202020204" pitchFamily="34" charset="0"/>
                        <a:cs typeface="Times New Roman" panose="02020603050405020304" pitchFamily="18" charset="0"/>
                      </a:rPr>
                      <m:t>= 2</m:t>
                    </m:r>
                  </m:oMath>
                </a14:m>
                <a:endParaRPr lang="pl-PL" sz="1800" kern="100" dirty="0">
                  <a:effectLst/>
                  <a:latin typeface="Aptos" panose="020B0004020202020204" pitchFamily="34" charset="0"/>
                  <a:ea typeface="Aptos" panose="020B0004020202020204" pitchFamily="34" charset="0"/>
                  <a:cs typeface="Times New Roman" panose="02020603050405020304" pitchFamily="18" charset="0"/>
                </a:endParaRPr>
              </a:p>
              <a:p>
                <a:pPr marL="228600">
                  <a:lnSpc>
                    <a:spcPct val="115000"/>
                  </a:lnSpc>
                  <a:spcAft>
                    <a:spcPts val="800"/>
                  </a:spcAft>
                </a:pPr>
                <a:r>
                  <a:rPr lang="en-GB" sz="1800" kern="100" dirty="0">
                    <a:effectLst/>
                    <a:latin typeface="Aptos" panose="020B0004020202020204" pitchFamily="34" charset="0"/>
                    <a:ea typeface="Times New Roman" panose="02020603050405020304" pitchFamily="18" charset="0"/>
                    <a:cs typeface="Times New Roman" panose="02020603050405020304" pitchFamily="18" charset="0"/>
                  </a:rPr>
                  <a:t>Common factor between </a:t>
                </a:r>
                <a14:m>
                  <m:oMath xmlns:m="http://schemas.openxmlformats.org/officeDocument/2006/math">
                    <m:sSub>
                      <m:sSubPr>
                        <m:ctrlPr>
                          <a:rPr lang="pl-PL" sz="1800"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en-GB" sz="1800" i="1" kern="100">
                            <a:effectLst/>
                            <a:latin typeface="Cambria Math" panose="02040503050406030204" pitchFamily="18" charset="0"/>
                            <a:ea typeface="Aptos" panose="020B0004020202020204" pitchFamily="34" charset="0"/>
                            <a:cs typeface="Times New Roman" panose="02020603050405020304" pitchFamily="18" charset="0"/>
                          </a:rPr>
                          <m:t>𝑤</m:t>
                        </m:r>
                      </m:e>
                      <m:sub>
                        <m:r>
                          <a:rPr lang="en-GB" sz="1800" i="1" kern="100">
                            <a:effectLst/>
                            <a:latin typeface="Cambria Math" panose="02040503050406030204" pitchFamily="18" charset="0"/>
                            <a:ea typeface="Aptos" panose="020B0004020202020204" pitchFamily="34" charset="0"/>
                            <a:cs typeface="Times New Roman" panose="02020603050405020304" pitchFamily="18" charset="0"/>
                          </a:rPr>
                          <m:t>1</m:t>
                        </m:r>
                      </m:sub>
                    </m:sSub>
                    <m:r>
                      <a:rPr lang="en-GB" sz="1800" i="1" kern="100">
                        <a:effectLst/>
                        <a:latin typeface="Cambria Math" panose="02040503050406030204" pitchFamily="18" charset="0"/>
                        <a:ea typeface="Aptos" panose="020B0004020202020204" pitchFamily="34" charset="0"/>
                        <a:cs typeface="Times New Roman" panose="02020603050405020304" pitchFamily="18" charset="0"/>
                      </a:rPr>
                      <m:t> </m:t>
                    </m:r>
                    <m:r>
                      <a:rPr lang="en-GB" sz="1800" i="1" kern="100">
                        <a:effectLst/>
                        <a:latin typeface="Cambria Math" panose="02040503050406030204" pitchFamily="18" charset="0"/>
                        <a:ea typeface="Aptos" panose="020B0004020202020204" pitchFamily="34" charset="0"/>
                        <a:cs typeface="Times New Roman" panose="02020603050405020304" pitchFamily="18" charset="0"/>
                      </a:rPr>
                      <m:t>𝑎𝑛𝑑</m:t>
                    </m:r>
                    <m:r>
                      <a:rPr lang="en-GB" sz="1800" i="1" kern="100">
                        <a:effectLst/>
                        <a:latin typeface="Cambria Math" panose="02040503050406030204" pitchFamily="18" charset="0"/>
                        <a:ea typeface="Aptos" panose="020B0004020202020204" pitchFamily="34" charset="0"/>
                        <a:cs typeface="Times New Roman" panose="02020603050405020304" pitchFamily="18" charset="0"/>
                      </a:rPr>
                      <m:t> </m:t>
                    </m:r>
                    <m:sSub>
                      <m:sSubPr>
                        <m:ctrlPr>
                          <a:rPr lang="pl-PL" sz="1800"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en-GB" sz="1800" i="1" kern="100">
                            <a:effectLst/>
                            <a:latin typeface="Cambria Math" panose="02040503050406030204" pitchFamily="18" charset="0"/>
                            <a:ea typeface="Aptos" panose="020B0004020202020204" pitchFamily="34" charset="0"/>
                            <a:cs typeface="Times New Roman" panose="02020603050405020304" pitchFamily="18" charset="0"/>
                          </a:rPr>
                          <m:t>𝑤</m:t>
                        </m:r>
                      </m:e>
                      <m:sub>
                        <m:r>
                          <a:rPr lang="en-GB" sz="1800" i="1" kern="100">
                            <a:effectLst/>
                            <a:latin typeface="Cambria Math" panose="02040503050406030204" pitchFamily="18" charset="0"/>
                            <a:ea typeface="Aptos" panose="020B0004020202020204" pitchFamily="34" charset="0"/>
                            <a:cs typeface="Times New Roman" panose="02020603050405020304" pitchFamily="18" charset="0"/>
                          </a:rPr>
                          <m:t>2</m:t>
                        </m:r>
                      </m:sub>
                    </m:sSub>
                    <m:r>
                      <a:rPr lang="en-GB" sz="1800" i="1" kern="100">
                        <a:effectLst/>
                        <a:latin typeface="Cambria Math" panose="02040503050406030204" pitchFamily="18" charset="0"/>
                        <a:ea typeface="Aptos" panose="020B0004020202020204" pitchFamily="34" charset="0"/>
                        <a:cs typeface="Times New Roman" panose="02020603050405020304" pitchFamily="18" charset="0"/>
                      </a:rPr>
                      <m:t>= 2</m:t>
                    </m:r>
                  </m:oMath>
                </a14:m>
                <a:r>
                  <a:rPr lang="en-GB" sz="1800" kern="100" dirty="0">
                    <a:effectLst/>
                    <a:latin typeface="Aptos" panose="020B0004020202020204" pitchFamily="34" charset="0"/>
                    <a:ea typeface="Times New Roman" panose="02020603050405020304" pitchFamily="18" charset="0"/>
                    <a:cs typeface="Times New Roman" panose="02020603050405020304" pitchFamily="18" charset="0"/>
                  </a:rPr>
                  <a:t>, Number 2 is rational number so the signal is Periodic</a:t>
                </a:r>
                <a:endParaRPr lang="pl-PL" sz="1800" kern="100" dirty="0">
                  <a:effectLst/>
                  <a:latin typeface="Aptos" panose="020B0004020202020204" pitchFamily="34" charset="0"/>
                  <a:ea typeface="Aptos" panose="020B0004020202020204" pitchFamily="34" charset="0"/>
                  <a:cs typeface="Times New Roman" panose="02020603050405020304" pitchFamily="18" charset="0"/>
                </a:endParaRPr>
              </a:p>
              <a:p>
                <a:pPr marL="228600">
                  <a:lnSpc>
                    <a:spcPct val="115000"/>
                  </a:lnSpc>
                  <a:spcAft>
                    <a:spcPts val="800"/>
                  </a:spcAft>
                </a:pPr>
                <a:r>
                  <a:rPr lang="en-GB" sz="1800" kern="100" dirty="0">
                    <a:solidFill>
                      <a:srgbClr val="3A3A3A"/>
                    </a:solidFill>
                    <a:effectLst/>
                    <a:highlight>
                      <a:srgbClr val="FFFFFF"/>
                    </a:highlight>
                    <a:latin typeface="Segoe UI" panose="020B0502040204020203" pitchFamily="34" charset="0"/>
                    <a:ea typeface="Aptos" panose="020B0004020202020204" pitchFamily="34" charset="0"/>
                    <a:cs typeface="Times New Roman" panose="02020603050405020304" pitchFamily="18" charset="0"/>
                  </a:rPr>
                  <a:t>A rational number includes any whole number, fraction, or decimal that ends or repeats. An irrational number is any number that cannot be turned into a fraction, so any number that does not fit the definition of a rational number.</a:t>
                </a:r>
                <a:endParaRPr lang="pl-PL"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eriod"/>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Greatest common divisor – if GCD of frequency is possible then it  is said to be periodic of otherwise it is aperiodic</a:t>
                </a:r>
                <a:endParaRPr lang="pl-PL"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dirty="0">
                    <a:effectLst/>
                    <a:latin typeface="Aptos" panose="020B0004020202020204" pitchFamily="34" charset="0"/>
                    <a:ea typeface="Aptos" panose="020B0004020202020204" pitchFamily="34" charset="0"/>
                    <a:cs typeface="Times New Roman" panose="02020603050405020304" pitchFamily="18" charset="0"/>
                  </a:rPr>
                  <a:t>(</a:t>
                </a:r>
                <a:r>
                  <a:rPr lang="en-US" sz="1800" dirty="0" err="1">
                    <a:effectLst/>
                    <a:latin typeface="Aptos" panose="020B0004020202020204" pitchFamily="34" charset="0"/>
                    <a:ea typeface="Aptos" panose="020B0004020202020204" pitchFamily="34" charset="0"/>
                    <a:cs typeface="Times New Roman" panose="02020603050405020304" pitchFamily="18" charset="0"/>
                  </a:rPr>
                  <a:t>i</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Aptos" panose="020B0004020202020204" pitchFamily="34" charset="0"/>
                        <a:cs typeface="Times New Roman" panose="02020603050405020304" pitchFamily="18" charset="0"/>
                      </a:rPr>
                      <m:t>𝑥</m:t>
                    </m:r>
                    <m:d>
                      <m:dPr>
                        <m:ctrlPr>
                          <a:rPr lang="pl-PL" i="1">
                            <a:effectLst/>
                            <a:latin typeface="Cambria Math" panose="02040503050406030204" pitchFamily="18" charset="0"/>
                          </a:rPr>
                        </m:ctrlPr>
                      </m:dPr>
                      <m:e>
                        <m:r>
                          <a:rPr lang="en-US" sz="1800" i="1">
                            <a:effectLst/>
                            <a:latin typeface="Cambria Math" panose="02040503050406030204" pitchFamily="18" charset="0"/>
                            <a:ea typeface="Aptos" panose="020B0004020202020204" pitchFamily="34" charset="0"/>
                            <a:cs typeface="Times New Roman" panose="02020603050405020304" pitchFamily="18" charset="0"/>
                          </a:rPr>
                          <m:t>𝑡</m:t>
                        </m:r>
                      </m:e>
                    </m:d>
                    <m:r>
                      <a:rPr lang="pl-PL" sz="1800" i="1">
                        <a:effectLst/>
                        <a:latin typeface="Cambria Math" panose="02040503050406030204" pitchFamily="18" charset="0"/>
                        <a:ea typeface="Aptos" panose="020B0004020202020204" pitchFamily="34" charset="0"/>
                        <a:cs typeface="Times New Roman" panose="02020603050405020304" pitchFamily="18" charset="0"/>
                      </a:rPr>
                      <m:t>=</m:t>
                    </m:r>
                    <m:func>
                      <m:funcPr>
                        <m:ctrlPr>
                          <a:rPr lang="pl-PL" i="1">
                            <a:effectLst/>
                            <a:latin typeface="Cambria Math" panose="02040503050406030204" pitchFamily="18" charset="0"/>
                          </a:rPr>
                        </m:ctrlPr>
                      </m:funcPr>
                      <m:fName>
                        <m:r>
                          <m:rPr>
                            <m:sty m:val="p"/>
                          </m:rPr>
                          <a:rPr lang="en-US" sz="1800">
                            <a:effectLst/>
                            <a:latin typeface="Cambria Math" panose="02040503050406030204" pitchFamily="18" charset="0"/>
                            <a:ea typeface="Aptos" panose="020B0004020202020204" pitchFamily="34" charset="0"/>
                            <a:cs typeface="Times New Roman" panose="02020603050405020304" pitchFamily="18" charset="0"/>
                          </a:rPr>
                          <m:t>cos</m:t>
                        </m:r>
                      </m:fName>
                      <m:e>
                        <m:r>
                          <a:rPr lang="en-US" sz="1800" i="1">
                            <a:effectLst/>
                            <a:latin typeface="Cambria Math" panose="02040503050406030204" pitchFamily="18" charset="0"/>
                            <a:ea typeface="Aptos" panose="020B0004020202020204" pitchFamily="34" charset="0"/>
                            <a:cs typeface="Times New Roman" panose="02020603050405020304" pitchFamily="18" charset="0"/>
                          </a:rPr>
                          <m:t>2</m:t>
                        </m:r>
                        <m:r>
                          <a:rPr lang="en-US" sz="1800" i="1">
                            <a:effectLst/>
                            <a:latin typeface="Cambria Math" panose="02040503050406030204" pitchFamily="18" charset="0"/>
                            <a:ea typeface="Aptos" panose="020B0004020202020204" pitchFamily="34" charset="0"/>
                            <a:cs typeface="Times New Roman" panose="02020603050405020304" pitchFamily="18" charset="0"/>
                          </a:rPr>
                          <m:t>𝜋</m:t>
                        </m:r>
                        <m:r>
                          <a:rPr lang="en-US" sz="1800" i="1">
                            <a:effectLst/>
                            <a:latin typeface="Cambria Math" panose="02040503050406030204" pitchFamily="18" charset="0"/>
                            <a:ea typeface="Aptos" panose="020B0004020202020204" pitchFamily="34" charset="0"/>
                            <a:cs typeface="Times New Roman" panose="02020603050405020304" pitchFamily="18" charset="0"/>
                          </a:rPr>
                          <m:t>𝑡</m:t>
                        </m:r>
                      </m:e>
                    </m:func>
                    <m:r>
                      <a:rPr lang="en-US" sz="1800" i="1">
                        <a:effectLst/>
                        <a:latin typeface="Cambria Math" panose="02040503050406030204" pitchFamily="18" charset="0"/>
                        <a:ea typeface="Aptos" panose="020B0004020202020204" pitchFamily="34" charset="0"/>
                        <a:cs typeface="Times New Roman" panose="02020603050405020304" pitchFamily="18" charset="0"/>
                      </a:rPr>
                      <m:t>+</m:t>
                    </m:r>
                    <m:r>
                      <a:rPr lang="en-US" sz="1800" i="1">
                        <a:effectLst/>
                        <a:latin typeface="Cambria Math" panose="02040503050406030204" pitchFamily="18" charset="0"/>
                        <a:ea typeface="Aptos" panose="020B0004020202020204" pitchFamily="34" charset="0"/>
                        <a:cs typeface="Times New Roman" panose="02020603050405020304" pitchFamily="18" charset="0"/>
                      </a:rPr>
                      <m:t>𝑠𝑖𝑛</m:t>
                    </m:r>
                    <m:r>
                      <a:rPr lang="en-US" sz="1800" i="1">
                        <a:effectLst/>
                        <a:latin typeface="Cambria Math" panose="02040503050406030204" pitchFamily="18" charset="0"/>
                        <a:ea typeface="Aptos" panose="020B0004020202020204" pitchFamily="34" charset="0"/>
                        <a:cs typeface="Times New Roman" panose="02020603050405020304" pitchFamily="18" charset="0"/>
                      </a:rPr>
                      <m:t>2</m:t>
                    </m:r>
                    <m:r>
                      <a:rPr lang="en-US" sz="1800" i="1">
                        <a:effectLst/>
                        <a:latin typeface="Cambria Math" panose="02040503050406030204" pitchFamily="18" charset="0"/>
                        <a:ea typeface="Aptos" panose="020B0004020202020204" pitchFamily="34" charset="0"/>
                        <a:cs typeface="Times New Roman" panose="02020603050405020304" pitchFamily="18" charset="0"/>
                      </a:rPr>
                      <m:t>𝜋</m:t>
                    </m:r>
                    <m:r>
                      <a:rPr lang="en-US" sz="1800" i="1">
                        <a:effectLst/>
                        <a:latin typeface="Cambria Math" panose="02040503050406030204" pitchFamily="18" charset="0"/>
                        <a:ea typeface="Aptos" panose="020B0004020202020204" pitchFamily="34" charset="0"/>
                        <a:cs typeface="Times New Roman" panose="02020603050405020304" pitchFamily="18" charset="0"/>
                      </a:rPr>
                      <m:t>𝑡</m:t>
                    </m:r>
                    <m:r>
                      <a:rPr lang="en-US" sz="1800" i="1">
                        <a:effectLst/>
                        <a:latin typeface="Cambria Math" panose="02040503050406030204" pitchFamily="18" charset="0"/>
                        <a:ea typeface="Aptos" panose="020B0004020202020204" pitchFamily="34" charset="0"/>
                        <a:cs typeface="Times New Roman" panose="02020603050405020304" pitchFamily="18" charset="0"/>
                      </a:rPr>
                      <m:t> </m:t>
                    </m:r>
                  </m:oMath>
                </a14:m>
                <a:endParaRPr lang="pl-PL" dirty="0"/>
              </a:p>
            </p:txBody>
          </p:sp>
        </mc:Choice>
        <mc:Fallback xmlns="">
          <p:sp>
            <p:nvSpPr>
              <p:cNvPr id="3" name="Content Placeholder 2">
                <a:extLst>
                  <a:ext uri="{FF2B5EF4-FFF2-40B4-BE49-F238E27FC236}">
                    <a16:creationId xmlns:a16="http://schemas.microsoft.com/office/drawing/2014/main" id="{F0DDABFD-BA72-8FB5-5B5A-703CA1568E37}"/>
                  </a:ext>
                </a:extLst>
              </p:cNvPr>
              <p:cNvSpPr>
                <a:spLocks noGrp="1" noRot="1" noChangeAspect="1" noMove="1" noResize="1" noEditPoints="1" noAdjustHandles="1" noChangeArrowheads="1" noChangeShapeType="1" noTextEdit="1"/>
              </p:cNvSpPr>
              <p:nvPr>
                <p:ph idx="1"/>
              </p:nvPr>
            </p:nvSpPr>
            <p:spPr>
              <a:xfrm>
                <a:off x="768096" y="1051560"/>
                <a:ext cx="10479024" cy="4818888"/>
              </a:xfrm>
              <a:blipFill>
                <a:blip r:embed="rId2"/>
                <a:stretch>
                  <a:fillRect l="-233" t="-1013"/>
                </a:stretch>
              </a:blipFill>
            </p:spPr>
            <p:txBody>
              <a:bodyPr/>
              <a:lstStyle/>
              <a:p>
                <a:r>
                  <a:rPr lang="pl-PL">
                    <a:noFill/>
                  </a:rPr>
                  <a:t> </a:t>
                </a:r>
              </a:p>
            </p:txBody>
          </p:sp>
        </mc:Fallback>
      </mc:AlternateContent>
    </p:spTree>
    <p:extLst>
      <p:ext uri="{BB962C8B-B14F-4D97-AF65-F5344CB8AC3E}">
        <p14:creationId xmlns:p14="http://schemas.microsoft.com/office/powerpoint/2010/main" val="724348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0448-85E1-3CCF-BD29-A461114E157C}"/>
              </a:ext>
            </a:extLst>
          </p:cNvPr>
          <p:cNvSpPr>
            <a:spLocks noGrp="1"/>
          </p:cNvSpPr>
          <p:nvPr>
            <p:ph type="title"/>
          </p:nvPr>
        </p:nvSpPr>
        <p:spPr/>
        <p:txBody>
          <a:bodyPr/>
          <a:lstStyle/>
          <a:p>
            <a:r>
              <a:rPr lang="en-GB" dirty="0"/>
              <a:t>Application of Trigonometry to Signals</a:t>
            </a:r>
            <a:endParaRPr lang="pl-PL" dirty="0"/>
          </a:p>
        </p:txBody>
      </p:sp>
      <p:pic>
        <p:nvPicPr>
          <p:cNvPr id="5" name="Content Placeholder 4">
            <a:extLst>
              <a:ext uri="{FF2B5EF4-FFF2-40B4-BE49-F238E27FC236}">
                <a16:creationId xmlns:a16="http://schemas.microsoft.com/office/drawing/2014/main" id="{EAA914C9-C0D2-5D19-53D6-83023EA3A8F9}"/>
              </a:ext>
            </a:extLst>
          </p:cNvPr>
          <p:cNvPicPr>
            <a:picLocks noGrp="1" noChangeAspect="1"/>
          </p:cNvPicPr>
          <p:nvPr>
            <p:ph idx="1"/>
          </p:nvPr>
        </p:nvPicPr>
        <p:blipFill>
          <a:blip r:embed="rId2"/>
          <a:stretch>
            <a:fillRect/>
          </a:stretch>
        </p:blipFill>
        <p:spPr>
          <a:xfrm>
            <a:off x="3242864" y="2701714"/>
            <a:ext cx="5706271" cy="3029373"/>
          </a:xfrm>
        </p:spPr>
      </p:pic>
    </p:spTree>
    <p:extLst>
      <p:ext uri="{BB962C8B-B14F-4D97-AF65-F5344CB8AC3E}">
        <p14:creationId xmlns:p14="http://schemas.microsoft.com/office/powerpoint/2010/main" val="2360249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diagram of a circle and a circle with a red circle and arrows&#10;&#10;Description automatically generated">
            <a:extLst>
              <a:ext uri="{FF2B5EF4-FFF2-40B4-BE49-F238E27FC236}">
                <a16:creationId xmlns:a16="http://schemas.microsoft.com/office/drawing/2014/main" id="{41EDD33D-DD29-63CF-BD31-18AFA01FBF54}"/>
              </a:ext>
            </a:extLst>
          </p:cNvPr>
          <p:cNvPicPr>
            <a:picLocks noGrp="1" noChangeAspect="1"/>
          </p:cNvPicPr>
          <p:nvPr>
            <p:ph idx="1"/>
          </p:nvPr>
        </p:nvPicPr>
        <p:blipFill>
          <a:blip r:embed="rId2"/>
          <a:stretch>
            <a:fillRect/>
          </a:stretch>
        </p:blipFill>
        <p:spPr>
          <a:xfrm>
            <a:off x="351443" y="972234"/>
            <a:ext cx="5052702" cy="5047735"/>
          </a:xfrm>
          <a:prstGeom prst="rect">
            <a:avLst/>
          </a:prstGeom>
        </p:spPr>
      </p:pic>
      <p:pic>
        <p:nvPicPr>
          <p:cNvPr id="7" name="Picture 6" descr="A math equation with black text&#10;&#10;Description automatically generated with medium confidence">
            <a:extLst>
              <a:ext uri="{FF2B5EF4-FFF2-40B4-BE49-F238E27FC236}">
                <a16:creationId xmlns:a16="http://schemas.microsoft.com/office/drawing/2014/main" id="{465886B6-C53C-A8FB-C8CB-ED9A849D8715}"/>
              </a:ext>
            </a:extLst>
          </p:cNvPr>
          <p:cNvPicPr>
            <a:picLocks noChangeAspect="1"/>
          </p:cNvPicPr>
          <p:nvPr/>
        </p:nvPicPr>
        <p:blipFill>
          <a:blip r:embed="rId3"/>
          <a:stretch>
            <a:fillRect/>
          </a:stretch>
        </p:blipFill>
        <p:spPr>
          <a:xfrm>
            <a:off x="6096000" y="1581912"/>
            <a:ext cx="5099637" cy="3803903"/>
          </a:xfrm>
          <a:prstGeom prst="rect">
            <a:avLst/>
          </a:prstGeom>
        </p:spPr>
      </p:pic>
    </p:spTree>
    <p:extLst>
      <p:ext uri="{BB962C8B-B14F-4D97-AF65-F5344CB8AC3E}">
        <p14:creationId xmlns:p14="http://schemas.microsoft.com/office/powerpoint/2010/main" val="4226382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DFA47-AB90-4831-E9A5-7F8ABB9D19F6}"/>
              </a:ext>
            </a:extLst>
          </p:cNvPr>
          <p:cNvSpPr>
            <a:spLocks noGrp="1"/>
          </p:cNvSpPr>
          <p:nvPr>
            <p:ph type="title"/>
          </p:nvPr>
        </p:nvSpPr>
        <p:spPr/>
        <p:txBody>
          <a:bodyPr/>
          <a:lstStyle/>
          <a:p>
            <a:endParaRPr lang="pl-PL"/>
          </a:p>
        </p:txBody>
      </p:sp>
      <p:pic>
        <p:nvPicPr>
          <p:cNvPr id="5" name="Content Placeholder 4">
            <a:extLst>
              <a:ext uri="{FF2B5EF4-FFF2-40B4-BE49-F238E27FC236}">
                <a16:creationId xmlns:a16="http://schemas.microsoft.com/office/drawing/2014/main" id="{C2E4519D-249C-A444-A2FE-C6F35CA0E1B9}"/>
              </a:ext>
            </a:extLst>
          </p:cNvPr>
          <p:cNvPicPr>
            <a:picLocks noGrp="1" noChangeAspect="1"/>
          </p:cNvPicPr>
          <p:nvPr>
            <p:ph idx="1"/>
          </p:nvPr>
        </p:nvPicPr>
        <p:blipFill>
          <a:blip r:embed="rId2"/>
          <a:stretch>
            <a:fillRect/>
          </a:stretch>
        </p:blipFill>
        <p:spPr>
          <a:xfrm>
            <a:off x="3333364" y="2882714"/>
            <a:ext cx="5525271" cy="2667372"/>
          </a:xfrm>
        </p:spPr>
      </p:pic>
    </p:spTree>
    <p:extLst>
      <p:ext uri="{BB962C8B-B14F-4D97-AF65-F5344CB8AC3E}">
        <p14:creationId xmlns:p14="http://schemas.microsoft.com/office/powerpoint/2010/main" val="1017279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E6BED-EDF0-22F2-FD2B-55ED2EDBBFEE}"/>
              </a:ext>
            </a:extLst>
          </p:cNvPr>
          <p:cNvSpPr>
            <a:spLocks noGrp="1"/>
          </p:cNvSpPr>
          <p:nvPr>
            <p:ph type="title"/>
          </p:nvPr>
        </p:nvSpPr>
        <p:spPr/>
        <p:txBody>
          <a:bodyPr/>
          <a:lstStyle/>
          <a:p>
            <a:endParaRPr lang="pl-PL"/>
          </a:p>
        </p:txBody>
      </p:sp>
      <p:pic>
        <p:nvPicPr>
          <p:cNvPr id="5" name="Content Placeholder 4">
            <a:extLst>
              <a:ext uri="{FF2B5EF4-FFF2-40B4-BE49-F238E27FC236}">
                <a16:creationId xmlns:a16="http://schemas.microsoft.com/office/drawing/2014/main" id="{41F45006-BAC4-BFD6-70AE-F9D1580F96CF}"/>
              </a:ext>
            </a:extLst>
          </p:cNvPr>
          <p:cNvPicPr>
            <a:picLocks noGrp="1" noChangeAspect="1"/>
          </p:cNvPicPr>
          <p:nvPr>
            <p:ph idx="1"/>
          </p:nvPr>
        </p:nvPicPr>
        <p:blipFill>
          <a:blip r:embed="rId2"/>
          <a:stretch>
            <a:fillRect/>
          </a:stretch>
        </p:blipFill>
        <p:spPr>
          <a:xfrm>
            <a:off x="4404874" y="2557463"/>
            <a:ext cx="3382251" cy="3317875"/>
          </a:xfrm>
        </p:spPr>
      </p:pic>
    </p:spTree>
    <p:extLst>
      <p:ext uri="{BB962C8B-B14F-4D97-AF65-F5344CB8AC3E}">
        <p14:creationId xmlns:p14="http://schemas.microsoft.com/office/powerpoint/2010/main" val="1141539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9D24-6B61-0C14-5BC0-BA844363158F}"/>
              </a:ext>
            </a:extLst>
          </p:cNvPr>
          <p:cNvSpPr>
            <a:spLocks noGrp="1"/>
          </p:cNvSpPr>
          <p:nvPr>
            <p:ph type="title"/>
          </p:nvPr>
        </p:nvSpPr>
        <p:spPr/>
        <p:txBody>
          <a:bodyPr/>
          <a:lstStyle/>
          <a:p>
            <a:pPr algn="ctr"/>
            <a:r>
              <a:rPr lang="en-GB" dirty="0"/>
              <a:t>Phasor</a:t>
            </a:r>
            <a:endParaRPr lang="pl-P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436377-6671-9422-DE68-5E024A94FE28}"/>
                  </a:ext>
                </a:extLst>
              </p:cNvPr>
              <p:cNvSpPr>
                <a:spLocks noGrp="1"/>
              </p:cNvSpPr>
              <p:nvPr>
                <p:ph idx="1"/>
              </p:nvPr>
            </p:nvSpPr>
            <p:spPr/>
            <p:txBody>
              <a:bodyPr>
                <a:normAutofit fontScale="77500" lnSpcReduction="20000"/>
              </a:bodyPr>
              <a:lstStyle/>
              <a:p>
                <a:pPr marL="0" indent="0" algn="l">
                  <a:buNone/>
                </a:pPr>
                <a:r>
                  <a:rPr lang="en-US" sz="3600" b="1" i="0" u="none" strike="noStrike" baseline="0" dirty="0">
                    <a:latin typeface="ItcKabel-Book"/>
                  </a:rPr>
                  <a:t>A </a:t>
                </a:r>
                <a:r>
                  <a:rPr lang="en-US" sz="3600" b="1" i="0" u="none" strike="noStrike" baseline="0" dirty="0">
                    <a:latin typeface="ItcKabel-Medium"/>
                  </a:rPr>
                  <a:t>phasor </a:t>
                </a:r>
                <a:r>
                  <a:rPr lang="en-US" sz="3600" b="1" i="0" u="none" strike="noStrike" baseline="0" dirty="0">
                    <a:latin typeface="ItcKabel-Book"/>
                  </a:rPr>
                  <a:t>is a complex number that represents the amplitude and </a:t>
                </a:r>
                <a:r>
                  <a:rPr lang="pl-PL" sz="3600" b="1" i="0" u="none" strike="noStrike" baseline="0" dirty="0" err="1">
                    <a:latin typeface="ItcKabel-Book"/>
                  </a:rPr>
                  <a:t>phase</a:t>
                </a:r>
                <a:r>
                  <a:rPr lang="pl-PL" sz="3600" b="1" i="0" u="none" strike="noStrike" baseline="0" dirty="0">
                    <a:latin typeface="ItcKabel-Book"/>
                  </a:rPr>
                  <a:t> of a sinusoid</a:t>
                </a:r>
                <a:r>
                  <a:rPr lang="pl-PL" sz="3600" b="0" i="0" u="none" strike="noStrike" baseline="0" dirty="0">
                    <a:latin typeface="ItcKabel-Book"/>
                  </a:rPr>
                  <a:t>.</a:t>
                </a:r>
                <a:r>
                  <a:rPr lang="en-GB" sz="3600" dirty="0">
                    <a:latin typeface="ItcKabel-Book"/>
                  </a:rPr>
                  <a:t> </a:t>
                </a:r>
                <a:r>
                  <a:rPr lang="en-US" sz="3600" b="0" i="0" u="none" strike="noStrike" baseline="0" dirty="0">
                    <a:latin typeface="Times New Roman" panose="02020603050405020304" pitchFamily="18" charset="0"/>
                  </a:rPr>
                  <a:t>A complex number </a:t>
                </a:r>
                <a:r>
                  <a:rPr lang="en-US" sz="3600" b="0" i="1" u="none" strike="noStrike" baseline="0" dirty="0">
                    <a:latin typeface="Times New Roman" panose="02020603050405020304" pitchFamily="18" charset="0"/>
                  </a:rPr>
                  <a:t>z </a:t>
                </a:r>
                <a:r>
                  <a:rPr lang="en-US" sz="3600" b="0" i="0" u="none" strike="noStrike" baseline="0" dirty="0">
                    <a:latin typeface="Times New Roman" panose="02020603050405020304" pitchFamily="18" charset="0"/>
                  </a:rPr>
                  <a:t>can be written in rectangular form as</a:t>
                </a:r>
              </a:p>
              <a:p>
                <a:pPr marL="0" indent="0" algn="ctr">
                  <a:buNone/>
                </a:pPr>
                <a:r>
                  <a:rPr lang="en-GB" sz="3600" b="1" i="0" u="none" strike="noStrike" baseline="0" dirty="0">
                    <a:latin typeface="Times New Roman" panose="02020603050405020304" pitchFamily="18" charset="0"/>
                  </a:rPr>
                  <a:t>  z = x +</a:t>
                </a:r>
                <a:r>
                  <a:rPr lang="en-GB" sz="3600" b="1" i="0" u="none" strike="noStrike" baseline="0" dirty="0" err="1">
                    <a:latin typeface="Times New Roman" panose="02020603050405020304" pitchFamily="18" charset="0"/>
                  </a:rPr>
                  <a:t>jy</a:t>
                </a:r>
                <a:r>
                  <a:rPr lang="en-GB" sz="3600" b="1" dirty="0">
                    <a:latin typeface="Times New Roman" panose="02020603050405020304" pitchFamily="18" charset="0"/>
                  </a:rPr>
                  <a:t> </a:t>
                </a:r>
              </a:p>
              <a:p>
                <a:pPr marL="0" indent="0" algn="l">
                  <a:buNone/>
                </a:pPr>
                <a:r>
                  <a:rPr lang="en-US" sz="3600" b="0" i="0" u="none" strike="noStrike" baseline="0" dirty="0">
                    <a:latin typeface="Times New Roman" panose="02020603050405020304" pitchFamily="18" charset="0"/>
                  </a:rPr>
                  <a:t>Where </a:t>
                </a:r>
                <a14:m>
                  <m:oMath xmlns:m="http://schemas.openxmlformats.org/officeDocument/2006/math">
                    <m:r>
                      <m:rPr>
                        <m:sty m:val="p"/>
                      </m:rPr>
                      <a:rPr lang="en-GB" sz="3600" b="0" i="0" smtClean="0">
                        <a:effectLst/>
                        <a:latin typeface="Cambria Math" panose="02040503050406030204" pitchFamily="18" charset="0"/>
                      </a:rPr>
                      <m:t>j</m:t>
                    </m:r>
                    <m:r>
                      <a:rPr lang="en-GB" sz="3600" b="0" i="0" smtClean="0">
                        <a:effectLst/>
                        <a:latin typeface="Cambria Math" panose="02040503050406030204" pitchFamily="18" charset="0"/>
                      </a:rPr>
                      <m:t>= </m:t>
                    </m:r>
                    <m:rad>
                      <m:radPr>
                        <m:degHide m:val="on"/>
                        <m:ctrlPr>
                          <a:rPr lang="pl-PL" sz="3600" i="1" smtClean="0">
                            <a:effectLst/>
                            <a:latin typeface="Cambria Math" panose="02040503050406030204" pitchFamily="18" charset="0"/>
                          </a:rPr>
                        </m:ctrlPr>
                      </m:radPr>
                      <m:deg/>
                      <m:e>
                        <m:r>
                          <a:rPr lang="en-GB" sz="3600" b="0" i="1" smtClean="0">
                            <a:effectLst/>
                            <a:latin typeface="Cambria Math" panose="02040503050406030204" pitchFamily="18" charset="0"/>
                          </a:rPr>
                          <m:t>−1</m:t>
                        </m:r>
                      </m:e>
                    </m:rad>
                    <m:r>
                      <a:rPr lang="en-US" sz="36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3600" b="0" i="0" u="none" strike="noStrike" baseline="0" dirty="0">
                    <a:latin typeface="Times New Roman" panose="02020603050405020304" pitchFamily="18" charset="0"/>
                  </a:rPr>
                  <a:t> </a:t>
                </a:r>
                <a:r>
                  <a:rPr lang="en-US" sz="3600" b="0" i="1" u="none" strike="noStrike" baseline="0" dirty="0">
                    <a:latin typeface="Times New Roman" panose="02020603050405020304" pitchFamily="18" charset="0"/>
                  </a:rPr>
                  <a:t>x </a:t>
                </a:r>
                <a:r>
                  <a:rPr lang="en-US" sz="3600" b="0" i="0" u="none" strike="noStrike" baseline="0" dirty="0">
                    <a:latin typeface="Times New Roman" panose="02020603050405020304" pitchFamily="18" charset="0"/>
                  </a:rPr>
                  <a:t>is the real part of </a:t>
                </a:r>
                <a:r>
                  <a:rPr lang="en-US" sz="3600" b="0" i="1" u="none" strike="noStrike" baseline="0" dirty="0">
                    <a:latin typeface="Times New Roman" panose="02020603050405020304" pitchFamily="18" charset="0"/>
                  </a:rPr>
                  <a:t>z</a:t>
                </a:r>
                <a:r>
                  <a:rPr lang="en-US" sz="3600" b="0" i="0" u="none" strike="noStrike" baseline="0" dirty="0">
                    <a:latin typeface="Times New Roman" panose="02020603050405020304" pitchFamily="18" charset="0"/>
                  </a:rPr>
                  <a:t>; </a:t>
                </a:r>
                <a:r>
                  <a:rPr lang="en-US" sz="3600" b="0" i="1" u="none" strike="noStrike" baseline="0" dirty="0">
                    <a:latin typeface="Times New Roman" panose="02020603050405020304" pitchFamily="18" charset="0"/>
                  </a:rPr>
                  <a:t>y </a:t>
                </a:r>
                <a:r>
                  <a:rPr lang="en-US" sz="3600" b="0" i="0" u="none" strike="noStrike" baseline="0" dirty="0">
                    <a:latin typeface="Times New Roman" panose="02020603050405020304" pitchFamily="18" charset="0"/>
                  </a:rPr>
                  <a:t>is the imaginary part of </a:t>
                </a:r>
                <a:r>
                  <a:rPr lang="en-US" sz="3600" b="0" i="1" u="none" strike="noStrike" baseline="0" dirty="0">
                    <a:latin typeface="Times New Roman" panose="02020603050405020304" pitchFamily="18" charset="0"/>
                  </a:rPr>
                  <a:t>z</a:t>
                </a:r>
                <a:r>
                  <a:rPr lang="en-US" sz="3600" b="0" i="0" u="none" strike="noStrike" baseline="0" dirty="0">
                    <a:latin typeface="Times New Roman" panose="02020603050405020304" pitchFamily="18" charset="0"/>
                  </a:rPr>
                  <a:t>. In this context, the variables </a:t>
                </a:r>
                <a:r>
                  <a:rPr lang="en-US" sz="3600" b="0" i="1" u="none" strike="noStrike" baseline="0" dirty="0">
                    <a:latin typeface="Times New Roman" panose="02020603050405020304" pitchFamily="18" charset="0"/>
                  </a:rPr>
                  <a:t>x </a:t>
                </a:r>
                <a:r>
                  <a:rPr lang="en-US" sz="3600" b="0" i="0" u="none" strike="noStrike" baseline="0" dirty="0">
                    <a:latin typeface="Times New Roman" panose="02020603050405020304" pitchFamily="18" charset="0"/>
                  </a:rPr>
                  <a:t>and </a:t>
                </a:r>
                <a:r>
                  <a:rPr lang="en-US" sz="3600" b="0" i="1" u="none" strike="noStrike" baseline="0" dirty="0">
                    <a:latin typeface="Times New Roman" panose="02020603050405020304" pitchFamily="18" charset="0"/>
                  </a:rPr>
                  <a:t>y </a:t>
                </a:r>
                <a:r>
                  <a:rPr lang="en-US" sz="3600" b="0" i="0" u="none" strike="noStrike" baseline="0" dirty="0">
                    <a:latin typeface="Times New Roman" panose="02020603050405020304" pitchFamily="18" charset="0"/>
                  </a:rPr>
                  <a:t>do not represent a location as in two-dimensional vector analysis but rather the real and imaginary parts of </a:t>
                </a:r>
                <a:r>
                  <a:rPr lang="en-US" sz="3600" b="0" i="1" u="none" strike="noStrike" baseline="0" dirty="0">
                    <a:latin typeface="Times New Roman" panose="02020603050405020304" pitchFamily="18" charset="0"/>
                  </a:rPr>
                  <a:t>z </a:t>
                </a:r>
                <a:r>
                  <a:rPr lang="en-US" sz="3600" b="0" i="0" u="none" strike="noStrike" baseline="0" dirty="0">
                    <a:latin typeface="Times New Roman" panose="02020603050405020304" pitchFamily="18" charset="0"/>
                  </a:rPr>
                  <a:t>in the complex plane.</a:t>
                </a:r>
                <a:endParaRPr lang="pl-PL" sz="3600" dirty="0"/>
              </a:p>
            </p:txBody>
          </p:sp>
        </mc:Choice>
        <mc:Fallback xmlns="">
          <p:sp>
            <p:nvSpPr>
              <p:cNvPr id="3" name="Content Placeholder 2">
                <a:extLst>
                  <a:ext uri="{FF2B5EF4-FFF2-40B4-BE49-F238E27FC236}">
                    <a16:creationId xmlns:a16="http://schemas.microsoft.com/office/drawing/2014/main" id="{6B436377-6671-9422-DE68-5E024A94FE28}"/>
                  </a:ext>
                </a:extLst>
              </p:cNvPr>
              <p:cNvSpPr>
                <a:spLocks noGrp="1" noRot="1" noChangeAspect="1" noMove="1" noResize="1" noEditPoints="1" noAdjustHandles="1" noChangeArrowheads="1" noChangeShapeType="1" noTextEdit="1"/>
              </p:cNvSpPr>
              <p:nvPr>
                <p:ph idx="1"/>
              </p:nvPr>
            </p:nvSpPr>
            <p:spPr>
              <a:blipFill>
                <a:blip r:embed="rId2"/>
                <a:stretch>
                  <a:fillRect l="-1334" t="-4037" r="-826" b="-1101"/>
                </a:stretch>
              </a:blipFill>
            </p:spPr>
            <p:txBody>
              <a:bodyPr/>
              <a:lstStyle/>
              <a:p>
                <a:r>
                  <a:rPr lang="pl-PL">
                    <a:noFill/>
                  </a:rPr>
                  <a:t> </a:t>
                </a:r>
              </a:p>
            </p:txBody>
          </p:sp>
        </mc:Fallback>
      </mc:AlternateContent>
    </p:spTree>
    <p:extLst>
      <p:ext uri="{BB962C8B-B14F-4D97-AF65-F5344CB8AC3E}">
        <p14:creationId xmlns:p14="http://schemas.microsoft.com/office/powerpoint/2010/main" val="1485900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28CAC-4D18-227F-1C67-4F2FA303E466}"/>
              </a:ext>
            </a:extLst>
          </p:cNvPr>
          <p:cNvSpPr>
            <a:spLocks noGrp="1"/>
          </p:cNvSpPr>
          <p:nvPr>
            <p:ph type="title"/>
          </p:nvPr>
        </p:nvSpPr>
        <p:spPr/>
        <p:txBody>
          <a:bodyPr/>
          <a:lstStyle/>
          <a:p>
            <a:pPr algn="ctr"/>
            <a:r>
              <a:rPr lang="en-GB" dirty="0"/>
              <a:t>Phasor</a:t>
            </a:r>
            <a:endParaRPr lang="pl-PL" dirty="0"/>
          </a:p>
        </p:txBody>
      </p:sp>
      <p:pic>
        <p:nvPicPr>
          <p:cNvPr id="5" name="Content Placeholder 4">
            <a:extLst>
              <a:ext uri="{FF2B5EF4-FFF2-40B4-BE49-F238E27FC236}">
                <a16:creationId xmlns:a16="http://schemas.microsoft.com/office/drawing/2014/main" id="{3628051F-3FB1-A012-34AD-89404A20E457}"/>
              </a:ext>
            </a:extLst>
          </p:cNvPr>
          <p:cNvPicPr>
            <a:picLocks noGrp="1" noChangeAspect="1"/>
          </p:cNvPicPr>
          <p:nvPr>
            <p:ph idx="1"/>
          </p:nvPr>
        </p:nvPicPr>
        <p:blipFill>
          <a:blip r:embed="rId2"/>
          <a:stretch>
            <a:fillRect/>
          </a:stretch>
        </p:blipFill>
        <p:spPr>
          <a:xfrm>
            <a:off x="3911796" y="2557463"/>
            <a:ext cx="4368408" cy="3317875"/>
          </a:xfrm>
        </p:spPr>
      </p:pic>
    </p:spTree>
    <p:extLst>
      <p:ext uri="{BB962C8B-B14F-4D97-AF65-F5344CB8AC3E}">
        <p14:creationId xmlns:p14="http://schemas.microsoft.com/office/powerpoint/2010/main" val="1840826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8FFE-A380-FF15-8E37-AF7DAE59B8D9}"/>
              </a:ext>
            </a:extLst>
          </p:cNvPr>
          <p:cNvSpPr>
            <a:spLocks noGrp="1"/>
          </p:cNvSpPr>
          <p:nvPr>
            <p:ph type="title"/>
          </p:nvPr>
        </p:nvSpPr>
        <p:spPr/>
        <p:txBody>
          <a:bodyPr/>
          <a:lstStyle/>
          <a:p>
            <a:pPr algn="ctr"/>
            <a:r>
              <a:rPr lang="en-GB" dirty="0"/>
              <a:t>Phasor</a:t>
            </a:r>
            <a:endParaRPr lang="pl-PL" dirty="0"/>
          </a:p>
        </p:txBody>
      </p:sp>
      <p:pic>
        <p:nvPicPr>
          <p:cNvPr id="5" name="Content Placeholder 4">
            <a:extLst>
              <a:ext uri="{FF2B5EF4-FFF2-40B4-BE49-F238E27FC236}">
                <a16:creationId xmlns:a16="http://schemas.microsoft.com/office/drawing/2014/main" id="{BBB59596-27C5-935C-853E-60025AD3808C}"/>
              </a:ext>
            </a:extLst>
          </p:cNvPr>
          <p:cNvPicPr>
            <a:picLocks noGrp="1" noChangeAspect="1"/>
          </p:cNvPicPr>
          <p:nvPr>
            <p:ph idx="1"/>
          </p:nvPr>
        </p:nvPicPr>
        <p:blipFill>
          <a:blip r:embed="rId2"/>
          <a:stretch>
            <a:fillRect/>
          </a:stretch>
        </p:blipFill>
        <p:spPr>
          <a:xfrm>
            <a:off x="1318437" y="1403498"/>
            <a:ext cx="10313581" cy="5089377"/>
          </a:xfrm>
        </p:spPr>
      </p:pic>
    </p:spTree>
    <p:extLst>
      <p:ext uri="{BB962C8B-B14F-4D97-AF65-F5344CB8AC3E}">
        <p14:creationId xmlns:p14="http://schemas.microsoft.com/office/powerpoint/2010/main" val="1133967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D7F1A-2BDF-E36C-53BD-F48424F710A2}"/>
              </a:ext>
            </a:extLst>
          </p:cNvPr>
          <p:cNvSpPr>
            <a:spLocks noGrp="1"/>
          </p:cNvSpPr>
          <p:nvPr>
            <p:ph type="title"/>
          </p:nvPr>
        </p:nvSpPr>
        <p:spPr/>
        <p:txBody>
          <a:bodyPr/>
          <a:lstStyle/>
          <a:p>
            <a:pPr algn="ctr"/>
            <a:r>
              <a:rPr lang="en-GB" dirty="0"/>
              <a:t> Phasor</a:t>
            </a:r>
            <a:endParaRPr lang="pl-PL" dirty="0"/>
          </a:p>
        </p:txBody>
      </p:sp>
      <p:pic>
        <p:nvPicPr>
          <p:cNvPr id="5" name="Content Placeholder 4">
            <a:extLst>
              <a:ext uri="{FF2B5EF4-FFF2-40B4-BE49-F238E27FC236}">
                <a16:creationId xmlns:a16="http://schemas.microsoft.com/office/drawing/2014/main" id="{6F861484-202C-98E4-8D7F-B707C2C9201B}"/>
              </a:ext>
            </a:extLst>
          </p:cNvPr>
          <p:cNvPicPr>
            <a:picLocks noGrp="1" noChangeAspect="1"/>
          </p:cNvPicPr>
          <p:nvPr>
            <p:ph idx="1"/>
          </p:nvPr>
        </p:nvPicPr>
        <p:blipFill>
          <a:blip r:embed="rId2"/>
          <a:stretch>
            <a:fillRect/>
          </a:stretch>
        </p:blipFill>
        <p:spPr>
          <a:xfrm>
            <a:off x="1169581" y="1825625"/>
            <a:ext cx="9781954" cy="4351338"/>
          </a:xfrm>
        </p:spPr>
      </p:pic>
    </p:spTree>
    <p:extLst>
      <p:ext uri="{BB962C8B-B14F-4D97-AF65-F5344CB8AC3E}">
        <p14:creationId xmlns:p14="http://schemas.microsoft.com/office/powerpoint/2010/main" val="2527492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9D1CD-8AA7-BFE4-31E9-65173D9FD73B}"/>
              </a:ext>
            </a:extLst>
          </p:cNvPr>
          <p:cNvSpPr>
            <a:spLocks noGrp="1"/>
          </p:cNvSpPr>
          <p:nvPr>
            <p:ph type="title"/>
          </p:nvPr>
        </p:nvSpPr>
        <p:spPr/>
        <p:txBody>
          <a:bodyPr/>
          <a:lstStyle/>
          <a:p>
            <a:pPr algn="ctr"/>
            <a:r>
              <a:rPr lang="en-GB" dirty="0"/>
              <a:t>Phasor</a:t>
            </a:r>
            <a:endParaRPr lang="pl-PL" dirty="0"/>
          </a:p>
        </p:txBody>
      </p:sp>
      <p:pic>
        <p:nvPicPr>
          <p:cNvPr id="5" name="Content Placeholder 4">
            <a:extLst>
              <a:ext uri="{FF2B5EF4-FFF2-40B4-BE49-F238E27FC236}">
                <a16:creationId xmlns:a16="http://schemas.microsoft.com/office/drawing/2014/main" id="{E849F871-ACF6-C455-02D6-F507594C6A83}"/>
              </a:ext>
            </a:extLst>
          </p:cNvPr>
          <p:cNvPicPr>
            <a:picLocks noGrp="1" noChangeAspect="1"/>
          </p:cNvPicPr>
          <p:nvPr>
            <p:ph idx="1"/>
          </p:nvPr>
        </p:nvPicPr>
        <p:blipFill>
          <a:blip r:embed="rId2"/>
          <a:stretch>
            <a:fillRect/>
          </a:stretch>
        </p:blipFill>
        <p:spPr>
          <a:xfrm>
            <a:off x="704098" y="2024059"/>
            <a:ext cx="5391902" cy="3486637"/>
          </a:xfrm>
        </p:spPr>
      </p:pic>
      <p:pic>
        <p:nvPicPr>
          <p:cNvPr id="7" name="Picture 6">
            <a:extLst>
              <a:ext uri="{FF2B5EF4-FFF2-40B4-BE49-F238E27FC236}">
                <a16:creationId xmlns:a16="http://schemas.microsoft.com/office/drawing/2014/main" id="{F5C6F31B-9C40-0C0D-0780-FBA803EF4D30}"/>
              </a:ext>
            </a:extLst>
          </p:cNvPr>
          <p:cNvPicPr>
            <a:picLocks noChangeAspect="1"/>
          </p:cNvPicPr>
          <p:nvPr/>
        </p:nvPicPr>
        <p:blipFill>
          <a:blip r:embed="rId3"/>
          <a:stretch>
            <a:fillRect/>
          </a:stretch>
        </p:blipFill>
        <p:spPr>
          <a:xfrm>
            <a:off x="6017666" y="2584095"/>
            <a:ext cx="5753903" cy="3019846"/>
          </a:xfrm>
          <a:prstGeom prst="rect">
            <a:avLst/>
          </a:prstGeom>
        </p:spPr>
      </p:pic>
    </p:spTree>
    <p:extLst>
      <p:ext uri="{BB962C8B-B14F-4D97-AF65-F5344CB8AC3E}">
        <p14:creationId xmlns:p14="http://schemas.microsoft.com/office/powerpoint/2010/main" val="1790396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A88C3-F1CC-A393-D152-0A19BF7AE11A}"/>
              </a:ext>
            </a:extLst>
          </p:cNvPr>
          <p:cNvSpPr>
            <a:spLocks noGrp="1"/>
          </p:cNvSpPr>
          <p:nvPr>
            <p:ph type="title"/>
          </p:nvPr>
        </p:nvSpPr>
        <p:spPr>
          <a:xfrm>
            <a:off x="1295402" y="982132"/>
            <a:ext cx="9601196" cy="514159"/>
          </a:xfrm>
        </p:spPr>
        <p:txBody>
          <a:bodyPr>
            <a:normAutofit fontScale="90000"/>
          </a:bodyPr>
          <a:lstStyle/>
          <a:p>
            <a:r>
              <a:rPr lang="en-GB" dirty="0"/>
              <a:t>CONTENTS</a:t>
            </a:r>
            <a:endParaRPr lang="pl-PL" dirty="0"/>
          </a:p>
        </p:txBody>
      </p:sp>
      <p:sp>
        <p:nvSpPr>
          <p:cNvPr id="3" name="Content Placeholder 2">
            <a:extLst>
              <a:ext uri="{FF2B5EF4-FFF2-40B4-BE49-F238E27FC236}">
                <a16:creationId xmlns:a16="http://schemas.microsoft.com/office/drawing/2014/main" id="{2C5FF99D-9C05-8CC6-92E7-66C75E54FD39}"/>
              </a:ext>
            </a:extLst>
          </p:cNvPr>
          <p:cNvSpPr>
            <a:spLocks noGrp="1"/>
          </p:cNvSpPr>
          <p:nvPr>
            <p:ph idx="1"/>
          </p:nvPr>
        </p:nvSpPr>
        <p:spPr>
          <a:xfrm>
            <a:off x="1295401" y="1588655"/>
            <a:ext cx="9601196" cy="4287213"/>
          </a:xfrm>
        </p:spPr>
        <p:txBody>
          <a:bodyPr>
            <a:normAutofit fontScale="77500" lnSpcReduction="20000"/>
          </a:bodyPr>
          <a:lstStyle/>
          <a:p>
            <a:r>
              <a:rPr lang="pl-PL" dirty="0"/>
              <a:t>Basic AC </a:t>
            </a:r>
            <a:r>
              <a:rPr lang="pl-PL" dirty="0" err="1"/>
              <a:t>theory</a:t>
            </a:r>
            <a:r>
              <a:rPr lang="pl-PL" dirty="0"/>
              <a:t>- </a:t>
            </a:r>
            <a:r>
              <a:rPr lang="pl-PL" dirty="0" err="1"/>
              <a:t>Periodic</a:t>
            </a:r>
            <a:r>
              <a:rPr lang="pl-PL" dirty="0"/>
              <a:t> </a:t>
            </a:r>
            <a:r>
              <a:rPr lang="pl-PL" dirty="0" err="1"/>
              <a:t>wave</a:t>
            </a:r>
            <a:r>
              <a:rPr lang="pl-PL" dirty="0"/>
              <a:t> </a:t>
            </a:r>
            <a:r>
              <a:rPr lang="pl-PL" dirty="0" err="1"/>
              <a:t>forms</a:t>
            </a:r>
            <a:r>
              <a:rPr lang="pl-PL" dirty="0"/>
              <a:t>, </a:t>
            </a:r>
            <a:r>
              <a:rPr lang="pl-PL" dirty="0" err="1"/>
              <a:t>average</a:t>
            </a:r>
            <a:r>
              <a:rPr lang="pl-PL" dirty="0"/>
              <a:t> </a:t>
            </a:r>
            <a:r>
              <a:rPr lang="pl-PL" dirty="0" err="1"/>
              <a:t>instantaneous</a:t>
            </a:r>
            <a:r>
              <a:rPr lang="pl-PL" dirty="0"/>
              <a:t>, </a:t>
            </a:r>
            <a:r>
              <a:rPr lang="pl-PL" dirty="0" err="1"/>
              <a:t>peak</a:t>
            </a:r>
            <a:r>
              <a:rPr lang="pl-PL" dirty="0"/>
              <a:t>, </a:t>
            </a:r>
            <a:r>
              <a:rPr lang="pl-PL" dirty="0" err="1"/>
              <a:t>mean</a:t>
            </a:r>
            <a:r>
              <a:rPr lang="pl-PL" dirty="0"/>
              <a:t> and RMS </a:t>
            </a:r>
            <a:r>
              <a:rPr lang="pl-PL" dirty="0" err="1"/>
              <a:t>values</a:t>
            </a:r>
            <a:r>
              <a:rPr lang="pl-PL" dirty="0"/>
              <a:t>, form</a:t>
            </a:r>
          </a:p>
          <a:p>
            <a:pPr marL="0" indent="0">
              <a:buNone/>
            </a:pPr>
            <a:r>
              <a:rPr lang="en-GB" dirty="0"/>
              <a:t>a</a:t>
            </a:r>
            <a:r>
              <a:rPr lang="pl-PL" dirty="0" err="1"/>
              <a:t>nd</a:t>
            </a:r>
            <a:r>
              <a:rPr lang="pl-PL" dirty="0"/>
              <a:t> </a:t>
            </a:r>
            <a:r>
              <a:rPr lang="pl-PL" dirty="0" err="1"/>
              <a:t>peak</a:t>
            </a:r>
            <a:r>
              <a:rPr lang="pl-PL" dirty="0"/>
              <a:t> </a:t>
            </a:r>
            <a:r>
              <a:rPr lang="pl-PL" dirty="0" err="1"/>
              <a:t>factors</a:t>
            </a:r>
            <a:r>
              <a:rPr lang="pl-PL" dirty="0"/>
              <a:t> , single </a:t>
            </a:r>
            <a:r>
              <a:rPr lang="pl-PL" dirty="0" err="1"/>
              <a:t>phase</a:t>
            </a:r>
            <a:r>
              <a:rPr lang="pl-PL" dirty="0"/>
              <a:t> </a:t>
            </a:r>
            <a:r>
              <a:rPr lang="pl-PL" dirty="0" err="1"/>
              <a:t>series</a:t>
            </a:r>
            <a:r>
              <a:rPr lang="pl-PL" dirty="0"/>
              <a:t> </a:t>
            </a:r>
            <a:r>
              <a:rPr lang="pl-PL" dirty="0" err="1"/>
              <a:t>alternating</a:t>
            </a:r>
            <a:r>
              <a:rPr lang="pl-PL" dirty="0"/>
              <a:t> </a:t>
            </a:r>
            <a:r>
              <a:rPr lang="pl-PL" dirty="0" err="1"/>
              <a:t>current</a:t>
            </a:r>
            <a:r>
              <a:rPr lang="pl-PL" dirty="0"/>
              <a:t> </a:t>
            </a:r>
            <a:r>
              <a:rPr lang="pl-PL" dirty="0" err="1"/>
              <a:t>circuits</a:t>
            </a:r>
            <a:r>
              <a:rPr lang="pl-PL" dirty="0"/>
              <a:t> and Application of </a:t>
            </a:r>
            <a:r>
              <a:rPr lang="pl-PL" dirty="0" err="1"/>
              <a:t>complex</a:t>
            </a:r>
            <a:r>
              <a:rPr lang="pl-PL" dirty="0"/>
              <a:t> </a:t>
            </a:r>
            <a:r>
              <a:rPr lang="pl-PL" dirty="0" err="1"/>
              <a:t>numbers</a:t>
            </a:r>
            <a:endParaRPr lang="pl-PL" dirty="0"/>
          </a:p>
          <a:p>
            <a:pPr marL="0" indent="0">
              <a:buNone/>
            </a:pPr>
            <a:r>
              <a:rPr lang="pl-PL" dirty="0"/>
              <a:t>to </a:t>
            </a:r>
            <a:r>
              <a:rPr lang="pl-PL" dirty="0" err="1"/>
              <a:t>series</a:t>
            </a:r>
            <a:r>
              <a:rPr lang="pl-PL" dirty="0"/>
              <a:t> AC networks, single </a:t>
            </a:r>
            <a:r>
              <a:rPr lang="pl-PL" dirty="0" err="1"/>
              <a:t>phase</a:t>
            </a:r>
            <a:r>
              <a:rPr lang="pl-PL" dirty="0"/>
              <a:t> </a:t>
            </a:r>
            <a:r>
              <a:rPr lang="pl-PL" dirty="0" err="1"/>
              <a:t>parallel</a:t>
            </a:r>
            <a:r>
              <a:rPr lang="pl-PL" dirty="0"/>
              <a:t> </a:t>
            </a:r>
            <a:r>
              <a:rPr lang="pl-PL" dirty="0" err="1"/>
              <a:t>alternating</a:t>
            </a:r>
            <a:r>
              <a:rPr lang="pl-PL" dirty="0"/>
              <a:t> </a:t>
            </a:r>
            <a:r>
              <a:rPr lang="pl-PL" dirty="0" err="1"/>
              <a:t>current</a:t>
            </a:r>
            <a:r>
              <a:rPr lang="pl-PL" dirty="0"/>
              <a:t> (</a:t>
            </a:r>
            <a:r>
              <a:rPr lang="pl-PL" dirty="0" err="1"/>
              <a:t>Admittance</a:t>
            </a:r>
            <a:r>
              <a:rPr lang="pl-PL" dirty="0"/>
              <a:t>, </a:t>
            </a:r>
            <a:r>
              <a:rPr lang="pl-PL" dirty="0" err="1"/>
              <a:t>conductance</a:t>
            </a:r>
            <a:r>
              <a:rPr lang="pl-PL" dirty="0"/>
              <a:t> and</a:t>
            </a:r>
            <a:r>
              <a:rPr lang="en-GB" dirty="0"/>
              <a:t> </a:t>
            </a:r>
            <a:r>
              <a:rPr lang="pl-PL" dirty="0" err="1"/>
              <a:t>Susceptance</a:t>
            </a:r>
            <a:r>
              <a:rPr lang="pl-PL" dirty="0"/>
              <a:t>) </a:t>
            </a:r>
            <a:r>
              <a:rPr lang="pl-PL" dirty="0" err="1"/>
              <a:t>circuits</a:t>
            </a:r>
            <a:r>
              <a:rPr lang="pl-PL" dirty="0"/>
              <a:t> and Application of </a:t>
            </a:r>
            <a:r>
              <a:rPr lang="pl-PL" dirty="0" err="1"/>
              <a:t>complex</a:t>
            </a:r>
            <a:r>
              <a:rPr lang="pl-PL" dirty="0"/>
              <a:t> </a:t>
            </a:r>
            <a:r>
              <a:rPr lang="pl-PL" dirty="0" err="1"/>
              <a:t>numbers</a:t>
            </a:r>
            <a:r>
              <a:rPr lang="pl-PL" dirty="0"/>
              <a:t> to </a:t>
            </a:r>
            <a:r>
              <a:rPr lang="pl-PL" dirty="0" err="1"/>
              <a:t>parallel</a:t>
            </a:r>
            <a:r>
              <a:rPr lang="pl-PL" dirty="0"/>
              <a:t> AC networks, Series and</a:t>
            </a:r>
          </a:p>
          <a:p>
            <a:pPr marL="0" indent="0">
              <a:buNone/>
            </a:pPr>
            <a:r>
              <a:rPr lang="pl-PL" dirty="0" err="1"/>
              <a:t>parallel</a:t>
            </a:r>
            <a:r>
              <a:rPr lang="pl-PL" dirty="0"/>
              <a:t> </a:t>
            </a:r>
            <a:r>
              <a:rPr lang="pl-PL" dirty="0" err="1"/>
              <a:t>Resonance</a:t>
            </a:r>
            <a:r>
              <a:rPr lang="pl-PL" dirty="0"/>
              <a:t>, </a:t>
            </a:r>
            <a:r>
              <a:rPr lang="pl-PL" dirty="0" err="1"/>
              <a:t>Bandwidth</a:t>
            </a:r>
            <a:r>
              <a:rPr lang="pl-PL" dirty="0"/>
              <a:t> and Q </a:t>
            </a:r>
            <a:r>
              <a:rPr lang="pl-PL" dirty="0" err="1"/>
              <a:t>factor</a:t>
            </a:r>
            <a:r>
              <a:rPr lang="pl-PL" dirty="0"/>
              <a:t>, Power in AC </a:t>
            </a:r>
            <a:r>
              <a:rPr lang="pl-PL" dirty="0" err="1"/>
              <a:t>circuits</a:t>
            </a:r>
            <a:r>
              <a:rPr lang="pl-PL" dirty="0"/>
              <a:t> and Power </a:t>
            </a:r>
            <a:r>
              <a:rPr lang="pl-PL" dirty="0" err="1"/>
              <a:t>factor</a:t>
            </a:r>
            <a:r>
              <a:rPr lang="en-GB" dirty="0"/>
              <a:t> </a:t>
            </a:r>
            <a:r>
              <a:rPr lang="pl-PL" dirty="0" err="1"/>
              <a:t>Correction</a:t>
            </a:r>
            <a:r>
              <a:rPr lang="pl-PL" dirty="0"/>
              <a:t>/</a:t>
            </a:r>
            <a:r>
              <a:rPr lang="pl-PL" dirty="0" err="1"/>
              <a:t>improvement</a:t>
            </a:r>
            <a:r>
              <a:rPr lang="pl-PL" dirty="0"/>
              <a:t>, </a:t>
            </a:r>
            <a:endParaRPr lang="en-GB" dirty="0"/>
          </a:p>
          <a:p>
            <a:r>
              <a:rPr lang="pl-PL" dirty="0"/>
              <a:t>Delta-star and star-delta </a:t>
            </a:r>
            <a:r>
              <a:rPr lang="pl-PL" dirty="0" err="1"/>
              <a:t>transformations</a:t>
            </a:r>
            <a:r>
              <a:rPr lang="pl-PL" dirty="0"/>
              <a:t> </a:t>
            </a:r>
            <a:endParaRPr lang="en-GB" dirty="0"/>
          </a:p>
          <a:p>
            <a:r>
              <a:rPr lang="pl-PL" dirty="0" err="1"/>
              <a:t>Brief</a:t>
            </a:r>
            <a:r>
              <a:rPr lang="pl-PL" dirty="0"/>
              <a:t> </a:t>
            </a:r>
            <a:r>
              <a:rPr lang="pl-PL" dirty="0" err="1"/>
              <a:t>Discussion</a:t>
            </a:r>
            <a:r>
              <a:rPr lang="pl-PL" dirty="0"/>
              <a:t> of </a:t>
            </a:r>
            <a:r>
              <a:rPr lang="pl-PL" dirty="0" err="1"/>
              <a:t>vacuum</a:t>
            </a:r>
            <a:r>
              <a:rPr lang="pl-PL" dirty="0"/>
              <a:t> devices: </a:t>
            </a:r>
            <a:r>
              <a:rPr lang="pl-PL" dirty="0" err="1"/>
              <a:t>diode</a:t>
            </a:r>
            <a:r>
              <a:rPr lang="pl-PL" dirty="0"/>
              <a:t>, </a:t>
            </a:r>
            <a:r>
              <a:rPr lang="pl-PL" dirty="0" err="1"/>
              <a:t>triode</a:t>
            </a:r>
            <a:r>
              <a:rPr lang="pl-PL" dirty="0"/>
              <a:t>, </a:t>
            </a:r>
            <a:r>
              <a:rPr lang="pl-PL" dirty="0" err="1"/>
              <a:t>tetrode</a:t>
            </a:r>
            <a:r>
              <a:rPr lang="pl-PL" dirty="0"/>
              <a:t> and </a:t>
            </a:r>
            <a:r>
              <a:rPr lang="pl-PL" dirty="0" err="1"/>
              <a:t>pentode</a:t>
            </a:r>
            <a:r>
              <a:rPr lang="pl-PL" dirty="0"/>
              <a:t>, </a:t>
            </a:r>
            <a:r>
              <a:rPr lang="pl-PL" dirty="0" err="1"/>
              <a:t>their</a:t>
            </a:r>
            <a:r>
              <a:rPr lang="pl-PL" dirty="0"/>
              <a:t> </a:t>
            </a:r>
            <a:r>
              <a:rPr lang="pl-PL" dirty="0" err="1"/>
              <a:t>characteristics</a:t>
            </a:r>
            <a:r>
              <a:rPr lang="pl-PL" dirty="0"/>
              <a:t> and</a:t>
            </a:r>
          </a:p>
          <a:p>
            <a:r>
              <a:rPr lang="pl-PL" dirty="0" err="1"/>
              <a:t>applications</a:t>
            </a:r>
            <a:r>
              <a:rPr lang="pl-PL" dirty="0"/>
              <a:t>. </a:t>
            </a:r>
            <a:r>
              <a:rPr lang="pl-PL" dirty="0" err="1"/>
              <a:t>Elementary</a:t>
            </a:r>
            <a:r>
              <a:rPr lang="pl-PL" dirty="0"/>
              <a:t> </a:t>
            </a:r>
            <a:r>
              <a:rPr lang="pl-PL" dirty="0" err="1"/>
              <a:t>treatment</a:t>
            </a:r>
            <a:r>
              <a:rPr lang="pl-PL" dirty="0"/>
              <a:t> of semiconductor devices: PN </a:t>
            </a:r>
            <a:r>
              <a:rPr lang="pl-PL" dirty="0" err="1"/>
              <a:t>junction</a:t>
            </a:r>
            <a:r>
              <a:rPr lang="pl-PL" dirty="0"/>
              <a:t> </a:t>
            </a:r>
            <a:r>
              <a:rPr lang="pl-PL" dirty="0" err="1"/>
              <a:t>diode</a:t>
            </a:r>
            <a:r>
              <a:rPr lang="pl-PL" dirty="0"/>
              <a:t>, </a:t>
            </a:r>
            <a:r>
              <a:rPr lang="pl-PL" dirty="0" err="1"/>
              <a:t>rectifier</a:t>
            </a:r>
            <a:r>
              <a:rPr lang="pl-PL" dirty="0"/>
              <a:t> </a:t>
            </a:r>
            <a:r>
              <a:rPr lang="pl-PL" dirty="0" err="1"/>
              <a:t>diodes</a:t>
            </a:r>
            <a:r>
              <a:rPr lang="pl-PL" dirty="0"/>
              <a:t>,</a:t>
            </a:r>
          </a:p>
          <a:p>
            <a:r>
              <a:rPr lang="pl-PL" dirty="0" err="1"/>
              <a:t>varactor</a:t>
            </a:r>
            <a:r>
              <a:rPr lang="pl-PL" dirty="0"/>
              <a:t> </a:t>
            </a:r>
            <a:r>
              <a:rPr lang="pl-PL" dirty="0" err="1"/>
              <a:t>diode</a:t>
            </a:r>
            <a:r>
              <a:rPr lang="pl-PL" dirty="0"/>
              <a:t>, </a:t>
            </a:r>
            <a:r>
              <a:rPr lang="pl-PL" dirty="0" err="1"/>
              <a:t>Schottky</a:t>
            </a:r>
            <a:r>
              <a:rPr lang="pl-PL" dirty="0"/>
              <a:t> </a:t>
            </a:r>
            <a:r>
              <a:rPr lang="pl-PL" dirty="0" err="1"/>
              <a:t>diode</a:t>
            </a:r>
            <a:r>
              <a:rPr lang="pl-PL" dirty="0"/>
              <a:t>, </a:t>
            </a:r>
            <a:r>
              <a:rPr lang="pl-PL" dirty="0" err="1"/>
              <a:t>zener</a:t>
            </a:r>
            <a:r>
              <a:rPr lang="pl-PL" dirty="0"/>
              <a:t> </a:t>
            </a:r>
            <a:r>
              <a:rPr lang="pl-PL" dirty="0" err="1"/>
              <a:t>diode</a:t>
            </a:r>
            <a:r>
              <a:rPr lang="pl-PL" dirty="0"/>
              <a:t>, </a:t>
            </a:r>
            <a:r>
              <a:rPr lang="pl-PL" dirty="0" err="1"/>
              <a:t>light</a:t>
            </a:r>
            <a:r>
              <a:rPr lang="pl-PL" dirty="0"/>
              <a:t> </a:t>
            </a:r>
            <a:r>
              <a:rPr lang="pl-PL" dirty="0" err="1"/>
              <a:t>emitting</a:t>
            </a:r>
            <a:r>
              <a:rPr lang="pl-PL" dirty="0"/>
              <a:t> </a:t>
            </a:r>
            <a:r>
              <a:rPr lang="pl-PL" dirty="0" err="1"/>
              <a:t>diode</a:t>
            </a:r>
            <a:r>
              <a:rPr lang="pl-PL" dirty="0"/>
              <a:t> (LED), </a:t>
            </a:r>
            <a:r>
              <a:rPr lang="pl-PL" dirty="0" err="1"/>
              <a:t>bipolar</a:t>
            </a:r>
            <a:r>
              <a:rPr lang="pl-PL" dirty="0"/>
              <a:t> </a:t>
            </a:r>
            <a:r>
              <a:rPr lang="pl-PL" dirty="0" err="1"/>
              <a:t>junction</a:t>
            </a:r>
            <a:r>
              <a:rPr lang="pl-PL" dirty="0"/>
              <a:t> </a:t>
            </a:r>
            <a:r>
              <a:rPr lang="pl-PL" dirty="0" err="1"/>
              <a:t>transistor</a:t>
            </a:r>
            <a:r>
              <a:rPr lang="en-GB" dirty="0"/>
              <a:t> </a:t>
            </a:r>
            <a:r>
              <a:rPr lang="pl-PL" dirty="0"/>
              <a:t>(BJT), field </a:t>
            </a:r>
            <a:r>
              <a:rPr lang="pl-PL" dirty="0" err="1"/>
              <a:t>effect</a:t>
            </a:r>
            <a:r>
              <a:rPr lang="pl-PL" dirty="0"/>
              <a:t> </a:t>
            </a:r>
            <a:r>
              <a:rPr lang="pl-PL" dirty="0" err="1"/>
              <a:t>transistor</a:t>
            </a:r>
            <a:r>
              <a:rPr lang="pl-PL" dirty="0"/>
              <a:t> (FET), </a:t>
            </a:r>
            <a:r>
              <a:rPr lang="pl-PL" dirty="0" err="1"/>
              <a:t>Thyristors</a:t>
            </a:r>
            <a:r>
              <a:rPr lang="pl-PL" dirty="0"/>
              <a:t>, </a:t>
            </a:r>
            <a:r>
              <a:rPr lang="pl-PL" dirty="0" err="1"/>
              <a:t>Integrated</a:t>
            </a:r>
            <a:r>
              <a:rPr lang="pl-PL" dirty="0"/>
              <a:t> </a:t>
            </a:r>
            <a:r>
              <a:rPr lang="pl-PL" dirty="0" err="1"/>
              <a:t>Circuits</a:t>
            </a:r>
            <a:r>
              <a:rPr lang="pl-PL" dirty="0"/>
              <a:t> (</a:t>
            </a:r>
            <a:r>
              <a:rPr lang="pl-PL" dirty="0" err="1"/>
              <a:t>ICs</a:t>
            </a:r>
            <a:r>
              <a:rPr lang="pl-PL" dirty="0"/>
              <a:t>) etc.</a:t>
            </a:r>
          </a:p>
        </p:txBody>
      </p:sp>
    </p:spTree>
    <p:extLst>
      <p:ext uri="{BB962C8B-B14F-4D97-AF65-F5344CB8AC3E}">
        <p14:creationId xmlns:p14="http://schemas.microsoft.com/office/powerpoint/2010/main" val="1511164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037BD-D136-095A-CBA1-68CB8459E2CF}"/>
              </a:ext>
            </a:extLst>
          </p:cNvPr>
          <p:cNvSpPr>
            <a:spLocks noGrp="1"/>
          </p:cNvSpPr>
          <p:nvPr>
            <p:ph type="title"/>
          </p:nvPr>
        </p:nvSpPr>
        <p:spPr>
          <a:xfrm>
            <a:off x="838200" y="365125"/>
            <a:ext cx="10515600" cy="832739"/>
          </a:xfrm>
        </p:spPr>
        <p:txBody>
          <a:bodyPr/>
          <a:lstStyle/>
          <a:p>
            <a:pPr algn="ctr"/>
            <a:r>
              <a:rPr lang="en-GB" dirty="0"/>
              <a:t>Phasor</a:t>
            </a:r>
            <a:endParaRPr lang="pl-P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7202FF-D62E-50A8-7E61-EBA31C317AF7}"/>
                  </a:ext>
                </a:extLst>
              </p:cNvPr>
              <p:cNvSpPr>
                <a:spLocks noGrp="1"/>
              </p:cNvSpPr>
              <p:nvPr>
                <p:ph idx="1"/>
              </p:nvPr>
            </p:nvSpPr>
            <p:spPr>
              <a:xfrm>
                <a:off x="838200" y="1197864"/>
                <a:ext cx="10515600" cy="4979099"/>
              </a:xfrm>
            </p:spPr>
            <p:txBody>
              <a:bodyPr/>
              <a:lstStyle/>
              <a:p>
                <a:pPr marL="0" indent="0">
                  <a:buNone/>
                </a:pPr>
                <a:r>
                  <a:rPr lang="en-GB" dirty="0"/>
                  <a:t>Question</a:t>
                </a: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Let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r>
                      <a:rPr lang="en-US" sz="1800" i="1">
                        <a:effectLst/>
                        <a:latin typeface="Cambria Math" panose="02040503050406030204" pitchFamily="18" charset="0"/>
                        <a:ea typeface="Calibri" panose="020F0502020204030204" pitchFamily="34" charset="0"/>
                        <a:cs typeface="Times New Roman" panose="02020603050405020304" pitchFamily="18" charset="0"/>
                      </a:rPr>
                      <m:t>=8&lt;</m:t>
                    </m:r>
                    <m:sSup>
                      <m:sSupPr>
                        <m:ctrlPr>
                          <a:rPr lang="pl-PL" i="1">
                            <a:effectLst/>
                            <a:latin typeface="Cambria Math" panose="020405030504060302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40</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p>
                  </m:oMath>
                </a14:m>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and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en-US" sz="1800" i="1">
                        <a:effectLst/>
                        <a:latin typeface="Cambria Math" panose="02040503050406030204" pitchFamily="18" charset="0"/>
                        <a:ea typeface="Calibri" panose="020F0502020204030204" pitchFamily="34" charset="0"/>
                        <a:cs typeface="Times New Roman" panose="02020603050405020304" pitchFamily="18" charset="0"/>
                      </a:rPr>
                      <m:t>=10&lt;−</m:t>
                    </m:r>
                    <m:sSup>
                      <m:sSupPr>
                        <m:ctrlPr>
                          <a:rPr lang="pl-PL" i="1">
                            <a:effectLst/>
                            <a:latin typeface="Cambria Math" panose="020405030504060302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30</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p>
                  </m:oMath>
                </a14:m>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Evaluate the following quantities and express your results in polar form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i</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p>
                      <m:sSupPr>
                        <m:ctrlPr>
                          <a:rPr lang="pl-PL" i="1">
                            <a:effectLst/>
                            <a:latin typeface="Cambria Math" panose="02040503050406030204" pitchFamily="18" charset="0"/>
                          </a:rPr>
                        </m:ctrlPr>
                      </m:sSupPr>
                      <m:e>
                        <m:d>
                          <m:dPr>
                            <m:ctrlPr>
                              <a:rPr lang="pl-PL" i="1">
                                <a:effectLst/>
                                <a:latin typeface="Cambria Math" panose="020405030504060302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e>
                        </m:d>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p>
                  </m:oMath>
                </a14:m>
                <a:r>
                  <a:rPr lang="en-US" sz="1800" dirty="0">
                    <a:effectLst/>
                    <a:latin typeface="Calibri" panose="020F0502020204030204" pitchFamily="34" charset="0"/>
                    <a:ea typeface="Times New Roman" panose="02020603050405020304" pitchFamily="18" charset="0"/>
                    <a:cs typeface="Times New Roman" panose="02020603050405020304" pitchFamily="18" charset="0"/>
                  </a:rPr>
                  <a:t>(ii) </a:t>
                </a:r>
                <a14:m>
                  <m:oMath xmlns:m="http://schemas.openxmlformats.org/officeDocument/2006/math">
                    <m:sSup>
                      <m:sSupPr>
                        <m:ctrlPr>
                          <a:rPr lang="pl-PL" i="1">
                            <a:effectLst/>
                            <a:latin typeface="Cambria Math" panose="02040503050406030204" pitchFamily="18" charset="0"/>
                          </a:rPr>
                        </m:ctrlPr>
                      </m:sSupPr>
                      <m:e>
                        <m:d>
                          <m:dPr>
                            <m:ctrlPr>
                              <a:rPr lang="pl-PL" i="1">
                                <a:effectLst/>
                                <a:latin typeface="Cambria Math" panose="020405030504060302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e>
                        </m:d>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p>
                  </m:oMath>
                </a14:m>
                <a:r>
                  <a:rPr lang="en-US" sz="1800" dirty="0">
                    <a:effectLst/>
                    <a:latin typeface="Calibri" panose="020F0502020204030204" pitchFamily="34" charset="0"/>
                    <a:ea typeface="Times New Roman" panose="02020603050405020304" pitchFamily="18" charset="0"/>
                    <a:cs typeface="Times New Roman" panose="02020603050405020304" pitchFamily="18" charset="0"/>
                  </a:rPr>
                  <a:t>(iii) </a:t>
                </a:r>
                <a14:m>
                  <m:oMath xmlns:m="http://schemas.openxmlformats.org/officeDocument/2006/math">
                    <m:sSup>
                      <m:sSupPr>
                        <m:ctrlPr>
                          <a:rPr lang="pl-PL" i="1">
                            <a:effectLst/>
                            <a:latin typeface="Cambria Math" panose="02040503050406030204" pitchFamily="18" charset="0"/>
                          </a:rPr>
                        </m:ctrlPr>
                      </m:sSupPr>
                      <m:e>
                        <m:d>
                          <m:dPr>
                            <m:ctrlPr>
                              <a:rPr lang="pl-PL" i="1">
                                <a:effectLst/>
                                <a:latin typeface="Cambria Math" panose="020405030504060302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e>
                        </m:d>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e>
                      <m:sup/>
                    </m:sSup>
                  </m:oMath>
                </a14:m>
                <a:endParaRPr lang="en-GB" dirty="0"/>
              </a:p>
              <a:p>
                <a:pPr marL="0" indent="0">
                  <a:buNone/>
                </a:pPr>
                <a:r>
                  <a:rPr lang="en-GB" dirty="0"/>
                  <a:t>Answer:</a:t>
                </a:r>
                <a:r>
                  <a:rPr lang="en-GB" sz="2000" dirty="0"/>
                  <a:t> x= 8(cos40+jsin40) = 6.128+j5.142 and y= 10(cos-30 + </a:t>
                </a:r>
                <a:r>
                  <a:rPr lang="en-GB" sz="2000" dirty="0" err="1"/>
                  <a:t>jsin</a:t>
                </a:r>
                <a:r>
                  <a:rPr lang="en-GB" sz="2000" dirty="0"/>
                  <a:t> -30) = 8.66 –j5</a:t>
                </a:r>
              </a:p>
              <a:p>
                <a:pPr marL="0" indent="0">
                  <a:buNone/>
                </a:pPr>
                <a:endParaRPr lang="pl-PL" dirty="0"/>
              </a:p>
            </p:txBody>
          </p:sp>
        </mc:Choice>
        <mc:Fallback xmlns="">
          <p:sp>
            <p:nvSpPr>
              <p:cNvPr id="3" name="Content Placeholder 2">
                <a:extLst>
                  <a:ext uri="{FF2B5EF4-FFF2-40B4-BE49-F238E27FC236}">
                    <a16:creationId xmlns:a16="http://schemas.microsoft.com/office/drawing/2014/main" id="{F87202FF-D62E-50A8-7E61-EBA31C317AF7}"/>
                  </a:ext>
                </a:extLst>
              </p:cNvPr>
              <p:cNvSpPr>
                <a:spLocks noGrp="1" noRot="1" noChangeAspect="1" noMove="1" noResize="1" noEditPoints="1" noAdjustHandles="1" noChangeArrowheads="1" noChangeShapeType="1" noTextEdit="1"/>
              </p:cNvSpPr>
              <p:nvPr>
                <p:ph idx="1"/>
              </p:nvPr>
            </p:nvSpPr>
            <p:spPr>
              <a:xfrm>
                <a:off x="838200" y="1197864"/>
                <a:ext cx="10515600" cy="4979099"/>
              </a:xfrm>
              <a:blipFill>
                <a:blip r:embed="rId2"/>
                <a:stretch>
                  <a:fillRect l="-928" t="-980"/>
                </a:stretch>
              </a:blipFill>
            </p:spPr>
            <p:txBody>
              <a:bodyPr/>
              <a:lstStyle/>
              <a:p>
                <a:r>
                  <a:rPr lang="pl-PL">
                    <a:noFill/>
                  </a:rPr>
                  <a:t> </a:t>
                </a:r>
              </a:p>
            </p:txBody>
          </p:sp>
        </mc:Fallback>
      </mc:AlternateContent>
      <p:pic>
        <p:nvPicPr>
          <p:cNvPr id="4" name="Picture 3">
            <a:extLst>
              <a:ext uri="{FF2B5EF4-FFF2-40B4-BE49-F238E27FC236}">
                <a16:creationId xmlns:a16="http://schemas.microsoft.com/office/drawing/2014/main" id="{BDDCADD4-0C25-AD7E-ABCB-E5A19C5EA2A2}"/>
              </a:ext>
            </a:extLst>
          </p:cNvPr>
          <p:cNvPicPr>
            <a:picLocks noChangeAspect="1"/>
          </p:cNvPicPr>
          <p:nvPr/>
        </p:nvPicPr>
        <p:blipFill>
          <a:blip r:embed="rId3"/>
          <a:stretch>
            <a:fillRect/>
          </a:stretch>
        </p:blipFill>
        <p:spPr>
          <a:xfrm>
            <a:off x="2004291" y="3191884"/>
            <a:ext cx="7989453" cy="3300991"/>
          </a:xfrm>
          <a:prstGeom prst="rect">
            <a:avLst/>
          </a:prstGeom>
        </p:spPr>
      </p:pic>
    </p:spTree>
    <p:extLst>
      <p:ext uri="{BB962C8B-B14F-4D97-AF65-F5344CB8AC3E}">
        <p14:creationId xmlns:p14="http://schemas.microsoft.com/office/powerpoint/2010/main" val="894748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68E8E-F083-C779-6E9F-2FF30121BFD6}"/>
              </a:ext>
            </a:extLst>
          </p:cNvPr>
          <p:cNvSpPr>
            <a:spLocks noGrp="1"/>
          </p:cNvSpPr>
          <p:nvPr>
            <p:ph type="title"/>
          </p:nvPr>
        </p:nvSpPr>
        <p:spPr>
          <a:xfrm>
            <a:off x="1295402" y="982133"/>
            <a:ext cx="9601196" cy="1020404"/>
          </a:xfrm>
        </p:spPr>
        <p:txBody>
          <a:bodyPr/>
          <a:lstStyle/>
          <a:p>
            <a:r>
              <a:rPr lang="en-GB" dirty="0"/>
              <a:t>Example</a:t>
            </a:r>
            <a:endParaRPr lang="pl-P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B780C2-36D1-D364-9ED5-DD83647E09B1}"/>
                  </a:ext>
                </a:extLst>
              </p:cNvPr>
              <p:cNvSpPr>
                <a:spLocks noGrp="1"/>
              </p:cNvSpPr>
              <p:nvPr>
                <p:ph idx="1"/>
              </p:nvPr>
            </p:nvSpPr>
            <p:spPr/>
            <p:txBody>
              <a:bodyPr>
                <a:normAutofit fontScale="70000" lnSpcReduction="20000"/>
              </a:bodyPr>
              <a:lstStyle/>
              <a:p>
                <a:pPr>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pl-PL"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=4</m:t>
                    </m:r>
                    <m:func>
                      <m:funcPr>
                        <m:ctrlPr>
                          <a:rPr lang="pl-PL" sz="18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cos</m:t>
                        </m:r>
                      </m:fName>
                      <m:e>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𝑤𝑡</m:t>
                        </m:r>
                      </m:e>
                    </m:func>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pl-PL"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30</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𝐴</m:t>
                    </m:r>
                  </m:oMath>
                </a14:m>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and the </a:t>
                </a:r>
                <a14:m>
                  <m:oMath xmlns:m="http://schemas.openxmlformats.org/officeDocument/2006/math">
                    <m:sSub>
                      <m:sSubPr>
                        <m:ctrlPr>
                          <a:rPr lang="pl-PL"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=5</m:t>
                    </m:r>
                    <m:func>
                      <m:funcPr>
                        <m:ctrlPr>
                          <a:rPr lang="pl-PL" sz="18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sin</m:t>
                        </m:r>
                      </m:fName>
                      <m:e>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𝑤𝑡</m:t>
                        </m:r>
                      </m:e>
                    </m:func>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pl-PL"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20</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𝐴</m:t>
                    </m:r>
                  </m:oMath>
                </a14:m>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Find the sum of the two currents. Convert the two current to phasor and then add together </a:t>
                </a:r>
                <a14:m>
                  <m:oMath xmlns:m="http://schemas.openxmlformats.org/officeDocument/2006/math">
                    <m:sSub>
                      <m:sSubPr>
                        <m:ctrlPr>
                          <a:rPr lang="pl-PL"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𝐼</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=4∠</m:t>
                    </m:r>
                    <m:sSup>
                      <m:sSupPr>
                        <m:ctrlPr>
                          <a:rPr lang="pl-PL"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30</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p>
                    <m:r>
                      <a:rPr lang="en-GB" sz="18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800" dirty="0">
                    <a:effectLst/>
                    <a:latin typeface="Calibri" panose="020F0502020204030204" pitchFamily="34" charset="0"/>
                    <a:ea typeface="Times New Roman" panose="02020603050405020304" pitchFamily="18" charset="0"/>
                    <a:cs typeface="Times New Roman" panose="02020603050405020304" pitchFamily="18" charset="0"/>
                  </a:rPr>
                  <a:t>Express the </a:t>
                </a:r>
                <a14:m>
                  <m:oMath xmlns:m="http://schemas.openxmlformats.org/officeDocument/2006/math">
                    <m:sSub>
                      <m:sSubPr>
                        <m:ctrlPr>
                          <a:rPr lang="pl-PL"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b>
                    </m:sSub>
                  </m:oMath>
                </a14:m>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in cosine form. The rule of converting sine to cosine is to subtract </a:t>
                </a:r>
                <a14:m>
                  <m:oMath xmlns:m="http://schemas.openxmlformats.org/officeDocument/2006/math">
                    <m:sSup>
                      <m:sSupPr>
                        <m:ctrlPr>
                          <a:rPr lang="pl-PL"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90</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p>
                  </m:oMath>
                </a14:m>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Hence</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14:m>
                  <m:oMathPara xmlns:m="http://schemas.openxmlformats.org/officeDocument/2006/math">
                    <m:oMathParaPr>
                      <m:jc m:val="centerGroup"/>
                    </m:oMathParaPr>
                    <m:oMath xmlns:m="http://schemas.openxmlformats.org/officeDocument/2006/math">
                      <m:sSub>
                        <m:sSubPr>
                          <m:ctrlPr>
                            <a:rPr lang="pl-PL"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=5</m:t>
                      </m:r>
                      <m:func>
                        <m:funcPr>
                          <m:ctrlPr>
                            <a:rPr lang="pl-PL" sz="18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sin</m:t>
                          </m:r>
                        </m:fName>
                        <m:e>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𝑤𝑡</m:t>
                          </m:r>
                        </m:e>
                      </m:func>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pl-PL"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20</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−90)=5</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cos</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𝑤𝑡</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pl-PL"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110</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14:m>
                  <m:oMathPara xmlns:m="http://schemas.openxmlformats.org/officeDocument/2006/math">
                    <m:oMathParaPr>
                      <m:jc m:val="centerGroup"/>
                    </m:oMathParaPr>
                    <m:oMath xmlns:m="http://schemas.openxmlformats.org/officeDocument/2006/math">
                      <m:sSub>
                        <m:sSubPr>
                          <m:ctrlPr>
                            <a:rPr lang="pl-PL"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𝐼</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=5∠</m:t>
                      </m:r>
                      <m:sSup>
                        <m:sSupPr>
                          <m:ctrlPr>
                            <a:rPr lang="pl-PL"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110</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p>
                    </m:oMath>
                  </m:oMathPara>
                </a14:m>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Sum of the current I = </a:t>
                </a:r>
                <a14:m>
                  <m:oMath xmlns:m="http://schemas.openxmlformats.org/officeDocument/2006/math">
                    <m:sSub>
                      <m:sSubPr>
                        <m:ctrlPr>
                          <a:rPr lang="pl-PL"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𝐼</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pl-PL"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𝐼</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b>
                    </m:sSub>
                  </m:oMath>
                </a14:m>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4∠</m:t>
                    </m:r>
                    <m:sSup>
                      <m:sSupPr>
                        <m:ctrlPr>
                          <a:rPr lang="pl-PL"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30</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5∠</m:t>
                    </m:r>
                    <m:sSup>
                      <m:sSupPr>
                        <m:ctrlPr>
                          <a:rPr lang="pl-PL"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110</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p>
                  </m:oMath>
                </a14:m>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3.464+</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𝑗</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2−1.71−</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𝑗</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4.698=1.754−</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𝑗</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2.698</m:t>
                    </m:r>
                  </m:oMath>
                </a14:m>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3.218∠</m:t>
                    </m:r>
                    <m:sSup>
                      <m:sSupPr>
                        <m:ctrlPr>
                          <a:rPr lang="pl-PL"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−56.97</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p>
                  </m:oMath>
                </a14:m>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Transforming this to the time domain, we get</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14:m>
                  <m:oMath xmlns:m="http://schemas.openxmlformats.org/officeDocument/2006/math">
                    <m:sSub>
                      <m:sSubPr>
                        <m:ctrlPr>
                          <a:rPr lang="pl-PL"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=3.218 </m:t>
                    </m:r>
                    <m:func>
                      <m:funcPr>
                        <m:ctrlPr>
                          <a:rPr lang="pl-PL" sz="18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cos</m:t>
                        </m:r>
                      </m:fName>
                      <m:e>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𝑤𝑡</m:t>
                        </m:r>
                      </m:e>
                    </m:func>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pl-PL"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56.97</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𝐴</m:t>
                    </m:r>
                  </m:oMath>
                </a14:m>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pl-PL" dirty="0"/>
              </a:p>
            </p:txBody>
          </p:sp>
        </mc:Choice>
        <mc:Fallback xmlns="">
          <p:sp>
            <p:nvSpPr>
              <p:cNvPr id="3" name="Content Placeholder 2">
                <a:extLst>
                  <a:ext uri="{FF2B5EF4-FFF2-40B4-BE49-F238E27FC236}">
                    <a16:creationId xmlns:a16="http://schemas.microsoft.com/office/drawing/2014/main" id="{00B780C2-36D1-D364-9ED5-DD83647E09B1}"/>
                  </a:ext>
                </a:extLst>
              </p:cNvPr>
              <p:cNvSpPr>
                <a:spLocks noGrp="1" noRot="1" noChangeAspect="1" noMove="1" noResize="1" noEditPoints="1" noAdjustHandles="1" noChangeArrowheads="1" noChangeShapeType="1" noTextEdit="1"/>
              </p:cNvSpPr>
              <p:nvPr>
                <p:ph idx="1"/>
              </p:nvPr>
            </p:nvSpPr>
            <p:spPr>
              <a:blipFill>
                <a:blip r:embed="rId2"/>
                <a:stretch>
                  <a:fillRect l="-191" t="-550"/>
                </a:stretch>
              </a:blipFill>
            </p:spPr>
            <p:txBody>
              <a:bodyPr/>
              <a:lstStyle/>
              <a:p>
                <a:r>
                  <a:rPr lang="pl-PL">
                    <a:noFill/>
                  </a:rPr>
                  <a:t> </a:t>
                </a:r>
              </a:p>
            </p:txBody>
          </p:sp>
        </mc:Fallback>
      </mc:AlternateContent>
    </p:spTree>
    <p:extLst>
      <p:ext uri="{BB962C8B-B14F-4D97-AF65-F5344CB8AC3E}">
        <p14:creationId xmlns:p14="http://schemas.microsoft.com/office/powerpoint/2010/main" val="1311381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C4A8E-778F-BF29-61FB-9285F0E24ED4}"/>
              </a:ext>
            </a:extLst>
          </p:cNvPr>
          <p:cNvSpPr>
            <a:spLocks noGrp="1"/>
          </p:cNvSpPr>
          <p:nvPr>
            <p:ph type="title"/>
          </p:nvPr>
        </p:nvSpPr>
        <p:spPr/>
        <p:txBody>
          <a:bodyPr/>
          <a:lstStyle/>
          <a:p>
            <a:r>
              <a:rPr lang="en-GB" dirty="0"/>
              <a:t>Example</a:t>
            </a:r>
            <a:endParaRPr lang="pl-PL" dirty="0"/>
          </a:p>
        </p:txBody>
      </p:sp>
      <p:pic>
        <p:nvPicPr>
          <p:cNvPr id="5" name="Content Placeholder 4">
            <a:extLst>
              <a:ext uri="{FF2B5EF4-FFF2-40B4-BE49-F238E27FC236}">
                <a16:creationId xmlns:a16="http://schemas.microsoft.com/office/drawing/2014/main" id="{A39EBCC9-124E-11C9-4E05-F979F83A6F3E}"/>
              </a:ext>
            </a:extLst>
          </p:cNvPr>
          <p:cNvPicPr>
            <a:picLocks noGrp="1" noChangeAspect="1"/>
          </p:cNvPicPr>
          <p:nvPr>
            <p:ph idx="1"/>
          </p:nvPr>
        </p:nvPicPr>
        <p:blipFill>
          <a:blip r:embed="rId2"/>
          <a:stretch>
            <a:fillRect/>
          </a:stretch>
        </p:blipFill>
        <p:spPr>
          <a:xfrm>
            <a:off x="2447637" y="2285999"/>
            <a:ext cx="6825672" cy="3589869"/>
          </a:xfrm>
        </p:spPr>
      </p:pic>
    </p:spTree>
    <p:extLst>
      <p:ext uri="{BB962C8B-B14F-4D97-AF65-F5344CB8AC3E}">
        <p14:creationId xmlns:p14="http://schemas.microsoft.com/office/powerpoint/2010/main" val="230215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CCF22-AD1C-47F1-0F6F-AF19BC06DE54}"/>
              </a:ext>
            </a:extLst>
          </p:cNvPr>
          <p:cNvSpPr>
            <a:spLocks noGrp="1"/>
          </p:cNvSpPr>
          <p:nvPr>
            <p:ph type="title"/>
          </p:nvPr>
        </p:nvSpPr>
        <p:spPr/>
        <p:txBody>
          <a:bodyPr>
            <a:normAutofit/>
          </a:bodyPr>
          <a:lstStyle/>
          <a:p>
            <a:r>
              <a:rPr lang="pl-PL" sz="3600" b="0" i="0" u="none" strike="noStrike" baseline="0" dirty="0">
                <a:solidFill>
                  <a:schemeClr val="tx1"/>
                </a:solidFill>
                <a:latin typeface="ItcKabel-Book"/>
              </a:rPr>
              <a:t>AC POWER ANALYSIS</a:t>
            </a:r>
            <a:r>
              <a:rPr lang="en-GB" sz="3600" b="0" i="0" u="none" strike="noStrike" baseline="0" dirty="0">
                <a:solidFill>
                  <a:schemeClr val="tx1"/>
                </a:solidFill>
                <a:latin typeface="ItcKabel-Book"/>
              </a:rPr>
              <a:t>: </a:t>
            </a:r>
            <a:r>
              <a:rPr lang="pl-PL" sz="3600" b="0" i="0" u="none" strike="noStrike" baseline="0" dirty="0">
                <a:solidFill>
                  <a:schemeClr val="tx1"/>
                </a:solidFill>
                <a:latin typeface="ItcKabel-Medium"/>
              </a:rPr>
              <a:t>INSTANTANEOUS</a:t>
            </a:r>
            <a:endParaRPr lang="pl-PL" sz="3600" dirty="0">
              <a:solidFill>
                <a:schemeClr val="tx1"/>
              </a:solidFill>
            </a:endParaRPr>
          </a:p>
        </p:txBody>
      </p:sp>
      <p:sp>
        <p:nvSpPr>
          <p:cNvPr id="3" name="Content Placeholder 2">
            <a:extLst>
              <a:ext uri="{FF2B5EF4-FFF2-40B4-BE49-F238E27FC236}">
                <a16:creationId xmlns:a16="http://schemas.microsoft.com/office/drawing/2014/main" id="{B3F62DC7-5F7A-0ED5-626C-E9526005F133}"/>
              </a:ext>
            </a:extLst>
          </p:cNvPr>
          <p:cNvSpPr>
            <a:spLocks noGrp="1"/>
          </p:cNvSpPr>
          <p:nvPr>
            <p:ph idx="1"/>
          </p:nvPr>
        </p:nvSpPr>
        <p:spPr/>
        <p:txBody>
          <a:bodyPr/>
          <a:lstStyle/>
          <a:p>
            <a:pPr marL="0" indent="0" algn="l">
              <a:buNone/>
            </a:pPr>
            <a:r>
              <a:rPr lang="en-US" sz="1800" b="0" i="0" u="none" strike="noStrike" baseline="0" dirty="0">
                <a:latin typeface="Times New Roman" panose="02020603050405020304" pitchFamily="18" charset="0"/>
              </a:rPr>
              <a:t>the </a:t>
            </a:r>
            <a:r>
              <a:rPr lang="en-US" sz="1800" b="0" i="1" u="none" strike="noStrike" baseline="0" dirty="0">
                <a:latin typeface="Times New Roman" panose="02020603050405020304" pitchFamily="18" charset="0"/>
              </a:rPr>
              <a:t>instantaneous power p</a:t>
            </a:r>
            <a:r>
              <a:rPr lang="en-US" sz="1800" b="0" i="0" u="none" strike="noStrike" baseline="0" dirty="0">
                <a:latin typeface="Times New Roman" panose="02020603050405020304" pitchFamily="18" charset="0"/>
              </a:rPr>
              <a:t>(</a:t>
            </a:r>
            <a:r>
              <a:rPr lang="en-US" sz="1800" b="0" i="1" u="none" strike="noStrike" baseline="0" dirty="0">
                <a:latin typeface="Times New Roman" panose="02020603050405020304" pitchFamily="18" charset="0"/>
              </a:rPr>
              <a:t>t</a:t>
            </a:r>
            <a:r>
              <a:rPr lang="en-US" sz="1800" b="0" i="0" u="none" strike="noStrike" baseline="0" dirty="0">
                <a:latin typeface="Times New Roman" panose="02020603050405020304" pitchFamily="18" charset="0"/>
              </a:rPr>
              <a:t>) absorbed by an element is the product of the instantaneous voltage </a:t>
            </a:r>
            <a:r>
              <a:rPr lang="en-US" sz="1800" b="0" i="1" u="none" strike="noStrike" baseline="0" dirty="0">
                <a:latin typeface="NewCenturySchlbk-Italic"/>
              </a:rPr>
              <a:t>v</a:t>
            </a:r>
            <a:r>
              <a:rPr lang="en-US" sz="1800" b="0" i="0" u="none" strike="noStrike" baseline="0" dirty="0">
                <a:latin typeface="Times New Roman" panose="02020603050405020304" pitchFamily="18" charset="0"/>
              </a:rPr>
              <a:t>(</a:t>
            </a:r>
            <a:r>
              <a:rPr lang="en-US" sz="1800" b="0" i="1" u="none" strike="noStrike" baseline="0" dirty="0">
                <a:latin typeface="Times New Roman" panose="02020603050405020304" pitchFamily="18" charset="0"/>
              </a:rPr>
              <a:t>t</a:t>
            </a:r>
            <a:r>
              <a:rPr lang="en-US" sz="1800" b="0" i="0" u="none" strike="noStrike" baseline="0" dirty="0">
                <a:latin typeface="Times New Roman" panose="02020603050405020304" pitchFamily="18" charset="0"/>
              </a:rPr>
              <a:t>) across the element and the instantaneous current </a:t>
            </a:r>
            <a:r>
              <a:rPr lang="en-US" sz="1800" b="0" i="1" u="none" strike="noStrike" baseline="0" dirty="0" err="1">
                <a:latin typeface="Times New Roman" panose="02020603050405020304" pitchFamily="18" charset="0"/>
              </a:rPr>
              <a:t>i</a:t>
            </a:r>
            <a:r>
              <a:rPr lang="en-US" sz="1800" b="0" i="0" u="none" strike="noStrike" baseline="0" dirty="0">
                <a:latin typeface="Times New Roman" panose="02020603050405020304" pitchFamily="18" charset="0"/>
              </a:rPr>
              <a:t>(</a:t>
            </a:r>
            <a:r>
              <a:rPr lang="en-US" sz="1800" b="0" i="1" u="none" strike="noStrike" baseline="0" dirty="0">
                <a:latin typeface="Times New Roman" panose="02020603050405020304" pitchFamily="18" charset="0"/>
              </a:rPr>
              <a:t>t</a:t>
            </a:r>
            <a:r>
              <a:rPr lang="en-US" sz="1800" b="0" i="0" u="none" strike="noStrike" baseline="0" dirty="0">
                <a:latin typeface="Times New Roman" panose="02020603050405020304" pitchFamily="18" charset="0"/>
              </a:rPr>
              <a:t>) through it. Assuming the passive </a:t>
            </a:r>
            <a:r>
              <a:rPr lang="pl-PL" sz="1800" b="0" i="0" u="none" strike="noStrike" baseline="0" dirty="0" err="1">
                <a:latin typeface="Times New Roman" panose="02020603050405020304" pitchFamily="18" charset="0"/>
              </a:rPr>
              <a:t>sign</a:t>
            </a:r>
            <a:r>
              <a:rPr lang="pl-PL" sz="1800" b="0" i="0" u="none" strike="noStrike" baseline="0" dirty="0">
                <a:latin typeface="Times New Roman" panose="02020603050405020304" pitchFamily="18" charset="0"/>
              </a:rPr>
              <a:t> </a:t>
            </a:r>
            <a:r>
              <a:rPr lang="pl-PL" sz="1800" b="0" i="0" u="none" strike="noStrike" baseline="0" dirty="0" err="1">
                <a:latin typeface="Times New Roman" panose="02020603050405020304" pitchFamily="18" charset="0"/>
              </a:rPr>
              <a:t>convention</a:t>
            </a:r>
            <a:r>
              <a:rPr lang="pl-PL" sz="1800" b="0" i="0" u="none" strike="noStrike" baseline="0" dirty="0">
                <a:latin typeface="Times New Roman" panose="02020603050405020304" pitchFamily="18" charset="0"/>
              </a:rPr>
              <a:t>,</a:t>
            </a:r>
            <a:endParaRPr lang="en-GB" sz="1800" b="0" i="0" u="none" strike="noStrike" baseline="0" dirty="0">
              <a:latin typeface="Times New Roman" panose="02020603050405020304" pitchFamily="18" charset="0"/>
            </a:endParaRPr>
          </a:p>
          <a:p>
            <a:pPr marL="0" indent="0" algn="l">
              <a:buNone/>
            </a:pPr>
            <a:endParaRPr lang="en-GB" dirty="0"/>
          </a:p>
          <a:p>
            <a:pPr marL="0" indent="0" algn="l">
              <a:buNone/>
            </a:pPr>
            <a:r>
              <a:rPr lang="en-US" sz="1800" b="1" i="0" u="none" strike="noStrike" baseline="0" dirty="0">
                <a:solidFill>
                  <a:schemeClr val="tx1"/>
                </a:solidFill>
                <a:latin typeface="ItcKabel-Book"/>
              </a:rPr>
              <a:t>The </a:t>
            </a:r>
            <a:r>
              <a:rPr lang="en-US" sz="1800" b="1" i="0" u="none" strike="noStrike" baseline="0" dirty="0">
                <a:solidFill>
                  <a:schemeClr val="tx1"/>
                </a:solidFill>
                <a:latin typeface="ItcKabel-Medium"/>
              </a:rPr>
              <a:t>instantaneous power </a:t>
            </a:r>
            <a:r>
              <a:rPr lang="en-US" sz="1800" b="1" i="0" u="none" strike="noStrike" baseline="0" dirty="0">
                <a:solidFill>
                  <a:schemeClr val="tx1"/>
                </a:solidFill>
                <a:latin typeface="ItcKabel-Book"/>
              </a:rPr>
              <a:t>(in watts) is the power at any instant of time</a:t>
            </a:r>
            <a:r>
              <a:rPr lang="en-US" sz="1800" b="0" i="0" u="none" strike="noStrike" baseline="0" dirty="0">
                <a:solidFill>
                  <a:srgbClr val="000000"/>
                </a:solidFill>
                <a:latin typeface="ItcKabel-Book"/>
              </a:rPr>
              <a:t>. </a:t>
            </a:r>
            <a:r>
              <a:rPr lang="en-US" sz="1800" b="0" i="0" u="none" strike="noStrike" baseline="0" dirty="0">
                <a:solidFill>
                  <a:srgbClr val="000000"/>
                </a:solidFill>
                <a:latin typeface="Times New Roman" panose="02020603050405020304" pitchFamily="18" charset="0"/>
              </a:rPr>
              <a:t>It is the rate at which an element absorbs energy. </a:t>
            </a:r>
            <a:r>
              <a:rPr lang="en-US" sz="1800" b="0" i="0" u="none" strike="noStrike" baseline="0" dirty="0">
                <a:latin typeface="Times New Roman" panose="02020603050405020304" pitchFamily="18" charset="0"/>
              </a:rPr>
              <a:t>Let the voltage and current at the terminals of</a:t>
            </a:r>
          </a:p>
          <a:p>
            <a:pPr algn="l"/>
            <a:r>
              <a:rPr lang="pl-PL" sz="1800" b="0" i="0" u="none" strike="noStrike" baseline="0" dirty="0">
                <a:latin typeface="Times New Roman" panose="02020603050405020304" pitchFamily="18" charset="0"/>
              </a:rPr>
              <a:t>the </a:t>
            </a:r>
            <a:r>
              <a:rPr lang="pl-PL" sz="1800" b="0" i="0" u="none" strike="noStrike" baseline="0" dirty="0" err="1">
                <a:latin typeface="Times New Roman" panose="02020603050405020304" pitchFamily="18" charset="0"/>
              </a:rPr>
              <a:t>circuit</a:t>
            </a:r>
            <a:r>
              <a:rPr lang="pl-PL" sz="1800" b="0" i="0" u="none" strike="noStrike" baseline="0" dirty="0">
                <a:latin typeface="Times New Roman" panose="02020603050405020304" pitchFamily="18" charset="0"/>
              </a:rPr>
              <a:t> be</a:t>
            </a:r>
            <a:endParaRPr lang="pl-PL" dirty="0"/>
          </a:p>
        </p:txBody>
      </p:sp>
      <p:pic>
        <p:nvPicPr>
          <p:cNvPr id="7" name="Picture 6">
            <a:extLst>
              <a:ext uri="{FF2B5EF4-FFF2-40B4-BE49-F238E27FC236}">
                <a16:creationId xmlns:a16="http://schemas.microsoft.com/office/drawing/2014/main" id="{BEBEAD85-7268-9F13-A1B9-55611C15456D}"/>
              </a:ext>
            </a:extLst>
          </p:cNvPr>
          <p:cNvPicPr>
            <a:picLocks noChangeAspect="1"/>
          </p:cNvPicPr>
          <p:nvPr/>
        </p:nvPicPr>
        <p:blipFill>
          <a:blip r:embed="rId2"/>
          <a:stretch>
            <a:fillRect/>
          </a:stretch>
        </p:blipFill>
        <p:spPr>
          <a:xfrm>
            <a:off x="4900445" y="3167026"/>
            <a:ext cx="2391109" cy="523948"/>
          </a:xfrm>
          <a:prstGeom prst="rect">
            <a:avLst/>
          </a:prstGeom>
        </p:spPr>
      </p:pic>
      <p:pic>
        <p:nvPicPr>
          <p:cNvPr id="9" name="Picture 8">
            <a:extLst>
              <a:ext uri="{FF2B5EF4-FFF2-40B4-BE49-F238E27FC236}">
                <a16:creationId xmlns:a16="http://schemas.microsoft.com/office/drawing/2014/main" id="{9F094503-E776-7ECC-8003-CD15E064B4E0}"/>
              </a:ext>
            </a:extLst>
          </p:cNvPr>
          <p:cNvPicPr>
            <a:picLocks noChangeAspect="1"/>
          </p:cNvPicPr>
          <p:nvPr/>
        </p:nvPicPr>
        <p:blipFill>
          <a:blip r:embed="rId3"/>
          <a:stretch>
            <a:fillRect/>
          </a:stretch>
        </p:blipFill>
        <p:spPr>
          <a:xfrm>
            <a:off x="4114348" y="4434330"/>
            <a:ext cx="3743847" cy="1848108"/>
          </a:xfrm>
          <a:prstGeom prst="rect">
            <a:avLst/>
          </a:prstGeom>
        </p:spPr>
      </p:pic>
    </p:spTree>
    <p:extLst>
      <p:ext uri="{BB962C8B-B14F-4D97-AF65-F5344CB8AC3E}">
        <p14:creationId xmlns:p14="http://schemas.microsoft.com/office/powerpoint/2010/main" val="3171827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1F307-68A1-3380-A581-EA51D9880A27}"/>
              </a:ext>
            </a:extLst>
          </p:cNvPr>
          <p:cNvSpPr>
            <a:spLocks noGrp="1"/>
          </p:cNvSpPr>
          <p:nvPr>
            <p:ph type="title"/>
          </p:nvPr>
        </p:nvSpPr>
        <p:spPr/>
        <p:txBody>
          <a:bodyPr/>
          <a:lstStyle/>
          <a:p>
            <a:r>
              <a:rPr lang="pl-PL" sz="4400" b="0" i="0" u="none" strike="noStrike" baseline="0" dirty="0">
                <a:solidFill>
                  <a:schemeClr val="tx1"/>
                </a:solidFill>
                <a:latin typeface="ItcKabel-Book"/>
              </a:rPr>
              <a:t>AC POWER ANALYSIS</a:t>
            </a:r>
            <a:r>
              <a:rPr lang="en-GB" sz="4400" b="0" i="0" u="none" strike="noStrike" baseline="0" dirty="0">
                <a:solidFill>
                  <a:schemeClr val="tx1"/>
                </a:solidFill>
                <a:latin typeface="ItcKabel-Book"/>
              </a:rPr>
              <a:t>: </a:t>
            </a:r>
            <a:r>
              <a:rPr lang="pl-PL" sz="4400" b="0" i="0" u="none" strike="noStrike" baseline="0" dirty="0">
                <a:solidFill>
                  <a:schemeClr val="tx1"/>
                </a:solidFill>
                <a:latin typeface="ItcKabel-Medium"/>
              </a:rPr>
              <a:t>INSTANTANEOUS</a:t>
            </a:r>
            <a:endParaRPr lang="pl-PL" dirty="0"/>
          </a:p>
        </p:txBody>
      </p:sp>
      <p:pic>
        <p:nvPicPr>
          <p:cNvPr id="5" name="Content Placeholder 4">
            <a:extLst>
              <a:ext uri="{FF2B5EF4-FFF2-40B4-BE49-F238E27FC236}">
                <a16:creationId xmlns:a16="http://schemas.microsoft.com/office/drawing/2014/main" id="{BF26ED85-6A2C-DD4D-C516-0BECBD1DCCC4}"/>
              </a:ext>
            </a:extLst>
          </p:cNvPr>
          <p:cNvPicPr>
            <a:picLocks noGrp="1" noChangeAspect="1"/>
          </p:cNvPicPr>
          <p:nvPr>
            <p:ph idx="1"/>
          </p:nvPr>
        </p:nvPicPr>
        <p:blipFill>
          <a:blip r:embed="rId2"/>
          <a:stretch>
            <a:fillRect/>
          </a:stretch>
        </p:blipFill>
        <p:spPr>
          <a:xfrm>
            <a:off x="2295145" y="2406032"/>
            <a:ext cx="6016752" cy="876664"/>
          </a:xfrm>
        </p:spPr>
      </p:pic>
      <p:sp>
        <p:nvSpPr>
          <p:cNvPr id="7" name="TextBox 6">
            <a:extLst>
              <a:ext uri="{FF2B5EF4-FFF2-40B4-BE49-F238E27FC236}">
                <a16:creationId xmlns:a16="http://schemas.microsoft.com/office/drawing/2014/main" id="{5A11BF6E-C8EE-E52C-00D4-89F055BA9C57}"/>
              </a:ext>
            </a:extLst>
          </p:cNvPr>
          <p:cNvSpPr txBox="1"/>
          <p:nvPr/>
        </p:nvSpPr>
        <p:spPr>
          <a:xfrm>
            <a:off x="1219201" y="3429000"/>
            <a:ext cx="9753598" cy="1200329"/>
          </a:xfrm>
          <a:prstGeom prst="rect">
            <a:avLst/>
          </a:prstGeom>
          <a:noFill/>
        </p:spPr>
        <p:txBody>
          <a:bodyPr wrap="square">
            <a:spAutoFit/>
          </a:bodyPr>
          <a:lstStyle/>
          <a:p>
            <a:pPr algn="l"/>
            <a:r>
              <a:rPr lang="en-US" sz="1800" b="0" i="0" u="none" strike="noStrike" baseline="0" dirty="0">
                <a:latin typeface="Times New Roman" panose="02020603050405020304" pitchFamily="18" charset="0"/>
              </a:rPr>
              <a:t>This shows us that the instantaneous power has two parts. The first part is constant or time independent. Its value depends on the phase difference between the voltage and the current. The second part is a sinusoidal function whose frequency is which is 2w twice the angular frequency of the voltage or current.</a:t>
            </a:r>
            <a:endParaRPr lang="pl-PL" dirty="0"/>
          </a:p>
        </p:txBody>
      </p:sp>
    </p:spTree>
    <p:extLst>
      <p:ext uri="{BB962C8B-B14F-4D97-AF65-F5344CB8AC3E}">
        <p14:creationId xmlns:p14="http://schemas.microsoft.com/office/powerpoint/2010/main" val="620660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B2E33-562D-11B7-1C6B-C3335DFF0D97}"/>
              </a:ext>
            </a:extLst>
          </p:cNvPr>
          <p:cNvSpPr>
            <a:spLocks noGrp="1"/>
          </p:cNvSpPr>
          <p:nvPr>
            <p:ph type="title"/>
          </p:nvPr>
        </p:nvSpPr>
        <p:spPr/>
        <p:txBody>
          <a:bodyPr/>
          <a:lstStyle/>
          <a:p>
            <a:r>
              <a:rPr lang="pl-PL" sz="4400" b="0" i="0" u="none" strike="noStrike" baseline="0" dirty="0">
                <a:solidFill>
                  <a:schemeClr val="tx1"/>
                </a:solidFill>
                <a:latin typeface="ItcKabel-Medium"/>
              </a:rPr>
              <a:t>AVERAGE POWER</a:t>
            </a:r>
            <a:endParaRPr lang="pl-PL" dirty="0"/>
          </a:p>
        </p:txBody>
      </p:sp>
      <p:sp>
        <p:nvSpPr>
          <p:cNvPr id="3" name="Content Placeholder 2">
            <a:extLst>
              <a:ext uri="{FF2B5EF4-FFF2-40B4-BE49-F238E27FC236}">
                <a16:creationId xmlns:a16="http://schemas.microsoft.com/office/drawing/2014/main" id="{668A4ED7-9801-7FBE-ABCE-2D631790A8F9}"/>
              </a:ext>
            </a:extLst>
          </p:cNvPr>
          <p:cNvSpPr>
            <a:spLocks noGrp="1"/>
          </p:cNvSpPr>
          <p:nvPr>
            <p:ph idx="1"/>
          </p:nvPr>
        </p:nvSpPr>
        <p:spPr/>
        <p:txBody>
          <a:bodyPr/>
          <a:lstStyle/>
          <a:p>
            <a:pPr marL="0" indent="0" algn="l">
              <a:buNone/>
            </a:pPr>
            <a:r>
              <a:rPr lang="en-US" sz="1800" b="0" i="0" u="none" strike="noStrike" baseline="0" dirty="0">
                <a:solidFill>
                  <a:schemeClr val="tx1"/>
                </a:solidFill>
                <a:latin typeface="ItcKabel-Book"/>
              </a:rPr>
              <a:t>The </a:t>
            </a:r>
            <a:r>
              <a:rPr lang="en-US" sz="1800" b="0" i="0" u="none" strike="noStrike" baseline="0" dirty="0">
                <a:solidFill>
                  <a:schemeClr val="tx1"/>
                </a:solidFill>
                <a:latin typeface="ItcKabel-Medium"/>
              </a:rPr>
              <a:t>average power, </a:t>
            </a:r>
            <a:r>
              <a:rPr lang="en-US" sz="1800" b="0" i="0" u="none" strike="noStrike" baseline="0" dirty="0">
                <a:solidFill>
                  <a:schemeClr val="tx1"/>
                </a:solidFill>
                <a:latin typeface="ItcKabel-Book"/>
              </a:rPr>
              <a:t>in watts, is the average of the instantaneous power </a:t>
            </a:r>
            <a:r>
              <a:rPr lang="pl-PL" sz="1800" b="0" i="0" u="none" strike="noStrike" baseline="0" dirty="0" err="1">
                <a:solidFill>
                  <a:schemeClr val="tx1"/>
                </a:solidFill>
                <a:latin typeface="ItcKabel-Book"/>
              </a:rPr>
              <a:t>over</a:t>
            </a:r>
            <a:r>
              <a:rPr lang="pl-PL" sz="1800" b="0" i="0" u="none" strike="noStrike" baseline="0" dirty="0">
                <a:solidFill>
                  <a:schemeClr val="tx1"/>
                </a:solidFill>
                <a:latin typeface="ItcKabel-Book"/>
              </a:rPr>
              <a:t> one period.</a:t>
            </a:r>
            <a:endParaRPr lang="en-GB" sz="1800" b="0" i="0" u="none" strike="noStrike" baseline="0" dirty="0">
              <a:solidFill>
                <a:schemeClr val="tx1"/>
              </a:solidFill>
              <a:latin typeface="ItcKabel-Book"/>
            </a:endParaRPr>
          </a:p>
          <a:p>
            <a:pPr marL="0" indent="0" algn="l">
              <a:buNone/>
            </a:pPr>
            <a:endParaRPr lang="pl-PL" dirty="0">
              <a:solidFill>
                <a:schemeClr val="tx1"/>
              </a:solidFill>
            </a:endParaRPr>
          </a:p>
        </p:txBody>
      </p:sp>
      <p:pic>
        <p:nvPicPr>
          <p:cNvPr id="5" name="Picture 4">
            <a:extLst>
              <a:ext uri="{FF2B5EF4-FFF2-40B4-BE49-F238E27FC236}">
                <a16:creationId xmlns:a16="http://schemas.microsoft.com/office/drawing/2014/main" id="{D78DBCBC-DAEE-0B86-FE97-E23A0574EA36}"/>
              </a:ext>
            </a:extLst>
          </p:cNvPr>
          <p:cNvPicPr>
            <a:picLocks noChangeAspect="1"/>
          </p:cNvPicPr>
          <p:nvPr/>
        </p:nvPicPr>
        <p:blipFill>
          <a:blip r:embed="rId2"/>
          <a:stretch>
            <a:fillRect/>
          </a:stretch>
        </p:blipFill>
        <p:spPr>
          <a:xfrm>
            <a:off x="2510325" y="3097544"/>
            <a:ext cx="3934374" cy="685896"/>
          </a:xfrm>
          <a:prstGeom prst="rect">
            <a:avLst/>
          </a:prstGeom>
        </p:spPr>
      </p:pic>
      <p:pic>
        <p:nvPicPr>
          <p:cNvPr id="7" name="Picture 6">
            <a:extLst>
              <a:ext uri="{FF2B5EF4-FFF2-40B4-BE49-F238E27FC236}">
                <a16:creationId xmlns:a16="http://schemas.microsoft.com/office/drawing/2014/main" id="{B78977C8-D19E-AFBD-8729-9C6D6377366F}"/>
              </a:ext>
            </a:extLst>
          </p:cNvPr>
          <p:cNvPicPr>
            <a:picLocks noChangeAspect="1"/>
          </p:cNvPicPr>
          <p:nvPr/>
        </p:nvPicPr>
        <p:blipFill>
          <a:blip r:embed="rId3"/>
          <a:stretch>
            <a:fillRect/>
          </a:stretch>
        </p:blipFill>
        <p:spPr>
          <a:xfrm>
            <a:off x="2510325" y="3924652"/>
            <a:ext cx="4590314" cy="1810003"/>
          </a:xfrm>
          <a:prstGeom prst="rect">
            <a:avLst/>
          </a:prstGeom>
        </p:spPr>
      </p:pic>
      <p:pic>
        <p:nvPicPr>
          <p:cNvPr id="9" name="Picture 8">
            <a:extLst>
              <a:ext uri="{FF2B5EF4-FFF2-40B4-BE49-F238E27FC236}">
                <a16:creationId xmlns:a16="http://schemas.microsoft.com/office/drawing/2014/main" id="{42797367-2212-DEA8-C08E-7CAA80E78776}"/>
              </a:ext>
            </a:extLst>
          </p:cNvPr>
          <p:cNvPicPr>
            <a:picLocks noChangeAspect="1"/>
          </p:cNvPicPr>
          <p:nvPr/>
        </p:nvPicPr>
        <p:blipFill>
          <a:blip r:embed="rId4"/>
          <a:stretch>
            <a:fillRect/>
          </a:stretch>
        </p:blipFill>
        <p:spPr>
          <a:xfrm>
            <a:off x="7561875" y="3171788"/>
            <a:ext cx="3048425" cy="685895"/>
          </a:xfrm>
          <a:prstGeom prst="rect">
            <a:avLst/>
          </a:prstGeom>
        </p:spPr>
      </p:pic>
    </p:spTree>
    <p:extLst>
      <p:ext uri="{BB962C8B-B14F-4D97-AF65-F5344CB8AC3E}">
        <p14:creationId xmlns:p14="http://schemas.microsoft.com/office/powerpoint/2010/main" val="2147101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6C8F3-0A5B-835D-668E-E3F03792A1C6}"/>
              </a:ext>
            </a:extLst>
          </p:cNvPr>
          <p:cNvSpPr>
            <a:spLocks noGrp="1"/>
          </p:cNvSpPr>
          <p:nvPr>
            <p:ph type="title"/>
          </p:nvPr>
        </p:nvSpPr>
        <p:spPr>
          <a:xfrm>
            <a:off x="1295402" y="982132"/>
            <a:ext cx="9601196" cy="544915"/>
          </a:xfrm>
        </p:spPr>
        <p:txBody>
          <a:bodyPr>
            <a:normAutofit fontScale="90000"/>
          </a:bodyPr>
          <a:lstStyle/>
          <a:p>
            <a:r>
              <a:rPr lang="en-GB" dirty="0"/>
              <a:t>Example</a:t>
            </a:r>
            <a:endParaRPr lang="pl-P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594DC2-1822-C516-9F39-DCA25F06C92F}"/>
                  </a:ext>
                </a:extLst>
              </p:cNvPr>
              <p:cNvSpPr>
                <a:spLocks noGrp="1"/>
              </p:cNvSpPr>
              <p:nvPr>
                <p:ph idx="1"/>
              </p:nvPr>
            </p:nvSpPr>
            <p:spPr>
              <a:xfrm>
                <a:off x="841248" y="1664208"/>
                <a:ext cx="10524743" cy="4211660"/>
              </a:xfrm>
            </p:spPr>
            <p:txBody>
              <a:bodyPr>
                <a:normAutofit fontScale="47500" lnSpcReduction="20000"/>
              </a:bodyPr>
              <a:lstStyle/>
              <a:p>
                <a:pPr>
                  <a:lnSpc>
                    <a:spcPct val="115000"/>
                  </a:lnSpc>
                  <a:spcAft>
                    <a:spcPts val="1000"/>
                  </a:spcAft>
                </a:pPr>
                <a:r>
                  <a:rPr lang="en-GB" sz="3000" dirty="0">
                    <a:effectLst/>
                    <a:latin typeface="Calibri" panose="020F0502020204030204" pitchFamily="34" charset="0"/>
                    <a:ea typeface="Calibri" panose="020F0502020204030204" pitchFamily="34" charset="0"/>
                    <a:cs typeface="Times New Roman" panose="02020603050405020304" pitchFamily="18" charset="0"/>
                  </a:rPr>
                  <a:t>Given </a:t>
                </a:r>
                <a:r>
                  <a:rPr lang="en-GB" sz="3000" dirty="0">
                    <a:effectLst/>
                    <a:latin typeface="Calibri" panose="020F0502020204030204" pitchFamily="34" charset="0"/>
                    <a:ea typeface="Times New Roman" panose="02020603050405020304" pitchFamily="18" charset="0"/>
                    <a:cs typeface="Times New Roman" panose="02020603050405020304" pitchFamily="18" charset="0"/>
                  </a:rPr>
                  <a:t>v(t)= 120cos(20t + 10)V and </a:t>
                </a:r>
                <a:r>
                  <a:rPr lang="en-GB" sz="3000" dirty="0" err="1">
                    <a:effectLst/>
                    <a:latin typeface="Calibri" panose="020F0502020204030204" pitchFamily="34" charset="0"/>
                    <a:ea typeface="Times New Roman" panose="02020603050405020304" pitchFamily="18" charset="0"/>
                    <a:cs typeface="Times New Roman" panose="02020603050405020304" pitchFamily="18" charset="0"/>
                  </a:rPr>
                  <a:t>i</a:t>
                </a:r>
                <a:r>
                  <a:rPr lang="en-GB" sz="3000" dirty="0">
                    <a:effectLst/>
                    <a:latin typeface="Calibri" panose="020F0502020204030204" pitchFamily="34" charset="0"/>
                    <a:ea typeface="Times New Roman" panose="02020603050405020304" pitchFamily="18" charset="0"/>
                    <a:cs typeface="Times New Roman" panose="02020603050405020304" pitchFamily="18" charset="0"/>
                  </a:rPr>
                  <a:t>(t)= </a:t>
                </a:r>
                <a14:m>
                  <m:oMath xmlns:m="http://schemas.openxmlformats.org/officeDocument/2006/math">
                    <m:r>
                      <a:rPr lang="en-GB" sz="3000" i="1">
                        <a:effectLst/>
                        <a:latin typeface="Cambria Math" panose="02040503050406030204" pitchFamily="18" charset="0"/>
                        <a:ea typeface="Times New Roman" panose="02020603050405020304" pitchFamily="18" charset="0"/>
                        <a:cs typeface="Times New Roman" panose="02020603050405020304" pitchFamily="18" charset="0"/>
                      </a:rPr>
                      <m:t>7</m:t>
                    </m:r>
                    <m:f>
                      <m:fPr>
                        <m:ctrlPr>
                          <a:rPr lang="pl-PL" sz="3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GB" sz="30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GB" sz="3000" i="1">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GB" sz="30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GB" sz="3000" dirty="0">
                    <a:effectLst/>
                    <a:latin typeface="Calibri" panose="020F0502020204030204" pitchFamily="34" charset="0"/>
                    <a:ea typeface="Times New Roman" panose="02020603050405020304" pitchFamily="18" charset="0"/>
                    <a:cs typeface="Times New Roman" panose="02020603050405020304" pitchFamily="18" charset="0"/>
                  </a:rPr>
                  <a:t>sin(10t+ 60)</a:t>
                </a:r>
                <a:endParaRPr lang="pl-PL" sz="3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GB" sz="3000" dirty="0">
                    <a:effectLst/>
                    <a:latin typeface="Calibri" panose="020F0502020204030204" pitchFamily="34" charset="0"/>
                    <a:ea typeface="Times New Roman" panose="02020603050405020304" pitchFamily="18" charset="0"/>
                    <a:cs typeface="Times New Roman" panose="02020603050405020304" pitchFamily="18" charset="0"/>
                  </a:rPr>
                  <a:t>Instantaneous Power P(t)= v(t) </a:t>
                </a:r>
                <a:r>
                  <a:rPr lang="en-GB" sz="3000" dirty="0" err="1">
                    <a:effectLst/>
                    <a:latin typeface="Calibri" panose="020F0502020204030204" pitchFamily="34" charset="0"/>
                    <a:ea typeface="Times New Roman" panose="02020603050405020304" pitchFamily="18" charset="0"/>
                    <a:cs typeface="Times New Roman" panose="02020603050405020304" pitchFamily="18" charset="0"/>
                  </a:rPr>
                  <a:t>i</a:t>
                </a:r>
                <a:r>
                  <a:rPr lang="en-GB" sz="3000" dirty="0">
                    <a:effectLst/>
                    <a:latin typeface="Calibri" panose="020F0502020204030204" pitchFamily="34" charset="0"/>
                    <a:ea typeface="Times New Roman" panose="02020603050405020304" pitchFamily="18" charset="0"/>
                    <a:cs typeface="Times New Roman" panose="02020603050405020304" pitchFamily="18" charset="0"/>
                  </a:rPr>
                  <a:t>(t)</a:t>
                </a:r>
                <a:endParaRPr lang="pl-PL" sz="3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GB" sz="3000" dirty="0">
                    <a:effectLst/>
                    <a:latin typeface="Calibri" panose="020F0502020204030204" pitchFamily="34" charset="0"/>
                    <a:ea typeface="Times New Roman" panose="02020603050405020304" pitchFamily="18" charset="0"/>
                    <a:cs typeface="Times New Roman" panose="02020603050405020304" pitchFamily="18" charset="0"/>
                  </a:rPr>
                  <a:t>To compare v(t) and </a:t>
                </a:r>
                <a:r>
                  <a:rPr lang="en-GB" sz="3000" dirty="0" err="1">
                    <a:effectLst/>
                    <a:latin typeface="Calibri" panose="020F0502020204030204" pitchFamily="34" charset="0"/>
                    <a:ea typeface="Times New Roman" panose="02020603050405020304" pitchFamily="18" charset="0"/>
                    <a:cs typeface="Times New Roman" panose="02020603050405020304" pitchFamily="18" charset="0"/>
                  </a:rPr>
                  <a:t>i</a:t>
                </a:r>
                <a:r>
                  <a:rPr lang="en-GB" sz="3000" dirty="0">
                    <a:effectLst/>
                    <a:latin typeface="Calibri" panose="020F0502020204030204" pitchFamily="34" charset="0"/>
                    <a:ea typeface="Times New Roman" panose="02020603050405020304" pitchFamily="18" charset="0"/>
                    <a:cs typeface="Times New Roman" panose="02020603050405020304" pitchFamily="18" charset="0"/>
                  </a:rPr>
                  <a:t>(t) they must be expressed in the same form we convert </a:t>
                </a:r>
                <a:r>
                  <a:rPr lang="en-GB" sz="3000" dirty="0" err="1">
                    <a:effectLst/>
                    <a:latin typeface="Calibri" panose="020F0502020204030204" pitchFamily="34" charset="0"/>
                    <a:ea typeface="Times New Roman" panose="02020603050405020304" pitchFamily="18" charset="0"/>
                    <a:cs typeface="Times New Roman" panose="02020603050405020304" pitchFamily="18" charset="0"/>
                  </a:rPr>
                  <a:t>i</a:t>
                </a:r>
                <a:r>
                  <a:rPr lang="en-GB" sz="3000" dirty="0">
                    <a:effectLst/>
                    <a:latin typeface="Calibri" panose="020F0502020204030204" pitchFamily="34" charset="0"/>
                    <a:ea typeface="Times New Roman" panose="02020603050405020304" pitchFamily="18" charset="0"/>
                    <a:cs typeface="Times New Roman" panose="02020603050405020304" pitchFamily="18" charset="0"/>
                  </a:rPr>
                  <a:t>(t) to cos</a:t>
                </a:r>
                <a:r>
                  <a:rPr lang="en-GB" sz="3000" dirty="0">
                    <a:latin typeface="Calibri" panose="020F0502020204030204" pitchFamily="34" charset="0"/>
                    <a:ea typeface="Calibri" panose="020F0502020204030204" pitchFamily="34" charset="0"/>
                    <a:cs typeface="Times New Roman" panose="02020603050405020304" pitchFamily="18" charset="0"/>
                  </a:rPr>
                  <a:t> </a:t>
                </a:r>
                <a:r>
                  <a:rPr lang="en-GB" sz="3000" dirty="0">
                    <a:effectLst/>
                    <a:latin typeface="Calibri" panose="020F0502020204030204" pitchFamily="34" charset="0"/>
                    <a:ea typeface="Times New Roman" panose="02020603050405020304" pitchFamily="18" charset="0"/>
                    <a:cs typeface="Times New Roman" panose="02020603050405020304" pitchFamily="18" charset="0"/>
                  </a:rPr>
                  <a:t> </a:t>
                </a:r>
                <a:r>
                  <a:rPr lang="en-GB" sz="3000" dirty="0" err="1">
                    <a:effectLst/>
                    <a:latin typeface="Calibri" panose="020F0502020204030204" pitchFamily="34" charset="0"/>
                    <a:ea typeface="Times New Roman" panose="02020603050405020304" pitchFamily="18" charset="0"/>
                    <a:cs typeface="Times New Roman" panose="02020603050405020304" pitchFamily="18" charset="0"/>
                  </a:rPr>
                  <a:t>i</a:t>
                </a:r>
                <a:r>
                  <a:rPr lang="en-GB" sz="3000" dirty="0">
                    <a:effectLst/>
                    <a:latin typeface="Calibri" panose="020F0502020204030204" pitchFamily="34" charset="0"/>
                    <a:ea typeface="Times New Roman" panose="02020603050405020304" pitchFamily="18" charset="0"/>
                    <a:cs typeface="Times New Roman" panose="02020603050405020304" pitchFamily="18" charset="0"/>
                  </a:rPr>
                  <a:t> (t)= </a:t>
                </a:r>
                <a14:m>
                  <m:oMath xmlns:m="http://schemas.openxmlformats.org/officeDocument/2006/math">
                    <m:r>
                      <a:rPr lang="en-GB" sz="3000" i="1">
                        <a:effectLst/>
                        <a:latin typeface="Cambria Math" panose="02040503050406030204" pitchFamily="18" charset="0"/>
                        <a:ea typeface="Times New Roman" panose="02020603050405020304" pitchFamily="18" charset="0"/>
                        <a:cs typeface="Times New Roman" panose="02020603050405020304" pitchFamily="18" charset="0"/>
                      </a:rPr>
                      <m:t>7</m:t>
                    </m:r>
                    <m:f>
                      <m:fPr>
                        <m:ctrlPr>
                          <a:rPr lang="pl-PL" sz="3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GB" sz="30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GB" sz="3000" i="1">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GB" sz="30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GB" sz="3000" dirty="0">
                    <a:effectLst/>
                    <a:latin typeface="Calibri" panose="020F0502020204030204" pitchFamily="34" charset="0"/>
                    <a:ea typeface="Times New Roman" panose="02020603050405020304" pitchFamily="18" charset="0"/>
                    <a:cs typeface="Times New Roman" panose="02020603050405020304" pitchFamily="18" charset="0"/>
                  </a:rPr>
                  <a:t>sin(10t+ 60) t</a:t>
                </a:r>
                <a:endParaRPr lang="pl-PL" sz="3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GB" sz="3000" dirty="0">
                    <a:effectLst/>
                    <a:latin typeface="Calibri" panose="020F0502020204030204" pitchFamily="34" charset="0"/>
                    <a:ea typeface="Times New Roman" panose="02020603050405020304" pitchFamily="18" charset="0"/>
                    <a:cs typeface="Times New Roman" panose="02020603050405020304" pitchFamily="18" charset="0"/>
                  </a:rPr>
                  <a:t>From Trigonometry identities sin (</a:t>
                </a:r>
                <a:r>
                  <a:rPr lang="en-GB" sz="3000" dirty="0" err="1">
                    <a:effectLst/>
                    <a:latin typeface="Calibri" panose="020F0502020204030204" pitchFamily="34" charset="0"/>
                    <a:ea typeface="Times New Roman" panose="02020603050405020304" pitchFamily="18" charset="0"/>
                    <a:cs typeface="Times New Roman" panose="02020603050405020304" pitchFamily="18" charset="0"/>
                  </a:rPr>
                  <a:t>wt</a:t>
                </a:r>
                <a14:m>
                  <m:oMath xmlns:m="http://schemas.openxmlformats.org/officeDocument/2006/math">
                    <m:r>
                      <a:rPr lang="en-GB" sz="30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GB" sz="3000" dirty="0">
                    <a:effectLst/>
                    <a:latin typeface="Calibri" panose="020F0502020204030204" pitchFamily="34" charset="0"/>
                    <a:ea typeface="Times New Roman" panose="02020603050405020304" pitchFamily="18" charset="0"/>
                    <a:cs typeface="Times New Roman" panose="02020603050405020304" pitchFamily="18" charset="0"/>
                  </a:rPr>
                  <a:t> 90) = </a:t>
                </a:r>
                <a14:m>
                  <m:oMath xmlns:m="http://schemas.openxmlformats.org/officeDocument/2006/math">
                    <m:r>
                      <a:rPr lang="en-GB" sz="30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GB" sz="3000" dirty="0">
                    <a:effectLst/>
                    <a:latin typeface="Calibri" panose="020F0502020204030204" pitchFamily="34" charset="0"/>
                    <a:ea typeface="Times New Roman" panose="02020603050405020304" pitchFamily="18" charset="0"/>
                    <a:cs typeface="Times New Roman" panose="02020603050405020304" pitchFamily="18" charset="0"/>
                  </a:rPr>
                  <a:t> cos 90</a:t>
                </a:r>
                <a:endParaRPr lang="pl-PL" sz="3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GB" sz="30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GB" sz="30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GB" sz="30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GB" sz="3000" i="1">
                        <a:effectLst/>
                        <a:latin typeface="Cambria Math" panose="02040503050406030204" pitchFamily="18" charset="0"/>
                        <a:ea typeface="Times New Roman" panose="02020603050405020304" pitchFamily="18" charset="0"/>
                        <a:cs typeface="Times New Roman" panose="02020603050405020304" pitchFamily="18" charset="0"/>
                      </a:rPr>
                      <m:t>7</m:t>
                    </m:r>
                    <m:f>
                      <m:fPr>
                        <m:ctrlPr>
                          <a:rPr lang="pl-PL" sz="3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GB" sz="30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GB" sz="3000" i="1">
                            <a:effectLst/>
                            <a:latin typeface="Cambria Math" panose="02040503050406030204" pitchFamily="18" charset="0"/>
                            <a:ea typeface="Times New Roman" panose="02020603050405020304" pitchFamily="18" charset="0"/>
                            <a:cs typeface="Times New Roman" panose="02020603050405020304" pitchFamily="18" charset="0"/>
                          </a:rPr>
                          <m:t>2</m:t>
                        </m:r>
                      </m:den>
                    </m:f>
                  </m:oMath>
                </a14:m>
                <a:r>
                  <a:rPr lang="en-GB" sz="3000" dirty="0">
                    <a:effectLst/>
                    <a:latin typeface="Calibri" panose="020F0502020204030204" pitchFamily="34" charset="0"/>
                    <a:ea typeface="Times New Roman" panose="02020603050405020304" pitchFamily="18" charset="0"/>
                    <a:cs typeface="Times New Roman" panose="02020603050405020304" pitchFamily="18" charset="0"/>
                  </a:rPr>
                  <a:t> cos (10t +60-90)</a:t>
                </a:r>
                <a:r>
                  <a:rPr lang="en-GB" sz="3000" dirty="0">
                    <a:latin typeface="Calibri" panose="020F0502020204030204" pitchFamily="34" charset="0"/>
                    <a:ea typeface="Calibri" panose="020F0502020204030204" pitchFamily="34" charset="0"/>
                    <a:cs typeface="Times New Roman" panose="02020603050405020304" pitchFamily="18" charset="0"/>
                  </a:rPr>
                  <a:t>   		</a:t>
                </a:r>
                <a:r>
                  <a:rPr lang="en-GB" sz="3000" dirty="0">
                    <a:effectLst/>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r>
                      <a:rPr lang="en-GB" sz="3000" i="1">
                        <a:effectLst/>
                        <a:latin typeface="Cambria Math" panose="02040503050406030204" pitchFamily="18" charset="0"/>
                        <a:ea typeface="Times New Roman" panose="02020603050405020304" pitchFamily="18" charset="0"/>
                        <a:cs typeface="Times New Roman" panose="02020603050405020304" pitchFamily="18" charset="0"/>
                      </a:rPr>
                      <m:t>7</m:t>
                    </m:r>
                    <m:f>
                      <m:fPr>
                        <m:ctrlPr>
                          <a:rPr lang="pl-PL" sz="3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GB" sz="30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GB" sz="3000" i="1">
                            <a:effectLst/>
                            <a:latin typeface="Cambria Math" panose="02040503050406030204" pitchFamily="18" charset="0"/>
                            <a:ea typeface="Times New Roman" panose="02020603050405020304" pitchFamily="18" charset="0"/>
                            <a:cs typeface="Times New Roman" panose="02020603050405020304" pitchFamily="18" charset="0"/>
                          </a:rPr>
                          <m:t>2</m:t>
                        </m:r>
                      </m:den>
                    </m:f>
                  </m:oMath>
                </a14:m>
                <a:r>
                  <a:rPr lang="en-GB" sz="3000" dirty="0">
                    <a:effectLst/>
                    <a:latin typeface="Calibri" panose="020F0502020204030204" pitchFamily="34" charset="0"/>
                    <a:ea typeface="Times New Roman" panose="02020603050405020304" pitchFamily="18" charset="0"/>
                    <a:cs typeface="Times New Roman" panose="02020603050405020304" pitchFamily="18" charset="0"/>
                  </a:rPr>
                  <a:t> cos (10t -30)</a:t>
                </a:r>
                <a:endParaRPr lang="pl-PL" sz="3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GB" sz="3000" dirty="0">
                    <a:effectLst/>
                    <a:latin typeface="Calibri" panose="020F0502020204030204" pitchFamily="34" charset="0"/>
                    <a:ea typeface="Times New Roman" panose="02020603050405020304" pitchFamily="18" charset="0"/>
                    <a:cs typeface="Times New Roman" panose="02020603050405020304" pitchFamily="18" charset="0"/>
                  </a:rPr>
                  <a:t>Instantaneous Power P(t) =120</a:t>
                </a:r>
                <a14:m>
                  <m:oMath xmlns:m="http://schemas.openxmlformats.org/officeDocument/2006/math">
                    <m:r>
                      <a:rPr lang="en-GB" sz="3000" i="1">
                        <a:effectLst/>
                        <a:latin typeface="Cambria Math" panose="02040503050406030204" pitchFamily="18" charset="0"/>
                        <a:ea typeface="Times New Roman" panose="02020603050405020304" pitchFamily="18" charset="0"/>
                        <a:cs typeface="Times New Roman" panose="02020603050405020304" pitchFamily="18" charset="0"/>
                      </a:rPr>
                      <m:t>×7</m:t>
                    </m:r>
                    <m:f>
                      <m:fPr>
                        <m:ctrlPr>
                          <a:rPr lang="pl-PL" sz="3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GB" sz="30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GB" sz="3000" i="1">
                            <a:effectLst/>
                            <a:latin typeface="Cambria Math" panose="02040503050406030204" pitchFamily="18" charset="0"/>
                            <a:ea typeface="Times New Roman" panose="02020603050405020304" pitchFamily="18" charset="0"/>
                            <a:cs typeface="Times New Roman" panose="02020603050405020304" pitchFamily="18" charset="0"/>
                          </a:rPr>
                          <m:t>2</m:t>
                        </m:r>
                      </m:den>
                    </m:f>
                  </m:oMath>
                </a14:m>
                <a:r>
                  <a:rPr lang="en-GB" sz="3000" dirty="0">
                    <a:effectLst/>
                    <a:latin typeface="Calibri" panose="020F0502020204030204" pitchFamily="34" charset="0"/>
                    <a:ea typeface="Times New Roman" panose="02020603050405020304" pitchFamily="18" charset="0"/>
                    <a:cs typeface="Times New Roman" panose="02020603050405020304" pitchFamily="18" charset="0"/>
                  </a:rPr>
                  <a:t> cos(10t +20)cos(10t -30)    = 900 cos(10t +20)cos(10t -30)</a:t>
                </a:r>
                <a:endParaRPr lang="pl-PL" sz="3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GB" sz="3000" dirty="0">
                    <a:effectLst/>
                    <a:latin typeface="Calibri" panose="020F0502020204030204" pitchFamily="34" charset="0"/>
                    <a:ea typeface="Times New Roman" panose="02020603050405020304" pitchFamily="18" charset="0"/>
                    <a:cs typeface="Times New Roman" panose="02020603050405020304" pitchFamily="18" charset="0"/>
                  </a:rPr>
                  <a:t>From Trigonometry identities </a:t>
                </a:r>
                <a:r>
                  <a:rPr lang="en-GB" sz="3000" dirty="0" err="1">
                    <a:effectLst/>
                    <a:latin typeface="Calibri" panose="020F0502020204030204" pitchFamily="34" charset="0"/>
                    <a:ea typeface="Times New Roman" panose="02020603050405020304" pitchFamily="18" charset="0"/>
                    <a:cs typeface="Times New Roman" panose="02020603050405020304" pitchFamily="18" charset="0"/>
                  </a:rPr>
                  <a:t>CosACosB</a:t>
                </a:r>
                <a:r>
                  <a:rPr lang="en-GB" sz="3000" dirty="0">
                    <a:effectLst/>
                    <a:latin typeface="Calibri" panose="020F0502020204030204" pitchFamily="34" charset="0"/>
                    <a:ea typeface="Times New Roman" panose="02020603050405020304" pitchFamily="18" charset="0"/>
                    <a:cs typeface="Times New Roman" panose="02020603050405020304" pitchFamily="18" charset="0"/>
                  </a:rPr>
                  <a:t> = </a:t>
                </a:r>
                <a14:m>
                  <m:oMath xmlns:m="http://schemas.openxmlformats.org/officeDocument/2006/math">
                    <m:f>
                      <m:fPr>
                        <m:ctrlPr>
                          <a:rPr lang="pl-PL" sz="3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GB" sz="30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GB" sz="3000" i="1">
                            <a:effectLst/>
                            <a:latin typeface="Cambria Math" panose="02040503050406030204" pitchFamily="18" charset="0"/>
                            <a:ea typeface="Times New Roman" panose="02020603050405020304" pitchFamily="18" charset="0"/>
                            <a:cs typeface="Times New Roman" panose="02020603050405020304" pitchFamily="18" charset="0"/>
                          </a:rPr>
                          <m:t> 2</m:t>
                        </m:r>
                      </m:den>
                    </m:f>
                  </m:oMath>
                </a14:m>
                <a:r>
                  <a:rPr lang="en-GB" sz="3000" dirty="0">
                    <a:effectLst/>
                    <a:latin typeface="Calibri" panose="020F0502020204030204" pitchFamily="34" charset="0"/>
                    <a:ea typeface="Times New Roman" panose="02020603050405020304" pitchFamily="18" charset="0"/>
                    <a:cs typeface="Times New Roman" panose="02020603050405020304" pitchFamily="18" charset="0"/>
                  </a:rPr>
                  <a:t> (Cos (A+B) + (Cos(A-B))</a:t>
                </a:r>
                <a:endParaRPr lang="pl-PL" sz="3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GB" sz="3000" dirty="0">
                    <a:effectLst/>
                    <a:latin typeface="Calibri" panose="020F0502020204030204" pitchFamily="34" charset="0"/>
                    <a:ea typeface="Times New Roman" panose="02020603050405020304" pitchFamily="18" charset="0"/>
                    <a:cs typeface="Times New Roman" panose="02020603050405020304" pitchFamily="18" charset="0"/>
                  </a:rPr>
                  <a:t>P(t) = </a:t>
                </a:r>
                <a14:m>
                  <m:oMath xmlns:m="http://schemas.openxmlformats.org/officeDocument/2006/math">
                    <m:f>
                      <m:fPr>
                        <m:ctrlPr>
                          <a:rPr lang="pl-PL" sz="3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GB" sz="3000" i="1">
                            <a:effectLst/>
                            <a:latin typeface="Cambria Math" panose="02040503050406030204" pitchFamily="18" charset="0"/>
                            <a:ea typeface="Times New Roman" panose="02020603050405020304" pitchFamily="18" charset="0"/>
                            <a:cs typeface="Times New Roman" panose="02020603050405020304" pitchFamily="18" charset="0"/>
                          </a:rPr>
                          <m:t>900</m:t>
                        </m:r>
                      </m:num>
                      <m:den>
                        <m:r>
                          <a:rPr lang="en-GB" sz="3000" i="1">
                            <a:effectLst/>
                            <a:latin typeface="Cambria Math" panose="02040503050406030204" pitchFamily="18" charset="0"/>
                            <a:ea typeface="Times New Roman" panose="02020603050405020304" pitchFamily="18" charset="0"/>
                            <a:cs typeface="Times New Roman" panose="02020603050405020304" pitchFamily="18" charset="0"/>
                          </a:rPr>
                          <m:t>2</m:t>
                        </m:r>
                      </m:den>
                    </m:f>
                  </m:oMath>
                </a14:m>
                <a:r>
                  <a:rPr lang="en-GB" sz="3000" dirty="0">
                    <a:effectLst/>
                    <a:latin typeface="Calibri" panose="020F0502020204030204" pitchFamily="34" charset="0"/>
                    <a:ea typeface="Times New Roman" panose="02020603050405020304" pitchFamily="18" charset="0"/>
                    <a:cs typeface="Times New Roman" panose="02020603050405020304" pitchFamily="18" charset="0"/>
                  </a:rPr>
                  <a:t> Cos (10t + 20 + 10t – 30) + Cos (10t + 20 – (10t – 30)</a:t>
                </a:r>
                <a:r>
                  <a:rPr lang="en-GB" sz="3000" dirty="0">
                    <a:latin typeface="Calibri" panose="020F0502020204030204" pitchFamily="34" charset="0"/>
                    <a:ea typeface="Calibri" panose="020F0502020204030204" pitchFamily="34" charset="0"/>
                    <a:cs typeface="Times New Roman" panose="02020603050405020304" pitchFamily="18" charset="0"/>
                  </a:rPr>
                  <a:t> </a:t>
                </a:r>
                <a:r>
                  <a:rPr lang="en-GB" sz="3000" dirty="0">
                    <a:effectLst/>
                    <a:latin typeface="Calibri" panose="020F0502020204030204" pitchFamily="34" charset="0"/>
                    <a:ea typeface="Times New Roman" panose="02020603050405020304" pitchFamily="18" charset="0"/>
                    <a:cs typeface="Times New Roman" panose="02020603050405020304" pitchFamily="18" charset="0"/>
                  </a:rPr>
                  <a:t>= 450[Cos (20t - 10) + Cos 50]</a:t>
                </a:r>
                <a:r>
                  <a:rPr lang="en-GB" sz="3000" dirty="0">
                    <a:latin typeface="Calibri" panose="020F0502020204030204" pitchFamily="34" charset="0"/>
                    <a:ea typeface="Calibri" panose="020F0502020204030204" pitchFamily="34" charset="0"/>
                    <a:cs typeface="Times New Roman" panose="02020603050405020304" pitchFamily="18" charset="0"/>
                  </a:rPr>
                  <a:t>               </a:t>
                </a:r>
                <a:r>
                  <a:rPr lang="en-GB" sz="3000" dirty="0">
                    <a:effectLst/>
                    <a:latin typeface="Calibri" panose="020F0502020204030204" pitchFamily="34" charset="0"/>
                    <a:ea typeface="Times New Roman" panose="02020603050405020304" pitchFamily="18" charset="0"/>
                    <a:cs typeface="Times New Roman" panose="02020603050405020304" pitchFamily="18" charset="0"/>
                  </a:rPr>
                  <a:t>= 450 Cos (20t – 10) + 450 Cos 50</a:t>
                </a:r>
                <a:endParaRPr lang="pl-PL" sz="3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GB" sz="3000" dirty="0">
                    <a:effectLst/>
                    <a:latin typeface="Calibri" panose="020F0502020204030204" pitchFamily="34" charset="0"/>
                    <a:ea typeface="Times New Roman" panose="02020603050405020304" pitchFamily="18" charset="0"/>
                    <a:cs typeface="Times New Roman" panose="02020603050405020304" pitchFamily="18" charset="0"/>
                  </a:rPr>
                  <a:t>P(t) =289.25 + 450 Cos (20t – 10)</a:t>
                </a:r>
                <a:endParaRPr lang="pl-PL" sz="3000" dirty="0">
                  <a:effectLst/>
                  <a:latin typeface="Calibri" panose="020F0502020204030204" pitchFamily="34" charset="0"/>
                  <a:ea typeface="Calibri" panose="020F0502020204030204" pitchFamily="34" charset="0"/>
                  <a:cs typeface="Times New Roman" panose="02020603050405020304" pitchFamily="18" charset="0"/>
                </a:endParaRPr>
              </a:p>
              <a:p>
                <a:endParaRPr lang="pl-PL" dirty="0"/>
              </a:p>
            </p:txBody>
          </p:sp>
        </mc:Choice>
        <mc:Fallback xmlns="">
          <p:sp>
            <p:nvSpPr>
              <p:cNvPr id="3" name="Content Placeholder 2">
                <a:extLst>
                  <a:ext uri="{FF2B5EF4-FFF2-40B4-BE49-F238E27FC236}">
                    <a16:creationId xmlns:a16="http://schemas.microsoft.com/office/drawing/2014/main" id="{DD594DC2-1822-C516-9F39-DCA25F06C92F}"/>
                  </a:ext>
                </a:extLst>
              </p:cNvPr>
              <p:cNvSpPr>
                <a:spLocks noGrp="1" noRot="1" noChangeAspect="1" noMove="1" noResize="1" noEditPoints="1" noAdjustHandles="1" noChangeArrowheads="1" noChangeShapeType="1" noTextEdit="1"/>
              </p:cNvSpPr>
              <p:nvPr>
                <p:ph idx="1"/>
              </p:nvPr>
            </p:nvSpPr>
            <p:spPr>
              <a:xfrm>
                <a:off x="841248" y="1664208"/>
                <a:ext cx="10524743" cy="4211660"/>
              </a:xfrm>
              <a:blipFill>
                <a:blip r:embed="rId2"/>
                <a:stretch>
                  <a:fillRect l="-232"/>
                </a:stretch>
              </a:blipFill>
            </p:spPr>
            <p:txBody>
              <a:bodyPr/>
              <a:lstStyle/>
              <a:p>
                <a:r>
                  <a:rPr lang="pl-PL">
                    <a:noFill/>
                  </a:rPr>
                  <a:t> </a:t>
                </a:r>
              </a:p>
            </p:txBody>
          </p:sp>
        </mc:Fallback>
      </mc:AlternateContent>
    </p:spTree>
    <p:extLst>
      <p:ext uri="{BB962C8B-B14F-4D97-AF65-F5344CB8AC3E}">
        <p14:creationId xmlns:p14="http://schemas.microsoft.com/office/powerpoint/2010/main" val="3665266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96A5C-93E9-8FA8-134E-AB052046ECB8}"/>
              </a:ext>
            </a:extLst>
          </p:cNvPr>
          <p:cNvSpPr>
            <a:spLocks noGrp="1"/>
          </p:cNvSpPr>
          <p:nvPr>
            <p:ph type="title"/>
          </p:nvPr>
        </p:nvSpPr>
        <p:spPr>
          <a:xfrm>
            <a:off x="1295402" y="982132"/>
            <a:ext cx="9601196" cy="1303867"/>
          </a:xfrm>
        </p:spPr>
        <p:txBody>
          <a:bodyPr>
            <a:normAutofit/>
          </a:bodyPr>
          <a:lstStyle/>
          <a:p>
            <a:r>
              <a:rPr lang="en-GB">
                <a:solidFill>
                  <a:srgbClr val="262626"/>
                </a:solidFill>
              </a:rPr>
              <a:t>Example (cont’d)</a:t>
            </a:r>
            <a:endParaRPr lang="pl-PL">
              <a:solidFill>
                <a:srgbClr val="262626"/>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7CA630-0083-ADE4-5FC7-6609B2AD118F}"/>
                  </a:ext>
                </a:extLst>
              </p:cNvPr>
              <p:cNvSpPr>
                <a:spLocks noGrp="1"/>
              </p:cNvSpPr>
              <p:nvPr>
                <p:ph idx="1"/>
              </p:nvPr>
            </p:nvSpPr>
            <p:spPr>
              <a:xfrm>
                <a:off x="1295402" y="2556932"/>
                <a:ext cx="6256866" cy="3318936"/>
              </a:xfrm>
            </p:spPr>
            <p:txBody>
              <a:bodyPr>
                <a:normAutofit/>
              </a:bodyPr>
              <a:lstStyle/>
              <a:p>
                <a:pPr>
                  <a:spcAft>
                    <a:spcPts val="1000"/>
                  </a:spcAft>
                </a:pPr>
                <a:r>
                  <a:rPr lang="en-US">
                    <a:solidFill>
                      <a:srgbClr val="262626"/>
                    </a:solidFill>
                    <a:effectLst/>
                    <a:latin typeface="Calibri" panose="020F0502020204030204" pitchFamily="34" charset="0"/>
                    <a:ea typeface="Times New Roman" panose="02020603050405020304" pitchFamily="18" charset="0"/>
                    <a:cs typeface="Symbol" panose="05050102010706020507" pitchFamily="18" charset="2"/>
                  </a:rPr>
                  <a:t>Average Power= </a:t>
                </a:r>
                <a14:m>
                  <m:oMath xmlns:m="http://schemas.openxmlformats.org/officeDocument/2006/math">
                    <m:f>
                      <m:fPr>
                        <m:ctrlPr>
                          <a:rPr lang="pl-PL"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GB"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GB"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t> 2</m:t>
                        </m:r>
                      </m:den>
                    </m:f>
                    <m:sSub>
                      <m:sSubPr>
                        <m:ctrlPr>
                          <a:rPr lang="pl-PL"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GB"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t>𝑚</m:t>
                        </m:r>
                      </m:sub>
                    </m:sSub>
                    <m:sSub>
                      <m:sSubPr>
                        <m:ctrlPr>
                          <a:rPr lang="pl-PL"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GB"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t>𝑚</m:t>
                        </m:r>
                      </m:sub>
                    </m:sSub>
                    <m:r>
                      <m:rPr>
                        <m:sty m:val="p"/>
                      </m:rPr>
                      <a:rPr lang="en-GB">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t>cos</m:t>
                    </m:r>
                    <m:r>
                      <a:rPr lang="en-GB">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GB"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pl-PL"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t>𝜃</m:t>
                        </m:r>
                      </m:e>
                      <m:sub>
                        <m:r>
                          <a:rPr lang="en-GB"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t>𝑣</m:t>
                        </m:r>
                      </m:sub>
                    </m:sSub>
                    <m:r>
                      <a:rPr lang="en-GB"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pl-PL"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t>𝜃</m:t>
                        </m:r>
                      </m:e>
                      <m:sub>
                        <m:r>
                          <a:rPr lang="en-GB"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GB"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pl-PL">
                  <a:solidFill>
                    <a:srgbClr val="262626"/>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GB">
                    <a:solidFill>
                      <a:srgbClr val="262626"/>
                    </a:solidFill>
                    <a:effectLst/>
                    <a:latin typeface="Calibri" panose="020F0502020204030204" pitchFamily="34" charset="0"/>
                    <a:ea typeface="Times New Roman" panose="02020603050405020304" pitchFamily="18" charset="0"/>
                    <a:cs typeface="Symbol" panose="05050102010706020507" pitchFamily="18" charset="2"/>
                  </a:rPr>
                  <a:t>= </a:t>
                </a:r>
                <a14:m>
                  <m:oMath xmlns:m="http://schemas.openxmlformats.org/officeDocument/2006/math">
                    <m:f>
                      <m:fPr>
                        <m:ctrlPr>
                          <a:rPr lang="pl-PL"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GB"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GB"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t> 2</m:t>
                        </m:r>
                      </m:den>
                    </m:f>
                    <m:r>
                      <a:rPr lang="en-GB" i="1">
                        <a:solidFill>
                          <a:srgbClr val="262626"/>
                        </a:solidFill>
                        <a:effectLst/>
                        <a:latin typeface="Cambria Math" panose="02040503050406030204" pitchFamily="18" charset="0"/>
                        <a:ea typeface="Times New Roman" panose="02020603050405020304" pitchFamily="18" charset="0"/>
                        <a:cs typeface="Symbol" panose="05050102010706020507" pitchFamily="18" charset="2"/>
                      </a:rPr>
                      <m:t>×120×7.5 </m:t>
                    </m:r>
                    <m:r>
                      <a:rPr lang="en-GB" i="1">
                        <a:solidFill>
                          <a:srgbClr val="262626"/>
                        </a:solidFill>
                        <a:effectLst/>
                        <a:latin typeface="Cambria Math" panose="02040503050406030204" pitchFamily="18" charset="0"/>
                        <a:ea typeface="Times New Roman" panose="02020603050405020304" pitchFamily="18" charset="0"/>
                        <a:cs typeface="Symbol" panose="05050102010706020507" pitchFamily="18" charset="2"/>
                      </a:rPr>
                      <m:t>𝐶𝑜𝑠</m:t>
                    </m:r>
                    <m:r>
                      <a:rPr lang="en-GB" i="1">
                        <a:solidFill>
                          <a:srgbClr val="262626"/>
                        </a:solidFill>
                        <a:effectLst/>
                        <a:latin typeface="Cambria Math" panose="02040503050406030204" pitchFamily="18" charset="0"/>
                        <a:ea typeface="Times New Roman" panose="02020603050405020304" pitchFamily="18" charset="0"/>
                        <a:cs typeface="Symbol" panose="05050102010706020507" pitchFamily="18" charset="2"/>
                      </a:rPr>
                      <m:t> (20−</m:t>
                    </m:r>
                    <m:d>
                      <m:dPr>
                        <m:ctrlPr>
                          <a:rPr lang="pl-PL" i="1">
                            <a:solidFill>
                              <a:srgbClr val="262626"/>
                            </a:solidFill>
                            <a:effectLst/>
                            <a:latin typeface="Cambria Math" panose="02040503050406030204" pitchFamily="18" charset="0"/>
                            <a:ea typeface="Times New Roman" panose="02020603050405020304" pitchFamily="18" charset="0"/>
                            <a:cs typeface="Symbol" panose="05050102010706020507" pitchFamily="18" charset="2"/>
                          </a:rPr>
                        </m:ctrlPr>
                      </m:dPr>
                      <m:e>
                        <m:r>
                          <a:rPr lang="en-GB" i="1">
                            <a:solidFill>
                              <a:srgbClr val="262626"/>
                            </a:solidFill>
                            <a:effectLst/>
                            <a:latin typeface="Cambria Math" panose="02040503050406030204" pitchFamily="18" charset="0"/>
                            <a:ea typeface="Times New Roman" panose="02020603050405020304" pitchFamily="18" charset="0"/>
                            <a:cs typeface="Symbol" panose="05050102010706020507" pitchFamily="18" charset="2"/>
                          </a:rPr>
                          <m:t>−30</m:t>
                        </m:r>
                      </m:e>
                    </m:d>
                    <m:r>
                      <a:rPr lang="en-GB" i="1">
                        <a:solidFill>
                          <a:srgbClr val="262626"/>
                        </a:solidFill>
                        <a:effectLst/>
                        <a:latin typeface="Cambria Math" panose="02040503050406030204" pitchFamily="18" charset="0"/>
                        <a:ea typeface="Times New Roman" panose="02020603050405020304" pitchFamily="18" charset="0"/>
                        <a:cs typeface="Symbol" panose="05050102010706020507" pitchFamily="18" charset="2"/>
                      </a:rPr>
                      <m:t>)</m:t>
                    </m:r>
                  </m:oMath>
                </a14:m>
                <a:r>
                  <a:rPr lang="en-GB">
                    <a:solidFill>
                      <a:srgbClr val="262626"/>
                    </a:solidFill>
                    <a:effectLst/>
                    <a:latin typeface="Calibri" panose="020F0502020204030204" pitchFamily="34" charset="0"/>
                    <a:ea typeface="Times New Roman" panose="02020603050405020304" pitchFamily="18" charset="0"/>
                    <a:cs typeface="Symbol" panose="05050102010706020507" pitchFamily="18" charset="2"/>
                  </a:rPr>
                  <a:t> </a:t>
                </a:r>
                <a:endParaRPr lang="pl-PL">
                  <a:solidFill>
                    <a:srgbClr val="262626"/>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GB">
                    <a:solidFill>
                      <a:srgbClr val="262626"/>
                    </a:solidFill>
                    <a:effectLst/>
                    <a:latin typeface="Calibri" panose="020F0502020204030204" pitchFamily="34" charset="0"/>
                    <a:ea typeface="Times New Roman" panose="02020603050405020304" pitchFamily="18" charset="0"/>
                    <a:cs typeface="Symbol" panose="05050102010706020507" pitchFamily="18" charset="2"/>
                  </a:rPr>
                  <a:t>= 450 Cos 50</a:t>
                </a:r>
                <a:r>
                  <a:rPr lang="en-GB">
                    <a:solidFill>
                      <a:srgbClr val="262626"/>
                    </a:solidFill>
                    <a:latin typeface="Calibri" panose="020F0502020204030204" pitchFamily="34" charset="0"/>
                    <a:ea typeface="Calibri" panose="020F0502020204030204" pitchFamily="34" charset="0"/>
                    <a:cs typeface="Times New Roman" panose="02020603050405020304" pitchFamily="18" charset="0"/>
                  </a:rPr>
                  <a:t>   </a:t>
                </a:r>
                <a:r>
                  <a:rPr lang="en-GB">
                    <a:solidFill>
                      <a:srgbClr val="262626"/>
                    </a:solidFill>
                    <a:effectLst/>
                    <a:latin typeface="Calibri" panose="020F0502020204030204" pitchFamily="34" charset="0"/>
                    <a:ea typeface="Times New Roman" panose="02020603050405020304" pitchFamily="18" charset="0"/>
                    <a:cs typeface="Symbol" panose="05050102010706020507" pitchFamily="18" charset="2"/>
                  </a:rPr>
                  <a:t>= 289.25w </a:t>
                </a:r>
                <a:r>
                  <a:rPr lang="en-US">
                    <a:solidFill>
                      <a:srgbClr val="262626"/>
                    </a:solidFill>
                    <a:effectLst/>
                    <a:latin typeface="Calibri" panose="020F0502020204030204" pitchFamily="34" charset="0"/>
                    <a:ea typeface="Calibri" panose="020F0502020204030204" pitchFamily="34" charset="0"/>
                    <a:cs typeface="Helvetica" panose="020B0604020202020204" pitchFamily="34" charset="0"/>
                  </a:rPr>
                  <a:t>[9marks]</a:t>
                </a:r>
                <a:endParaRPr lang="pl-PL">
                  <a:solidFill>
                    <a:srgbClr val="262626"/>
                  </a:solidFill>
                  <a:effectLst/>
                  <a:latin typeface="Calibri" panose="020F0502020204030204" pitchFamily="34" charset="0"/>
                  <a:ea typeface="Calibri" panose="020F0502020204030204" pitchFamily="34" charset="0"/>
                  <a:cs typeface="Times New Roman" panose="02020603050405020304" pitchFamily="18" charset="0"/>
                </a:endParaRPr>
              </a:p>
              <a:p>
                <a:endParaRPr lang="pl-PL">
                  <a:solidFill>
                    <a:srgbClr val="262626"/>
                  </a:solidFill>
                </a:endParaRPr>
              </a:p>
            </p:txBody>
          </p:sp>
        </mc:Choice>
        <mc:Fallback xmlns="">
          <p:sp>
            <p:nvSpPr>
              <p:cNvPr id="3" name="Content Placeholder 2">
                <a:extLst>
                  <a:ext uri="{FF2B5EF4-FFF2-40B4-BE49-F238E27FC236}">
                    <a16:creationId xmlns:a16="http://schemas.microsoft.com/office/drawing/2014/main" id="{0B7CA630-0083-ADE4-5FC7-6609B2AD118F}"/>
                  </a:ext>
                </a:extLst>
              </p:cNvPr>
              <p:cNvSpPr>
                <a:spLocks noGrp="1" noRot="1" noChangeAspect="1" noMove="1" noResize="1" noEditPoints="1" noAdjustHandles="1" noChangeArrowheads="1" noChangeShapeType="1" noTextEdit="1"/>
              </p:cNvSpPr>
              <p:nvPr>
                <p:ph idx="1"/>
              </p:nvPr>
            </p:nvSpPr>
            <p:spPr>
              <a:xfrm>
                <a:off x="1295402" y="2556932"/>
                <a:ext cx="6256866" cy="3318936"/>
              </a:xfrm>
              <a:blipFill>
                <a:blip r:embed="rId3"/>
                <a:stretch>
                  <a:fillRect l="-1754" t="-367"/>
                </a:stretch>
              </a:blipFill>
            </p:spPr>
            <p:txBody>
              <a:bodyPr/>
              <a:lstStyle/>
              <a:p>
                <a:r>
                  <a:rPr lang="pl-PL">
                    <a:noFill/>
                  </a:rPr>
                  <a:t> </a:t>
                </a:r>
              </a:p>
            </p:txBody>
          </p:sp>
        </mc:Fallback>
      </mc:AlternateContent>
      <p:pic>
        <p:nvPicPr>
          <p:cNvPr id="5" name="Picture 4">
            <a:extLst>
              <a:ext uri="{FF2B5EF4-FFF2-40B4-BE49-F238E27FC236}">
                <a16:creationId xmlns:a16="http://schemas.microsoft.com/office/drawing/2014/main" id="{F1C12BDE-97D0-F6E5-36C0-1077E6F3BFEB}"/>
              </a:ext>
            </a:extLst>
          </p:cNvPr>
          <p:cNvPicPr>
            <a:picLocks noChangeAspect="1"/>
          </p:cNvPicPr>
          <p:nvPr/>
        </p:nvPicPr>
        <p:blipFill>
          <a:blip r:embed="rId4"/>
          <a:stretch>
            <a:fillRect/>
          </a:stretch>
        </p:blipFill>
        <p:spPr>
          <a:xfrm>
            <a:off x="7075055" y="2770909"/>
            <a:ext cx="4211781" cy="1871125"/>
          </a:xfrm>
          <a:prstGeom prst="rect">
            <a:avLst/>
          </a:prstGeom>
          <a:ln w="57150" cmpd="thickThin">
            <a:solidFill>
              <a:srgbClr val="7F7F7F"/>
            </a:solidFill>
            <a:miter lim="800000"/>
          </a:ln>
        </p:spPr>
      </p:pic>
    </p:spTree>
    <p:extLst>
      <p:ext uri="{BB962C8B-B14F-4D97-AF65-F5344CB8AC3E}">
        <p14:creationId xmlns:p14="http://schemas.microsoft.com/office/powerpoint/2010/main" val="1007710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81C2-5B86-6F9E-6466-204137A3FD20}"/>
              </a:ext>
            </a:extLst>
          </p:cNvPr>
          <p:cNvSpPr>
            <a:spLocks noGrp="1"/>
          </p:cNvSpPr>
          <p:nvPr>
            <p:ph type="title"/>
          </p:nvPr>
        </p:nvSpPr>
        <p:spPr/>
        <p:txBody>
          <a:bodyPr>
            <a:normAutofit/>
          </a:bodyPr>
          <a:lstStyle/>
          <a:p>
            <a:r>
              <a:rPr lang="pl-PL" sz="4000" b="0" i="0" u="none" strike="noStrike" baseline="0" dirty="0">
                <a:solidFill>
                  <a:schemeClr val="tx1"/>
                </a:solidFill>
                <a:latin typeface="ItcKabel-Medium"/>
              </a:rPr>
              <a:t>MAXIMUM AVERAGE POWER TRANSFER</a:t>
            </a:r>
            <a:endParaRPr lang="pl-PL" sz="4000" dirty="0">
              <a:solidFill>
                <a:schemeClr val="tx1"/>
              </a:solidFill>
            </a:endParaRPr>
          </a:p>
        </p:txBody>
      </p:sp>
      <p:sp>
        <p:nvSpPr>
          <p:cNvPr id="3" name="Content Placeholder 2">
            <a:extLst>
              <a:ext uri="{FF2B5EF4-FFF2-40B4-BE49-F238E27FC236}">
                <a16:creationId xmlns:a16="http://schemas.microsoft.com/office/drawing/2014/main" id="{4FB2DFD5-D190-89F5-1A11-3751EF61770E}"/>
              </a:ext>
            </a:extLst>
          </p:cNvPr>
          <p:cNvSpPr>
            <a:spLocks noGrp="1"/>
          </p:cNvSpPr>
          <p:nvPr>
            <p:ph idx="1"/>
          </p:nvPr>
        </p:nvSpPr>
        <p:spPr/>
        <p:txBody>
          <a:bodyPr/>
          <a:lstStyle/>
          <a:p>
            <a:pPr algn="l"/>
            <a:r>
              <a:rPr lang="en-US" sz="1800" b="0" i="0" u="none" strike="noStrike" baseline="0" dirty="0">
                <a:solidFill>
                  <a:srgbClr val="000000"/>
                </a:solidFill>
                <a:latin typeface="ItcKabel-Book"/>
              </a:rPr>
              <a:t>For </a:t>
            </a:r>
            <a:r>
              <a:rPr lang="en-US" sz="1800" b="0" i="0" u="none" strike="noStrike" baseline="0" dirty="0">
                <a:solidFill>
                  <a:srgbClr val="009E70"/>
                </a:solidFill>
                <a:latin typeface="ItcKabel-Medium"/>
              </a:rPr>
              <a:t>maximum average power transfer, </a:t>
            </a:r>
            <a:r>
              <a:rPr lang="en-US" sz="1800" b="0" i="0" u="none" strike="noStrike" baseline="0" dirty="0">
                <a:solidFill>
                  <a:srgbClr val="000000"/>
                </a:solidFill>
                <a:latin typeface="ItcKabel-Book"/>
              </a:rPr>
              <a:t>the load impedance </a:t>
            </a:r>
            <a:r>
              <a:rPr lang="en-US" sz="1800" b="1" i="0" u="none" strike="noStrike" baseline="0" dirty="0">
                <a:solidFill>
                  <a:srgbClr val="000000"/>
                </a:solidFill>
                <a:latin typeface="ItcKabel-Bold"/>
              </a:rPr>
              <a:t>Z</a:t>
            </a:r>
            <a:r>
              <a:rPr lang="en-US" sz="1800" b="0" i="0" u="none" strike="noStrike" baseline="0" dirty="0">
                <a:solidFill>
                  <a:srgbClr val="000000"/>
                </a:solidFill>
                <a:latin typeface="ItcKabel-Book"/>
              </a:rPr>
              <a:t>L must be equal to the complex conjugate of the Thevenin impedance </a:t>
            </a:r>
            <a:r>
              <a:rPr lang="en-US" sz="1800" b="1" i="0" u="none" strike="noStrike" baseline="0" dirty="0" err="1">
                <a:solidFill>
                  <a:srgbClr val="000000"/>
                </a:solidFill>
                <a:latin typeface="ItcKabel-Bold"/>
              </a:rPr>
              <a:t>Z</a:t>
            </a:r>
            <a:r>
              <a:rPr lang="en-US" sz="1800" b="0" i="0" u="none" strike="noStrike" baseline="0" dirty="0" err="1">
                <a:solidFill>
                  <a:srgbClr val="000000"/>
                </a:solidFill>
                <a:latin typeface="ItcKabel-Book"/>
              </a:rPr>
              <a:t>Th</a:t>
            </a:r>
            <a:r>
              <a:rPr lang="en-US" sz="1800" b="0" i="0" u="none" strike="noStrike" baseline="0" dirty="0">
                <a:solidFill>
                  <a:srgbClr val="000000"/>
                </a:solidFill>
                <a:latin typeface="ItcKabel-Book"/>
              </a:rPr>
              <a:t>.</a:t>
            </a:r>
          </a:p>
          <a:p>
            <a:pPr algn="l"/>
            <a:endParaRPr lang="pl-PL" dirty="0"/>
          </a:p>
        </p:txBody>
      </p:sp>
      <p:pic>
        <p:nvPicPr>
          <p:cNvPr id="5" name="Picture 4">
            <a:extLst>
              <a:ext uri="{FF2B5EF4-FFF2-40B4-BE49-F238E27FC236}">
                <a16:creationId xmlns:a16="http://schemas.microsoft.com/office/drawing/2014/main" id="{B0A438A2-217E-9202-C065-C6A31362D90E}"/>
              </a:ext>
            </a:extLst>
          </p:cNvPr>
          <p:cNvPicPr>
            <a:picLocks noChangeAspect="1"/>
          </p:cNvPicPr>
          <p:nvPr/>
        </p:nvPicPr>
        <p:blipFill>
          <a:blip r:embed="rId2"/>
          <a:stretch>
            <a:fillRect/>
          </a:stretch>
        </p:blipFill>
        <p:spPr>
          <a:xfrm>
            <a:off x="1295401" y="3429000"/>
            <a:ext cx="3724795" cy="1355436"/>
          </a:xfrm>
          <a:prstGeom prst="rect">
            <a:avLst/>
          </a:prstGeom>
        </p:spPr>
      </p:pic>
      <p:pic>
        <p:nvPicPr>
          <p:cNvPr id="7" name="Picture 6">
            <a:extLst>
              <a:ext uri="{FF2B5EF4-FFF2-40B4-BE49-F238E27FC236}">
                <a16:creationId xmlns:a16="http://schemas.microsoft.com/office/drawing/2014/main" id="{BD7F3945-E992-4BDE-8B4D-83DB75EE412E}"/>
              </a:ext>
            </a:extLst>
          </p:cNvPr>
          <p:cNvPicPr>
            <a:picLocks noChangeAspect="1"/>
          </p:cNvPicPr>
          <p:nvPr/>
        </p:nvPicPr>
        <p:blipFill>
          <a:blip r:embed="rId3"/>
          <a:stretch>
            <a:fillRect/>
          </a:stretch>
        </p:blipFill>
        <p:spPr>
          <a:xfrm>
            <a:off x="6096000" y="2945954"/>
            <a:ext cx="4627418" cy="3200847"/>
          </a:xfrm>
          <a:prstGeom prst="rect">
            <a:avLst/>
          </a:prstGeom>
        </p:spPr>
      </p:pic>
    </p:spTree>
    <p:extLst>
      <p:ext uri="{BB962C8B-B14F-4D97-AF65-F5344CB8AC3E}">
        <p14:creationId xmlns:p14="http://schemas.microsoft.com/office/powerpoint/2010/main" val="1278286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5D47E-B002-D027-7556-425642617E62}"/>
              </a:ext>
            </a:extLst>
          </p:cNvPr>
          <p:cNvSpPr>
            <a:spLocks noGrp="1"/>
          </p:cNvSpPr>
          <p:nvPr>
            <p:ph type="title"/>
          </p:nvPr>
        </p:nvSpPr>
        <p:spPr/>
        <p:txBody>
          <a:bodyPr/>
          <a:lstStyle/>
          <a:p>
            <a:endParaRPr lang="pl-PL"/>
          </a:p>
        </p:txBody>
      </p:sp>
      <p:pic>
        <p:nvPicPr>
          <p:cNvPr id="5" name="Content Placeholder 4">
            <a:extLst>
              <a:ext uri="{FF2B5EF4-FFF2-40B4-BE49-F238E27FC236}">
                <a16:creationId xmlns:a16="http://schemas.microsoft.com/office/drawing/2014/main" id="{0858C96D-F83B-997E-55FB-0A6ABF0ECF14}"/>
              </a:ext>
            </a:extLst>
          </p:cNvPr>
          <p:cNvPicPr>
            <a:picLocks noGrp="1" noChangeAspect="1"/>
          </p:cNvPicPr>
          <p:nvPr>
            <p:ph idx="1"/>
          </p:nvPr>
        </p:nvPicPr>
        <p:blipFill>
          <a:blip r:embed="rId2"/>
          <a:stretch>
            <a:fillRect/>
          </a:stretch>
        </p:blipFill>
        <p:spPr>
          <a:xfrm>
            <a:off x="1117630" y="2473788"/>
            <a:ext cx="5763429" cy="3317411"/>
          </a:xfrm>
        </p:spPr>
      </p:pic>
      <p:pic>
        <p:nvPicPr>
          <p:cNvPr id="7" name="Picture 6">
            <a:extLst>
              <a:ext uri="{FF2B5EF4-FFF2-40B4-BE49-F238E27FC236}">
                <a16:creationId xmlns:a16="http://schemas.microsoft.com/office/drawing/2014/main" id="{9A3DA7E9-66CC-8B57-A4F4-9537ED2372FA}"/>
              </a:ext>
            </a:extLst>
          </p:cNvPr>
          <p:cNvPicPr>
            <a:picLocks noChangeAspect="1"/>
          </p:cNvPicPr>
          <p:nvPr/>
        </p:nvPicPr>
        <p:blipFill>
          <a:blip r:embed="rId3"/>
          <a:stretch>
            <a:fillRect/>
          </a:stretch>
        </p:blipFill>
        <p:spPr>
          <a:xfrm>
            <a:off x="7152751" y="2586662"/>
            <a:ext cx="4226449" cy="3458058"/>
          </a:xfrm>
          <a:prstGeom prst="rect">
            <a:avLst/>
          </a:prstGeom>
        </p:spPr>
      </p:pic>
    </p:spTree>
    <p:extLst>
      <p:ext uri="{BB962C8B-B14F-4D97-AF65-F5344CB8AC3E}">
        <p14:creationId xmlns:p14="http://schemas.microsoft.com/office/powerpoint/2010/main" val="1569096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E261E-F173-A9B4-2E20-EF117C8F3B8D}"/>
              </a:ext>
            </a:extLst>
          </p:cNvPr>
          <p:cNvSpPr>
            <a:spLocks noGrp="1"/>
          </p:cNvSpPr>
          <p:nvPr>
            <p:ph type="title"/>
          </p:nvPr>
        </p:nvSpPr>
        <p:spPr>
          <a:xfrm>
            <a:off x="793662" y="386930"/>
            <a:ext cx="10066122" cy="1298448"/>
          </a:xfrm>
        </p:spPr>
        <p:txBody>
          <a:bodyPr anchor="b">
            <a:normAutofit/>
          </a:bodyPr>
          <a:lstStyle/>
          <a:p>
            <a:pPr algn="ctr"/>
            <a:r>
              <a:rPr lang="pl-PL" sz="4800" b="0" i="0" u="none" strike="noStrike" baseline="0" dirty="0" err="1">
                <a:latin typeface="ItcKabel-Book"/>
              </a:rPr>
              <a:t>Sinusoids</a:t>
            </a:r>
            <a:r>
              <a:rPr lang="pl-PL" sz="4800" b="0" i="0" u="none" strike="noStrike" baseline="0" dirty="0">
                <a:latin typeface="ItcKabel-Book"/>
              </a:rPr>
              <a:t> and</a:t>
            </a:r>
            <a:r>
              <a:rPr lang="en-GB" sz="4800" b="0" i="0" u="none" strike="noStrike" baseline="0" dirty="0">
                <a:latin typeface="ItcKabel-Book"/>
              </a:rPr>
              <a:t> </a:t>
            </a:r>
            <a:r>
              <a:rPr lang="pl-PL" sz="4800" b="0" i="0" u="none" strike="noStrike" baseline="0" dirty="0" err="1">
                <a:latin typeface="ItcKabel-Book"/>
              </a:rPr>
              <a:t>Phasors</a:t>
            </a:r>
            <a:endParaRPr lang="pl-PL" sz="4800" dirty="0"/>
          </a:p>
        </p:txBody>
      </p:sp>
      <p:sp>
        <p:nvSpPr>
          <p:cNvPr id="3" name="Content Placeholder 2">
            <a:extLst>
              <a:ext uri="{FF2B5EF4-FFF2-40B4-BE49-F238E27FC236}">
                <a16:creationId xmlns:a16="http://schemas.microsoft.com/office/drawing/2014/main" id="{000F5669-4CEA-4C35-3DBC-7FBDA62F46C4}"/>
              </a:ext>
            </a:extLst>
          </p:cNvPr>
          <p:cNvSpPr>
            <a:spLocks noGrp="1"/>
          </p:cNvSpPr>
          <p:nvPr>
            <p:ph idx="1"/>
          </p:nvPr>
        </p:nvSpPr>
        <p:spPr>
          <a:xfrm>
            <a:off x="219456" y="2286000"/>
            <a:ext cx="5717207" cy="3952959"/>
          </a:xfrm>
        </p:spPr>
        <p:txBody>
          <a:bodyPr anchor="ctr">
            <a:normAutofit lnSpcReduction="10000"/>
          </a:bodyPr>
          <a:lstStyle/>
          <a:p>
            <a:pPr algn="just"/>
            <a:endParaRPr lang="en-US" sz="2000" b="0" i="0" u="none" strike="noStrike" baseline="0" dirty="0">
              <a:latin typeface="ItcKabel-Book"/>
            </a:endParaRPr>
          </a:p>
          <a:p>
            <a:pPr algn="just"/>
            <a:r>
              <a:rPr lang="en-US" sz="2000" b="1" i="0" u="none" strike="noStrike" baseline="0" dirty="0">
                <a:latin typeface="ItcKabel-Book"/>
              </a:rPr>
              <a:t>A </a:t>
            </a:r>
            <a:r>
              <a:rPr lang="en-US" sz="2000" b="1" i="0" u="none" strike="noStrike" baseline="0" dirty="0">
                <a:latin typeface="ItcKabel-Medium"/>
              </a:rPr>
              <a:t>sinusoid </a:t>
            </a:r>
            <a:r>
              <a:rPr lang="en-US" sz="2000" b="1" i="0" u="none" strike="noStrike" baseline="0" dirty="0">
                <a:latin typeface="ItcKabel-Book"/>
              </a:rPr>
              <a:t>is a signal that has the form of the sine or cosine function. </a:t>
            </a:r>
          </a:p>
          <a:p>
            <a:pPr marL="0" indent="0" algn="just">
              <a:buNone/>
            </a:pPr>
            <a:r>
              <a:rPr lang="en-US" sz="2000" b="0" i="0" u="none" strike="noStrike" baseline="0" dirty="0">
                <a:latin typeface="Times New Roman" panose="02020603050405020304" pitchFamily="18" charset="0"/>
              </a:rPr>
              <a:t>A sinusoidal current is usually referred to as </a:t>
            </a:r>
            <a:r>
              <a:rPr lang="en-US" sz="2000" b="0" i="1" u="none" strike="noStrike" baseline="0" dirty="0">
                <a:latin typeface="Times New Roman" panose="02020603050405020304" pitchFamily="18" charset="0"/>
              </a:rPr>
              <a:t>alternating current </a:t>
            </a:r>
            <a:r>
              <a:rPr lang="en-US" sz="2000" b="0" i="0" u="none" strike="noStrike" baseline="0" dirty="0">
                <a:latin typeface="Times New Roman" panose="02020603050405020304" pitchFamily="18" charset="0"/>
              </a:rPr>
              <a:t>(</a:t>
            </a:r>
            <a:r>
              <a:rPr lang="en-US" sz="2000" b="0" i="1" u="none" strike="noStrike" baseline="0" dirty="0">
                <a:latin typeface="Times New Roman" panose="02020603050405020304" pitchFamily="18" charset="0"/>
              </a:rPr>
              <a:t>ac</a:t>
            </a:r>
            <a:r>
              <a:rPr lang="en-US" sz="2000" b="0" i="0" u="none" strike="noStrike" baseline="0" dirty="0">
                <a:latin typeface="Times New Roman" panose="02020603050405020304" pitchFamily="18" charset="0"/>
              </a:rPr>
              <a:t>). Such a current reverses at regular time intervals and has alternately positive and negative values. Circuits driven by sinusoidal current or voltage sources are called </a:t>
            </a:r>
            <a:r>
              <a:rPr lang="en-US" sz="2000" b="0" i="1" u="none" strike="noStrike" baseline="0" dirty="0">
                <a:latin typeface="Times New Roman" panose="02020603050405020304" pitchFamily="18" charset="0"/>
              </a:rPr>
              <a:t>ac circuits</a:t>
            </a:r>
            <a:endParaRPr lang="en-US" sz="2000" dirty="0">
              <a:latin typeface="ItcKabel-Book"/>
            </a:endParaRPr>
          </a:p>
          <a:p>
            <a:pPr algn="just"/>
            <a:r>
              <a:rPr lang="en-US" sz="2000" b="1" dirty="0">
                <a:latin typeface="ItcKabel-Book"/>
              </a:rPr>
              <a:t>What is a signal -  A signal is used for an electrical quantity such as current of a voltage or (electromagnetic wave) when it is used to covey information</a:t>
            </a:r>
          </a:p>
          <a:p>
            <a:endParaRPr lang="en-US" sz="2000" dirty="0">
              <a:latin typeface="ItcKabel-Book"/>
            </a:endParaRPr>
          </a:p>
          <a:p>
            <a:endParaRPr lang="pl-PL" sz="2000" dirty="0"/>
          </a:p>
        </p:txBody>
      </p:sp>
      <p:pic>
        <p:nvPicPr>
          <p:cNvPr id="5" name="Picture 4">
            <a:extLst>
              <a:ext uri="{FF2B5EF4-FFF2-40B4-BE49-F238E27FC236}">
                <a16:creationId xmlns:a16="http://schemas.microsoft.com/office/drawing/2014/main" id="{51715A6D-7B9C-4F2A-19A3-D14A26F65522}"/>
              </a:ext>
            </a:extLst>
          </p:cNvPr>
          <p:cNvPicPr>
            <a:picLocks noChangeAspect="1"/>
          </p:cNvPicPr>
          <p:nvPr/>
        </p:nvPicPr>
        <p:blipFill>
          <a:blip r:embed="rId2"/>
          <a:stretch>
            <a:fillRect/>
          </a:stretch>
        </p:blipFill>
        <p:spPr>
          <a:xfrm>
            <a:off x="6096000" y="2984778"/>
            <a:ext cx="5150277" cy="2295246"/>
          </a:xfrm>
          <a:prstGeom prst="rect">
            <a:avLst/>
          </a:prstGeom>
        </p:spPr>
      </p:pic>
    </p:spTree>
    <p:extLst>
      <p:ext uri="{BB962C8B-B14F-4D97-AF65-F5344CB8AC3E}">
        <p14:creationId xmlns:p14="http://schemas.microsoft.com/office/powerpoint/2010/main" val="4190183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70057-5DE0-4DC7-8849-AAC970E9FC3F}"/>
              </a:ext>
            </a:extLst>
          </p:cNvPr>
          <p:cNvSpPr>
            <a:spLocks noGrp="1"/>
          </p:cNvSpPr>
          <p:nvPr>
            <p:ph type="title"/>
          </p:nvPr>
        </p:nvSpPr>
        <p:spPr/>
        <p:txBody>
          <a:bodyPr/>
          <a:lstStyle/>
          <a:p>
            <a:r>
              <a:rPr lang="en-GB" dirty="0"/>
              <a:t>Example</a:t>
            </a:r>
            <a:endParaRPr lang="pl-PL" dirty="0"/>
          </a:p>
        </p:txBody>
      </p:sp>
      <p:sp>
        <p:nvSpPr>
          <p:cNvPr id="3" name="Content Placeholder 2">
            <a:extLst>
              <a:ext uri="{FF2B5EF4-FFF2-40B4-BE49-F238E27FC236}">
                <a16:creationId xmlns:a16="http://schemas.microsoft.com/office/drawing/2014/main" id="{B3D42E8A-B7CE-C72A-F36B-C475B25F19FE}"/>
              </a:ext>
            </a:extLst>
          </p:cNvPr>
          <p:cNvSpPr>
            <a:spLocks noGrp="1"/>
          </p:cNvSpPr>
          <p:nvPr>
            <p:ph idx="1"/>
          </p:nvPr>
        </p:nvSpPr>
        <p:spPr>
          <a:xfrm>
            <a:off x="1606298" y="2584363"/>
            <a:ext cx="9601196" cy="3318936"/>
          </a:xfrm>
        </p:spPr>
        <p:txBody>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Question: The resistor </a:t>
            </a:r>
            <a:r>
              <a:rPr lang="en-US" sz="18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a:t>
            </a:r>
            <a:r>
              <a:rPr lang="en-US" sz="1800"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 </a:t>
            </a:r>
            <a:r>
              <a:rPr lang="en-US" sz="1800" dirty="0">
                <a:effectLst/>
                <a:latin typeface="Calibri" panose="020F0502020204030204" pitchFamily="34" charset="0"/>
                <a:ea typeface="Calibri" panose="020F0502020204030204" pitchFamily="34" charset="0"/>
                <a:cs typeface="Times New Roman" panose="02020603050405020304" pitchFamily="18" charset="0"/>
              </a:rPr>
              <a:t>is adjusted until it absorbs the maximum average power. Calculate </a:t>
            </a:r>
            <a:r>
              <a:rPr lang="en-US" sz="18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a:t>
            </a:r>
            <a:r>
              <a:rPr lang="en-US" sz="1800"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 </a:t>
            </a:r>
            <a:r>
              <a:rPr lang="en-US" sz="1800" dirty="0">
                <a:effectLst/>
                <a:latin typeface="Calibri" panose="020F0502020204030204" pitchFamily="34" charset="0"/>
                <a:ea typeface="Calibri" panose="020F0502020204030204" pitchFamily="34" charset="0"/>
                <a:cs typeface="Times New Roman" panose="02020603050405020304" pitchFamily="18" charset="0"/>
              </a:rPr>
              <a:t>and the maximum average power absorbed by it.</a:t>
            </a:r>
            <a:r>
              <a:rPr lang="en-US" sz="1800" dirty="0">
                <a:effectLst/>
                <a:latin typeface="Calibri" panose="020F0502020204030204" pitchFamily="34" charset="0"/>
                <a:ea typeface="Calibri" panose="020F0502020204030204" pitchFamily="34" charset="0"/>
                <a:cs typeface="Helvetica" panose="020B0604020202020204" pitchFamily="34" charset="0"/>
              </a:rPr>
              <a:t> </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pl-PL" dirty="0"/>
          </a:p>
        </p:txBody>
      </p:sp>
      <p:sp>
        <p:nvSpPr>
          <p:cNvPr id="4" name="Rectangle 2">
            <a:extLst>
              <a:ext uri="{FF2B5EF4-FFF2-40B4-BE49-F238E27FC236}">
                <a16:creationId xmlns:a16="http://schemas.microsoft.com/office/drawing/2014/main" id="{668EAD8A-CD17-5FA8-8870-FBCBA0EB74B6}"/>
              </a:ext>
            </a:extLst>
          </p:cNvPr>
          <p:cNvSpPr>
            <a:spLocks noChangeArrowheads="1"/>
          </p:cNvSpPr>
          <p:nvPr/>
        </p:nvSpPr>
        <p:spPr bwMode="auto">
          <a:xfrm>
            <a:off x="310896" y="-27059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pl-PL"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Figure 1, the resistor </a:t>
            </a:r>
            <a:r>
              <a:rPr kumimoji="0" lang="en-US" altLang="pl-PL" sz="1100" b="0" i="1"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R</a:t>
            </a:r>
            <a:r>
              <a:rPr kumimoji="0" lang="en-US" altLang="pl-PL" sz="1100" b="0" i="0" u="none" strike="noStrike" cap="none" normalizeH="0" baseline="-3000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L </a:t>
            </a:r>
            <a:r>
              <a:rPr kumimoji="0" lang="en-US" altLang="pl-PL"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is adjusted until it absorbs the maximum average power. Calculate </a:t>
            </a:r>
            <a:r>
              <a:rPr kumimoji="0" lang="en-US" altLang="pl-PL" sz="1100" b="0" i="1"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R</a:t>
            </a:r>
            <a:r>
              <a:rPr kumimoji="0" lang="en-US" altLang="pl-PL" sz="1100" b="0" i="0" u="none" strike="noStrike" cap="none" normalizeH="0" baseline="-3000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L </a:t>
            </a:r>
            <a:r>
              <a:rPr kumimoji="0" lang="en-US" altLang="pl-PL"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and the maximum average power absorbed by it.</a:t>
            </a:r>
            <a:r>
              <a:rPr kumimoji="0" lang="en-US" altLang="pl-PL"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Helvetica" panose="020B0604020202020204" pitchFamily="34" charset="0"/>
              </a:rPr>
              <a:t> [10marks]</a:t>
            </a:r>
            <a:endParaRPr kumimoji="0" lang="en-US" altLang="pl-PL" sz="1800" b="0" i="0" u="none" strike="noStrike" cap="none" normalizeH="0" baseline="0">
              <a:ln>
                <a:noFill/>
              </a:ln>
              <a:solidFill>
                <a:schemeClr val="tx1"/>
              </a:solidFill>
              <a:effectLst/>
              <a:latin typeface="Arial" panose="020B0604020202020204" pitchFamily="34" charset="0"/>
            </a:endParaRPr>
          </a:p>
        </p:txBody>
      </p:sp>
      <p:graphicFrame>
        <p:nvGraphicFramePr>
          <p:cNvPr id="5" name="Object 4">
            <a:extLst>
              <a:ext uri="{FF2B5EF4-FFF2-40B4-BE49-F238E27FC236}">
                <a16:creationId xmlns:a16="http://schemas.microsoft.com/office/drawing/2014/main" id="{F24074AE-D3CA-14ED-B1CF-14BB5F7C7A4F}"/>
              </a:ext>
            </a:extLst>
          </p:cNvPr>
          <p:cNvGraphicFramePr>
            <a:graphicFrameLocks noChangeAspect="1"/>
          </p:cNvGraphicFramePr>
          <p:nvPr>
            <p:extLst>
              <p:ext uri="{D42A27DB-BD31-4B8C-83A1-F6EECF244321}">
                <p14:modId xmlns:p14="http://schemas.microsoft.com/office/powerpoint/2010/main" val="1949760591"/>
              </p:ext>
            </p:extLst>
          </p:nvPr>
        </p:nvGraphicFramePr>
        <p:xfrm>
          <a:off x="2075688" y="3337560"/>
          <a:ext cx="4910328" cy="2386583"/>
        </p:xfrm>
        <a:graphic>
          <a:graphicData uri="http://schemas.openxmlformats.org/presentationml/2006/ole">
            <mc:AlternateContent xmlns:mc="http://schemas.openxmlformats.org/markup-compatibility/2006">
              <mc:Choice xmlns:v="urn:schemas-microsoft-com:vml" Requires="v">
                <p:oleObj r:id="rId2" imgW="4219446" imgH="1857413" progId="Visio.Drawing.15">
                  <p:embed/>
                </p:oleObj>
              </mc:Choice>
              <mc:Fallback>
                <p:oleObj r:id="rId2" imgW="4219446" imgH="1857413" progId="Visio.Drawing.15">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5688" y="3337560"/>
                        <a:ext cx="4910328" cy="2386583"/>
                      </a:xfrm>
                      <a:prstGeom prst="rect">
                        <a:avLst/>
                      </a:prstGeom>
                      <a:noFill/>
                    </p:spPr>
                  </p:pic>
                </p:oleObj>
              </mc:Fallback>
            </mc:AlternateContent>
          </a:graphicData>
        </a:graphic>
      </p:graphicFrame>
    </p:spTree>
    <p:extLst>
      <p:ext uri="{BB962C8B-B14F-4D97-AF65-F5344CB8AC3E}">
        <p14:creationId xmlns:p14="http://schemas.microsoft.com/office/powerpoint/2010/main" val="3152388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7E812-0DD5-AA7F-4686-4936B4FA46CD}"/>
              </a:ext>
            </a:extLst>
          </p:cNvPr>
          <p:cNvSpPr>
            <a:spLocks noGrp="1"/>
          </p:cNvSpPr>
          <p:nvPr>
            <p:ph type="title"/>
          </p:nvPr>
        </p:nvSpPr>
        <p:spPr/>
        <p:txBody>
          <a:bodyPr/>
          <a:lstStyle/>
          <a:p>
            <a:endParaRPr lang="pl-PL"/>
          </a:p>
        </p:txBody>
      </p:sp>
      <p:pic>
        <p:nvPicPr>
          <p:cNvPr id="5" name="Content Placeholder 4">
            <a:extLst>
              <a:ext uri="{FF2B5EF4-FFF2-40B4-BE49-F238E27FC236}">
                <a16:creationId xmlns:a16="http://schemas.microsoft.com/office/drawing/2014/main" id="{05081450-9B58-4979-0208-527E579613DA}"/>
              </a:ext>
            </a:extLst>
          </p:cNvPr>
          <p:cNvPicPr>
            <a:picLocks noGrp="1" noChangeAspect="1"/>
          </p:cNvPicPr>
          <p:nvPr>
            <p:ph idx="1"/>
          </p:nvPr>
        </p:nvPicPr>
        <p:blipFill>
          <a:blip r:embed="rId2"/>
          <a:stretch>
            <a:fillRect/>
          </a:stretch>
        </p:blipFill>
        <p:spPr>
          <a:xfrm>
            <a:off x="1791855" y="2540000"/>
            <a:ext cx="9199417" cy="3565236"/>
          </a:xfrm>
        </p:spPr>
      </p:pic>
    </p:spTree>
    <p:extLst>
      <p:ext uri="{BB962C8B-B14F-4D97-AF65-F5344CB8AC3E}">
        <p14:creationId xmlns:p14="http://schemas.microsoft.com/office/powerpoint/2010/main" val="2699831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EE664-8EC1-9898-AF00-A98116410F43}"/>
              </a:ext>
            </a:extLst>
          </p:cNvPr>
          <p:cNvSpPr>
            <a:spLocks noGrp="1"/>
          </p:cNvSpPr>
          <p:nvPr>
            <p:ph type="title"/>
          </p:nvPr>
        </p:nvSpPr>
        <p:spPr/>
        <p:txBody>
          <a:bodyPr/>
          <a:lstStyle/>
          <a:p>
            <a:r>
              <a:rPr lang="en-GB" dirty="0"/>
              <a:t>Example (Cont’d)</a:t>
            </a:r>
            <a:endParaRPr lang="pl-PL" dirty="0"/>
          </a:p>
        </p:txBody>
      </p:sp>
      <p:pic>
        <p:nvPicPr>
          <p:cNvPr id="5" name="Content Placeholder 4">
            <a:extLst>
              <a:ext uri="{FF2B5EF4-FFF2-40B4-BE49-F238E27FC236}">
                <a16:creationId xmlns:a16="http://schemas.microsoft.com/office/drawing/2014/main" id="{C714BC56-7AB7-DBFB-60C3-363BC9064E97}"/>
              </a:ext>
            </a:extLst>
          </p:cNvPr>
          <p:cNvPicPr>
            <a:picLocks noGrp="1" noChangeAspect="1"/>
          </p:cNvPicPr>
          <p:nvPr>
            <p:ph idx="1"/>
          </p:nvPr>
        </p:nvPicPr>
        <p:blipFill>
          <a:blip r:embed="rId2"/>
          <a:stretch>
            <a:fillRect/>
          </a:stretch>
        </p:blipFill>
        <p:spPr>
          <a:xfrm>
            <a:off x="1644073" y="2557463"/>
            <a:ext cx="9252525" cy="3603192"/>
          </a:xfrm>
        </p:spPr>
      </p:pic>
    </p:spTree>
    <p:extLst>
      <p:ext uri="{BB962C8B-B14F-4D97-AF65-F5344CB8AC3E}">
        <p14:creationId xmlns:p14="http://schemas.microsoft.com/office/powerpoint/2010/main" val="14890992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F6677-8480-E888-FCFB-192E366EAD42}"/>
              </a:ext>
            </a:extLst>
          </p:cNvPr>
          <p:cNvSpPr>
            <a:spLocks noGrp="1"/>
          </p:cNvSpPr>
          <p:nvPr>
            <p:ph type="title"/>
          </p:nvPr>
        </p:nvSpPr>
        <p:spPr/>
        <p:txBody>
          <a:bodyPr>
            <a:normAutofit fontScale="90000"/>
          </a:bodyPr>
          <a:lstStyle/>
          <a:p>
            <a:r>
              <a:rPr lang="pl-PL" sz="4400" i="0" u="none" strike="noStrike" baseline="0" dirty="0">
                <a:solidFill>
                  <a:schemeClr val="tx1"/>
                </a:solidFill>
                <a:latin typeface="ItcKabel-Medium"/>
              </a:rPr>
              <a:t>EFFECTIVE OR RMS VALUE</a:t>
            </a:r>
            <a:br>
              <a:rPr lang="pl-PL" sz="4400" b="0" i="0" u="none" strike="noStrike" baseline="0" dirty="0">
                <a:solidFill>
                  <a:srgbClr val="13B70E"/>
                </a:solidFill>
                <a:latin typeface="ItcKabel-Medium"/>
              </a:rPr>
            </a:br>
            <a:endParaRPr lang="pl-PL" dirty="0"/>
          </a:p>
        </p:txBody>
      </p:sp>
      <p:sp>
        <p:nvSpPr>
          <p:cNvPr id="3" name="Content Placeholder 2">
            <a:extLst>
              <a:ext uri="{FF2B5EF4-FFF2-40B4-BE49-F238E27FC236}">
                <a16:creationId xmlns:a16="http://schemas.microsoft.com/office/drawing/2014/main" id="{B227C0F2-D353-65D1-4167-43064D697CDE}"/>
              </a:ext>
            </a:extLst>
          </p:cNvPr>
          <p:cNvSpPr>
            <a:spLocks noGrp="1"/>
          </p:cNvSpPr>
          <p:nvPr>
            <p:ph idx="1"/>
          </p:nvPr>
        </p:nvSpPr>
        <p:spPr/>
        <p:txBody>
          <a:bodyPr/>
          <a:lstStyle/>
          <a:p>
            <a:pPr marL="0" indent="0" algn="l">
              <a:buNone/>
            </a:pPr>
            <a:r>
              <a:rPr lang="en-US" sz="1800" b="0" i="0" u="none" strike="noStrike" baseline="0" dirty="0">
                <a:solidFill>
                  <a:srgbClr val="000000"/>
                </a:solidFill>
                <a:latin typeface="Times New Roman" panose="02020603050405020304" pitchFamily="18" charset="0"/>
              </a:rPr>
              <a:t>The idea of </a:t>
            </a:r>
            <a:r>
              <a:rPr lang="en-US" sz="1800" b="0" i="1" u="none" strike="noStrike" baseline="0" dirty="0">
                <a:solidFill>
                  <a:srgbClr val="000000"/>
                </a:solidFill>
                <a:latin typeface="Times New Roman" panose="02020603050405020304" pitchFamily="18" charset="0"/>
              </a:rPr>
              <a:t>effective value </a:t>
            </a:r>
            <a:r>
              <a:rPr lang="en-US" sz="1800" b="0" i="0" u="none" strike="noStrike" baseline="0" dirty="0">
                <a:solidFill>
                  <a:srgbClr val="000000"/>
                </a:solidFill>
                <a:latin typeface="Times New Roman" panose="02020603050405020304" pitchFamily="18" charset="0"/>
              </a:rPr>
              <a:t>arises from the need to measure the effectiveness of a voltage or current source in delivering power to a resistive load.</a:t>
            </a:r>
          </a:p>
          <a:p>
            <a:pPr marL="0" indent="0" algn="l">
              <a:buNone/>
            </a:pPr>
            <a:r>
              <a:rPr lang="en-US" sz="1800" b="1" i="0" u="none" strike="noStrike" baseline="0" dirty="0">
                <a:solidFill>
                  <a:schemeClr val="tx1"/>
                </a:solidFill>
                <a:latin typeface="ItcKabel-Book"/>
              </a:rPr>
              <a:t>The </a:t>
            </a:r>
            <a:r>
              <a:rPr lang="en-US" sz="1800" b="1" i="0" u="none" strike="noStrike" baseline="0" dirty="0">
                <a:solidFill>
                  <a:schemeClr val="tx1"/>
                </a:solidFill>
                <a:latin typeface="ItcKabel-Medium"/>
              </a:rPr>
              <a:t>effective value </a:t>
            </a:r>
            <a:r>
              <a:rPr lang="en-US" sz="1800" b="1" i="0" u="none" strike="noStrike" baseline="0" dirty="0">
                <a:solidFill>
                  <a:schemeClr val="tx1"/>
                </a:solidFill>
                <a:latin typeface="ItcKabel-Book"/>
              </a:rPr>
              <a:t>of a periodic current is the dc current that delivers the same average power to a resistor as the periodic current.</a:t>
            </a:r>
            <a:endParaRPr lang="pl-PL" b="1" dirty="0">
              <a:solidFill>
                <a:schemeClr val="tx1"/>
              </a:solidFill>
            </a:endParaRPr>
          </a:p>
        </p:txBody>
      </p:sp>
    </p:spTree>
    <p:extLst>
      <p:ext uri="{BB962C8B-B14F-4D97-AF65-F5344CB8AC3E}">
        <p14:creationId xmlns:p14="http://schemas.microsoft.com/office/powerpoint/2010/main" val="22447804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5986-58AD-6063-D872-165B6E5A3ED4}"/>
              </a:ext>
            </a:extLst>
          </p:cNvPr>
          <p:cNvSpPr>
            <a:spLocks noGrp="1"/>
          </p:cNvSpPr>
          <p:nvPr>
            <p:ph type="title"/>
          </p:nvPr>
        </p:nvSpPr>
        <p:spPr>
          <a:xfrm>
            <a:off x="1295402" y="982133"/>
            <a:ext cx="9601196" cy="588050"/>
          </a:xfrm>
        </p:spPr>
        <p:txBody>
          <a:bodyPr>
            <a:normAutofit fontScale="90000"/>
          </a:bodyPr>
          <a:lstStyle/>
          <a:p>
            <a:r>
              <a:rPr lang="pl-PL" sz="4400" i="0" u="none" strike="noStrike" baseline="0" dirty="0">
                <a:solidFill>
                  <a:schemeClr val="tx1"/>
                </a:solidFill>
                <a:latin typeface="ItcKabel-Medium"/>
              </a:rPr>
              <a:t>EFFECTIVE OR RMS VALUE</a:t>
            </a:r>
            <a:endParaRPr lang="pl-PL" dirty="0"/>
          </a:p>
        </p:txBody>
      </p:sp>
      <p:pic>
        <p:nvPicPr>
          <p:cNvPr id="5" name="Content Placeholder 4">
            <a:extLst>
              <a:ext uri="{FF2B5EF4-FFF2-40B4-BE49-F238E27FC236}">
                <a16:creationId xmlns:a16="http://schemas.microsoft.com/office/drawing/2014/main" id="{06A672BB-0A2A-0926-E46F-62D84378B8B7}"/>
              </a:ext>
            </a:extLst>
          </p:cNvPr>
          <p:cNvPicPr>
            <a:picLocks noGrp="1" noChangeAspect="1"/>
          </p:cNvPicPr>
          <p:nvPr>
            <p:ph idx="1"/>
          </p:nvPr>
        </p:nvPicPr>
        <p:blipFill>
          <a:blip r:embed="rId2"/>
          <a:stretch>
            <a:fillRect/>
          </a:stretch>
        </p:blipFill>
        <p:spPr>
          <a:xfrm>
            <a:off x="2493819" y="1884219"/>
            <a:ext cx="7546108" cy="3991120"/>
          </a:xfrm>
        </p:spPr>
      </p:pic>
    </p:spTree>
    <p:extLst>
      <p:ext uri="{BB962C8B-B14F-4D97-AF65-F5344CB8AC3E}">
        <p14:creationId xmlns:p14="http://schemas.microsoft.com/office/powerpoint/2010/main" val="185964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81F91-2565-9505-6049-2D49FABDF45F}"/>
              </a:ext>
            </a:extLst>
          </p:cNvPr>
          <p:cNvSpPr>
            <a:spLocks noGrp="1"/>
          </p:cNvSpPr>
          <p:nvPr>
            <p:ph type="title"/>
          </p:nvPr>
        </p:nvSpPr>
        <p:spPr>
          <a:xfrm>
            <a:off x="1295402" y="982133"/>
            <a:ext cx="9601196" cy="643468"/>
          </a:xfrm>
        </p:spPr>
        <p:txBody>
          <a:bodyPr>
            <a:normAutofit fontScale="90000"/>
          </a:bodyPr>
          <a:lstStyle/>
          <a:p>
            <a:r>
              <a:rPr lang="pl-PL" sz="4400" i="0" u="none" strike="noStrike" baseline="0" dirty="0">
                <a:solidFill>
                  <a:schemeClr val="tx1"/>
                </a:solidFill>
                <a:latin typeface="ItcKabel-Medium"/>
              </a:rPr>
              <a:t>EFFECTIVE OR RMS VALUE</a:t>
            </a:r>
            <a:endParaRPr lang="pl-PL" dirty="0"/>
          </a:p>
        </p:txBody>
      </p:sp>
      <p:pic>
        <p:nvPicPr>
          <p:cNvPr id="5" name="Content Placeholder 4">
            <a:extLst>
              <a:ext uri="{FF2B5EF4-FFF2-40B4-BE49-F238E27FC236}">
                <a16:creationId xmlns:a16="http://schemas.microsoft.com/office/drawing/2014/main" id="{4268C9AD-25E8-D99B-E2EC-6938FB9632C0}"/>
              </a:ext>
            </a:extLst>
          </p:cNvPr>
          <p:cNvPicPr>
            <a:picLocks noGrp="1" noChangeAspect="1"/>
          </p:cNvPicPr>
          <p:nvPr>
            <p:ph idx="1"/>
          </p:nvPr>
        </p:nvPicPr>
        <p:blipFill>
          <a:blip r:embed="rId2"/>
          <a:stretch>
            <a:fillRect/>
          </a:stretch>
        </p:blipFill>
        <p:spPr>
          <a:xfrm>
            <a:off x="1738930" y="1810235"/>
            <a:ext cx="8183417" cy="4239491"/>
          </a:xfrm>
        </p:spPr>
      </p:pic>
    </p:spTree>
    <p:extLst>
      <p:ext uri="{BB962C8B-B14F-4D97-AF65-F5344CB8AC3E}">
        <p14:creationId xmlns:p14="http://schemas.microsoft.com/office/powerpoint/2010/main" val="40714745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5F443-25C6-D66D-CCE3-18FC91E65FCF}"/>
              </a:ext>
            </a:extLst>
          </p:cNvPr>
          <p:cNvSpPr>
            <a:spLocks noGrp="1"/>
          </p:cNvSpPr>
          <p:nvPr>
            <p:ph type="title"/>
          </p:nvPr>
        </p:nvSpPr>
        <p:spPr>
          <a:xfrm>
            <a:off x="1295402" y="652948"/>
            <a:ext cx="9601196" cy="1303867"/>
          </a:xfrm>
        </p:spPr>
        <p:txBody>
          <a:bodyPr/>
          <a:lstStyle/>
          <a:p>
            <a:r>
              <a:rPr lang="pl-PL" sz="4400" i="0" u="none" strike="noStrike" baseline="0" dirty="0">
                <a:solidFill>
                  <a:schemeClr val="tx1"/>
                </a:solidFill>
                <a:latin typeface="ItcKabel-Medium"/>
              </a:rPr>
              <a:t>EFFECTIVE OR RMS VALUE</a:t>
            </a:r>
            <a:endParaRPr lang="pl-PL" dirty="0"/>
          </a:p>
        </p:txBody>
      </p:sp>
      <p:pic>
        <p:nvPicPr>
          <p:cNvPr id="5" name="Content Placeholder 4">
            <a:extLst>
              <a:ext uri="{FF2B5EF4-FFF2-40B4-BE49-F238E27FC236}">
                <a16:creationId xmlns:a16="http://schemas.microsoft.com/office/drawing/2014/main" id="{FC6119E0-B35D-FA72-6189-E1238A06AFAD}"/>
              </a:ext>
            </a:extLst>
          </p:cNvPr>
          <p:cNvPicPr>
            <a:picLocks noGrp="1" noChangeAspect="1"/>
          </p:cNvPicPr>
          <p:nvPr>
            <p:ph idx="1"/>
          </p:nvPr>
        </p:nvPicPr>
        <p:blipFill>
          <a:blip r:embed="rId2"/>
          <a:stretch>
            <a:fillRect/>
          </a:stretch>
        </p:blipFill>
        <p:spPr>
          <a:xfrm>
            <a:off x="2290618" y="1607127"/>
            <a:ext cx="8017164" cy="4488873"/>
          </a:xfrm>
        </p:spPr>
      </p:pic>
    </p:spTree>
    <p:extLst>
      <p:ext uri="{BB962C8B-B14F-4D97-AF65-F5344CB8AC3E}">
        <p14:creationId xmlns:p14="http://schemas.microsoft.com/office/powerpoint/2010/main" val="26027741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F758-E8D2-E93B-C578-0E65216E0530}"/>
              </a:ext>
            </a:extLst>
          </p:cNvPr>
          <p:cNvSpPr>
            <a:spLocks noGrp="1"/>
          </p:cNvSpPr>
          <p:nvPr>
            <p:ph type="title"/>
          </p:nvPr>
        </p:nvSpPr>
        <p:spPr>
          <a:xfrm>
            <a:off x="1295402" y="982132"/>
            <a:ext cx="9601196" cy="467977"/>
          </a:xfrm>
        </p:spPr>
        <p:txBody>
          <a:bodyPr>
            <a:normAutofit fontScale="90000"/>
          </a:bodyPr>
          <a:lstStyle/>
          <a:p>
            <a:r>
              <a:rPr lang="en-GB" dirty="0"/>
              <a:t>Example</a:t>
            </a:r>
            <a:endParaRPr lang="pl-PL" dirty="0"/>
          </a:p>
        </p:txBody>
      </p:sp>
      <p:pic>
        <p:nvPicPr>
          <p:cNvPr id="5" name="Content Placeholder 4">
            <a:extLst>
              <a:ext uri="{FF2B5EF4-FFF2-40B4-BE49-F238E27FC236}">
                <a16:creationId xmlns:a16="http://schemas.microsoft.com/office/drawing/2014/main" id="{3034EEEF-4D01-FBF5-275E-A77233A5175E}"/>
              </a:ext>
            </a:extLst>
          </p:cNvPr>
          <p:cNvPicPr>
            <a:picLocks noGrp="1" noChangeAspect="1"/>
          </p:cNvPicPr>
          <p:nvPr>
            <p:ph idx="1"/>
          </p:nvPr>
        </p:nvPicPr>
        <p:blipFill>
          <a:blip r:embed="rId2"/>
          <a:stretch>
            <a:fillRect/>
          </a:stretch>
        </p:blipFill>
        <p:spPr>
          <a:xfrm>
            <a:off x="1542472" y="1450109"/>
            <a:ext cx="8866909" cy="4645891"/>
          </a:xfrm>
        </p:spPr>
      </p:pic>
      <p:pic>
        <p:nvPicPr>
          <p:cNvPr id="7" name="Picture 6">
            <a:extLst>
              <a:ext uri="{FF2B5EF4-FFF2-40B4-BE49-F238E27FC236}">
                <a16:creationId xmlns:a16="http://schemas.microsoft.com/office/drawing/2014/main" id="{71ADE746-A612-891B-9E8E-06A74E66FFE9}"/>
              </a:ext>
            </a:extLst>
          </p:cNvPr>
          <p:cNvPicPr>
            <a:picLocks noChangeAspect="1"/>
          </p:cNvPicPr>
          <p:nvPr/>
        </p:nvPicPr>
        <p:blipFill>
          <a:blip r:embed="rId3"/>
          <a:stretch>
            <a:fillRect/>
          </a:stretch>
        </p:blipFill>
        <p:spPr>
          <a:xfrm>
            <a:off x="7216005" y="4179718"/>
            <a:ext cx="3440446" cy="1799844"/>
          </a:xfrm>
          <a:prstGeom prst="rect">
            <a:avLst/>
          </a:prstGeom>
        </p:spPr>
      </p:pic>
    </p:spTree>
    <p:extLst>
      <p:ext uri="{BB962C8B-B14F-4D97-AF65-F5344CB8AC3E}">
        <p14:creationId xmlns:p14="http://schemas.microsoft.com/office/powerpoint/2010/main" val="35214753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FB4C9-660A-5F81-8F90-C61EB073F4ED}"/>
              </a:ext>
            </a:extLst>
          </p:cNvPr>
          <p:cNvSpPr>
            <a:spLocks noGrp="1"/>
          </p:cNvSpPr>
          <p:nvPr>
            <p:ph type="title"/>
          </p:nvPr>
        </p:nvSpPr>
        <p:spPr>
          <a:xfrm>
            <a:off x="1295402" y="982133"/>
            <a:ext cx="9601196" cy="532632"/>
          </a:xfrm>
        </p:spPr>
        <p:txBody>
          <a:bodyPr>
            <a:normAutofit fontScale="90000"/>
          </a:bodyPr>
          <a:lstStyle/>
          <a:p>
            <a:r>
              <a:rPr lang="en-GB" dirty="0"/>
              <a:t>Example</a:t>
            </a:r>
            <a:endParaRPr lang="pl-PL" dirty="0"/>
          </a:p>
        </p:txBody>
      </p:sp>
      <p:pic>
        <p:nvPicPr>
          <p:cNvPr id="5" name="Content Placeholder 4">
            <a:extLst>
              <a:ext uri="{FF2B5EF4-FFF2-40B4-BE49-F238E27FC236}">
                <a16:creationId xmlns:a16="http://schemas.microsoft.com/office/drawing/2014/main" id="{71E88BD0-F9A9-57E9-7377-DF22476AF696}"/>
              </a:ext>
            </a:extLst>
          </p:cNvPr>
          <p:cNvPicPr>
            <a:picLocks noGrp="1" noChangeAspect="1"/>
          </p:cNvPicPr>
          <p:nvPr>
            <p:ph idx="1"/>
          </p:nvPr>
        </p:nvPicPr>
        <p:blipFill>
          <a:blip r:embed="rId2"/>
          <a:stretch>
            <a:fillRect/>
          </a:stretch>
        </p:blipFill>
        <p:spPr>
          <a:xfrm>
            <a:off x="2410691" y="1644073"/>
            <a:ext cx="7564581" cy="4525818"/>
          </a:xfrm>
        </p:spPr>
      </p:pic>
    </p:spTree>
    <p:extLst>
      <p:ext uri="{BB962C8B-B14F-4D97-AF65-F5344CB8AC3E}">
        <p14:creationId xmlns:p14="http://schemas.microsoft.com/office/powerpoint/2010/main" val="23521515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522BF-EB12-930B-352D-8926A62CD2A4}"/>
              </a:ext>
            </a:extLst>
          </p:cNvPr>
          <p:cNvSpPr>
            <a:spLocks noGrp="1"/>
          </p:cNvSpPr>
          <p:nvPr>
            <p:ph type="title"/>
          </p:nvPr>
        </p:nvSpPr>
        <p:spPr>
          <a:xfrm>
            <a:off x="1295402" y="982133"/>
            <a:ext cx="9601196" cy="645500"/>
          </a:xfrm>
        </p:spPr>
        <p:txBody>
          <a:bodyPr>
            <a:normAutofit fontScale="90000"/>
          </a:bodyPr>
          <a:lstStyle/>
          <a:p>
            <a:r>
              <a:rPr lang="en-GB" dirty="0"/>
              <a:t>Apparent Power and Power Factor</a:t>
            </a:r>
            <a:endParaRPr lang="pl-PL" dirty="0"/>
          </a:p>
        </p:txBody>
      </p:sp>
      <p:pic>
        <p:nvPicPr>
          <p:cNvPr id="5" name="Content Placeholder 4">
            <a:extLst>
              <a:ext uri="{FF2B5EF4-FFF2-40B4-BE49-F238E27FC236}">
                <a16:creationId xmlns:a16="http://schemas.microsoft.com/office/drawing/2014/main" id="{BA53779E-35B1-AE05-6A45-B3D6003B451A}"/>
              </a:ext>
            </a:extLst>
          </p:cNvPr>
          <p:cNvPicPr>
            <a:picLocks noGrp="1" noChangeAspect="1"/>
          </p:cNvPicPr>
          <p:nvPr>
            <p:ph idx="1"/>
          </p:nvPr>
        </p:nvPicPr>
        <p:blipFill>
          <a:blip r:embed="rId2"/>
          <a:stretch>
            <a:fillRect/>
          </a:stretch>
        </p:blipFill>
        <p:spPr>
          <a:xfrm>
            <a:off x="1295402" y="1776048"/>
            <a:ext cx="4502724" cy="3895078"/>
          </a:xfrm>
        </p:spPr>
      </p:pic>
      <p:pic>
        <p:nvPicPr>
          <p:cNvPr id="7" name="Picture 6">
            <a:extLst>
              <a:ext uri="{FF2B5EF4-FFF2-40B4-BE49-F238E27FC236}">
                <a16:creationId xmlns:a16="http://schemas.microsoft.com/office/drawing/2014/main" id="{F0096095-C255-DB42-92C3-9D09421B1F90}"/>
              </a:ext>
            </a:extLst>
          </p:cNvPr>
          <p:cNvPicPr>
            <a:picLocks noChangeAspect="1"/>
          </p:cNvPicPr>
          <p:nvPr/>
        </p:nvPicPr>
        <p:blipFill>
          <a:blip r:embed="rId3"/>
          <a:stretch>
            <a:fillRect/>
          </a:stretch>
        </p:blipFill>
        <p:spPr>
          <a:xfrm>
            <a:off x="6393875" y="1776047"/>
            <a:ext cx="4643579" cy="3895079"/>
          </a:xfrm>
          <a:prstGeom prst="rect">
            <a:avLst/>
          </a:prstGeom>
        </p:spPr>
      </p:pic>
    </p:spTree>
    <p:extLst>
      <p:ext uri="{BB962C8B-B14F-4D97-AF65-F5344CB8AC3E}">
        <p14:creationId xmlns:p14="http://schemas.microsoft.com/office/powerpoint/2010/main" val="3749260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6614-0DC2-98EF-662B-D71FB032FE17}"/>
              </a:ext>
            </a:extLst>
          </p:cNvPr>
          <p:cNvSpPr>
            <a:spLocks noGrp="1"/>
          </p:cNvSpPr>
          <p:nvPr>
            <p:ph type="title"/>
          </p:nvPr>
        </p:nvSpPr>
        <p:spPr/>
        <p:txBody>
          <a:bodyPr/>
          <a:lstStyle/>
          <a:p>
            <a:pPr algn="ctr"/>
            <a:r>
              <a:rPr lang="pl-PL" sz="4400" b="0" i="0" u="none" strike="noStrike" baseline="0" dirty="0" err="1">
                <a:latin typeface="ItcKabel-Book"/>
              </a:rPr>
              <a:t>Sinusoids</a:t>
            </a:r>
            <a:r>
              <a:rPr lang="pl-PL" sz="4400" b="0" i="0" u="none" strike="noStrike" baseline="0" dirty="0">
                <a:latin typeface="ItcKabel-Book"/>
              </a:rPr>
              <a:t> and</a:t>
            </a:r>
            <a:r>
              <a:rPr lang="en-GB" sz="4400" b="0" i="0" u="none" strike="noStrike" baseline="0" dirty="0">
                <a:latin typeface="ItcKabel-Book"/>
              </a:rPr>
              <a:t> </a:t>
            </a:r>
            <a:r>
              <a:rPr lang="pl-PL" sz="4400" b="0" i="0" u="none" strike="noStrike" baseline="0" dirty="0" err="1">
                <a:latin typeface="ItcKabel-Book"/>
              </a:rPr>
              <a:t>Phasors</a:t>
            </a:r>
            <a:endParaRPr lang="pl-PL" dirty="0"/>
          </a:p>
        </p:txBody>
      </p:sp>
      <p:pic>
        <p:nvPicPr>
          <p:cNvPr id="5" name="Content Placeholder 4">
            <a:extLst>
              <a:ext uri="{FF2B5EF4-FFF2-40B4-BE49-F238E27FC236}">
                <a16:creationId xmlns:a16="http://schemas.microsoft.com/office/drawing/2014/main" id="{ABEFF3F1-E6C6-8E58-E64C-25B631784BDF}"/>
              </a:ext>
            </a:extLst>
          </p:cNvPr>
          <p:cNvPicPr>
            <a:picLocks noGrp="1" noChangeAspect="1"/>
          </p:cNvPicPr>
          <p:nvPr>
            <p:ph idx="1"/>
          </p:nvPr>
        </p:nvPicPr>
        <p:blipFill>
          <a:blip r:embed="rId2"/>
          <a:stretch>
            <a:fillRect/>
          </a:stretch>
        </p:blipFill>
        <p:spPr>
          <a:xfrm>
            <a:off x="517238" y="1896101"/>
            <a:ext cx="7195128" cy="4922874"/>
          </a:xfrm>
        </p:spPr>
      </p:pic>
      <p:pic>
        <p:nvPicPr>
          <p:cNvPr id="7" name="Picture 6">
            <a:extLst>
              <a:ext uri="{FF2B5EF4-FFF2-40B4-BE49-F238E27FC236}">
                <a16:creationId xmlns:a16="http://schemas.microsoft.com/office/drawing/2014/main" id="{76038A70-B854-690A-D7B2-94A2D6DE2528}"/>
              </a:ext>
            </a:extLst>
          </p:cNvPr>
          <p:cNvPicPr>
            <a:picLocks noChangeAspect="1"/>
          </p:cNvPicPr>
          <p:nvPr/>
        </p:nvPicPr>
        <p:blipFill>
          <a:blip r:embed="rId3"/>
          <a:stretch>
            <a:fillRect/>
          </a:stretch>
        </p:blipFill>
        <p:spPr>
          <a:xfrm>
            <a:off x="7712366" y="1935127"/>
            <a:ext cx="4042860" cy="4308656"/>
          </a:xfrm>
          <a:prstGeom prst="rect">
            <a:avLst/>
          </a:prstGeom>
        </p:spPr>
      </p:pic>
      <p:sp>
        <p:nvSpPr>
          <p:cNvPr id="14" name="TextBox 13">
            <a:extLst>
              <a:ext uri="{FF2B5EF4-FFF2-40B4-BE49-F238E27FC236}">
                <a16:creationId xmlns:a16="http://schemas.microsoft.com/office/drawing/2014/main" id="{2BD45657-3078-9C86-0C6E-46A2A2C3DEAC}"/>
              </a:ext>
            </a:extLst>
          </p:cNvPr>
          <p:cNvSpPr txBox="1"/>
          <p:nvPr/>
        </p:nvSpPr>
        <p:spPr>
          <a:xfrm flipH="1">
            <a:off x="1289304" y="5209999"/>
            <a:ext cx="1673351" cy="276999"/>
          </a:xfrm>
          <a:prstGeom prst="rect">
            <a:avLst/>
          </a:prstGeom>
          <a:noFill/>
        </p:spPr>
        <p:txBody>
          <a:bodyPr wrap="square" rtlCol="0">
            <a:spAutoFit/>
          </a:bodyPr>
          <a:lstStyle/>
          <a:p>
            <a:r>
              <a:rPr lang="en-GB" sz="1200" dirty="0"/>
              <a:t>Negative half cycle</a:t>
            </a:r>
            <a:endParaRPr lang="pl-PL" sz="1200" dirty="0"/>
          </a:p>
        </p:txBody>
      </p:sp>
      <p:sp>
        <p:nvSpPr>
          <p:cNvPr id="15" name="TextBox 14">
            <a:extLst>
              <a:ext uri="{FF2B5EF4-FFF2-40B4-BE49-F238E27FC236}">
                <a16:creationId xmlns:a16="http://schemas.microsoft.com/office/drawing/2014/main" id="{E4B26736-9C25-1183-7843-4BD6A18F69AB}"/>
              </a:ext>
            </a:extLst>
          </p:cNvPr>
          <p:cNvSpPr txBox="1"/>
          <p:nvPr/>
        </p:nvSpPr>
        <p:spPr>
          <a:xfrm flipH="1">
            <a:off x="1478280" y="2604101"/>
            <a:ext cx="1673351" cy="276999"/>
          </a:xfrm>
          <a:prstGeom prst="rect">
            <a:avLst/>
          </a:prstGeom>
          <a:noFill/>
        </p:spPr>
        <p:txBody>
          <a:bodyPr wrap="square" rtlCol="0">
            <a:spAutoFit/>
          </a:bodyPr>
          <a:lstStyle/>
          <a:p>
            <a:r>
              <a:rPr lang="en-GB" sz="1200" dirty="0"/>
              <a:t>Positive half cycle</a:t>
            </a:r>
            <a:endParaRPr lang="pl-PL" sz="1200" dirty="0"/>
          </a:p>
        </p:txBody>
      </p:sp>
      <p:cxnSp>
        <p:nvCxnSpPr>
          <p:cNvPr id="17" name="Straight Arrow Connector 16">
            <a:extLst>
              <a:ext uri="{FF2B5EF4-FFF2-40B4-BE49-F238E27FC236}">
                <a16:creationId xmlns:a16="http://schemas.microsoft.com/office/drawing/2014/main" id="{57FC63F2-820C-FBFB-B9A1-A333148177E5}"/>
              </a:ext>
            </a:extLst>
          </p:cNvPr>
          <p:cNvCxnSpPr/>
          <p:nvPr/>
        </p:nvCxnSpPr>
        <p:spPr>
          <a:xfrm flipV="1">
            <a:off x="1746504" y="4645152"/>
            <a:ext cx="379475" cy="6309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D7C736D4-F7EC-CA5A-7EC9-1C909455C0A6}"/>
              </a:ext>
            </a:extLst>
          </p:cNvPr>
          <p:cNvCxnSpPr/>
          <p:nvPr/>
        </p:nvCxnSpPr>
        <p:spPr>
          <a:xfrm flipH="1">
            <a:off x="1746504" y="2881101"/>
            <a:ext cx="310896" cy="6484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15954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67990-FDDE-E22B-96B2-88F1A4DED0BC}"/>
              </a:ext>
            </a:extLst>
          </p:cNvPr>
          <p:cNvSpPr>
            <a:spLocks noGrp="1"/>
          </p:cNvSpPr>
          <p:nvPr>
            <p:ph type="title"/>
          </p:nvPr>
        </p:nvSpPr>
        <p:spPr>
          <a:xfrm>
            <a:off x="1295402" y="982133"/>
            <a:ext cx="9601196" cy="526628"/>
          </a:xfrm>
        </p:spPr>
        <p:txBody>
          <a:bodyPr>
            <a:normAutofit fontScale="90000"/>
          </a:bodyPr>
          <a:lstStyle/>
          <a:p>
            <a:r>
              <a:rPr lang="en-GB" dirty="0"/>
              <a:t>Power Factor</a:t>
            </a:r>
            <a:endParaRPr lang="pl-PL" dirty="0"/>
          </a:p>
        </p:txBody>
      </p:sp>
      <p:pic>
        <p:nvPicPr>
          <p:cNvPr id="5" name="Content Placeholder 4">
            <a:extLst>
              <a:ext uri="{FF2B5EF4-FFF2-40B4-BE49-F238E27FC236}">
                <a16:creationId xmlns:a16="http://schemas.microsoft.com/office/drawing/2014/main" id="{2942FA06-2947-0315-2AF2-1F61450E815E}"/>
              </a:ext>
            </a:extLst>
          </p:cNvPr>
          <p:cNvPicPr>
            <a:picLocks noGrp="1" noChangeAspect="1"/>
          </p:cNvPicPr>
          <p:nvPr>
            <p:ph idx="1"/>
          </p:nvPr>
        </p:nvPicPr>
        <p:blipFill>
          <a:blip r:embed="rId2"/>
          <a:stretch>
            <a:fillRect/>
          </a:stretch>
        </p:blipFill>
        <p:spPr>
          <a:xfrm>
            <a:off x="2807855" y="1810327"/>
            <a:ext cx="6834909" cy="4065011"/>
          </a:xfrm>
        </p:spPr>
      </p:pic>
    </p:spTree>
    <p:extLst>
      <p:ext uri="{BB962C8B-B14F-4D97-AF65-F5344CB8AC3E}">
        <p14:creationId xmlns:p14="http://schemas.microsoft.com/office/powerpoint/2010/main" val="24857161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885D4-6091-477F-BF3A-ADE2B7FF7D8D}"/>
              </a:ext>
            </a:extLst>
          </p:cNvPr>
          <p:cNvSpPr>
            <a:spLocks noGrp="1"/>
          </p:cNvSpPr>
          <p:nvPr>
            <p:ph type="title"/>
          </p:nvPr>
        </p:nvSpPr>
        <p:spPr>
          <a:xfrm>
            <a:off x="1295402" y="982133"/>
            <a:ext cx="9601196" cy="526628"/>
          </a:xfrm>
        </p:spPr>
        <p:txBody>
          <a:bodyPr>
            <a:normAutofit fontScale="90000"/>
          </a:bodyPr>
          <a:lstStyle/>
          <a:p>
            <a:r>
              <a:rPr lang="en-GB" dirty="0"/>
              <a:t>Example</a:t>
            </a:r>
            <a:endParaRPr lang="pl-PL" dirty="0"/>
          </a:p>
        </p:txBody>
      </p:sp>
      <p:pic>
        <p:nvPicPr>
          <p:cNvPr id="5" name="Content Placeholder 4">
            <a:extLst>
              <a:ext uri="{FF2B5EF4-FFF2-40B4-BE49-F238E27FC236}">
                <a16:creationId xmlns:a16="http://schemas.microsoft.com/office/drawing/2014/main" id="{3276A8A9-7120-FFE5-6FFA-14DBDB786B52}"/>
              </a:ext>
            </a:extLst>
          </p:cNvPr>
          <p:cNvPicPr>
            <a:picLocks noGrp="1" noChangeAspect="1"/>
          </p:cNvPicPr>
          <p:nvPr>
            <p:ph idx="1"/>
          </p:nvPr>
        </p:nvPicPr>
        <p:blipFill>
          <a:blip r:embed="rId2"/>
          <a:stretch>
            <a:fillRect/>
          </a:stretch>
        </p:blipFill>
        <p:spPr>
          <a:xfrm>
            <a:off x="946774" y="1508761"/>
            <a:ext cx="7887855" cy="4614948"/>
          </a:xfrm>
        </p:spPr>
      </p:pic>
      <p:pic>
        <p:nvPicPr>
          <p:cNvPr id="7" name="Picture 6">
            <a:extLst>
              <a:ext uri="{FF2B5EF4-FFF2-40B4-BE49-F238E27FC236}">
                <a16:creationId xmlns:a16="http://schemas.microsoft.com/office/drawing/2014/main" id="{A3F81BE2-8E60-73AD-1E94-EA47E6C3B614}"/>
              </a:ext>
            </a:extLst>
          </p:cNvPr>
          <p:cNvPicPr>
            <a:picLocks noChangeAspect="1"/>
          </p:cNvPicPr>
          <p:nvPr/>
        </p:nvPicPr>
        <p:blipFill>
          <a:blip r:embed="rId3"/>
          <a:stretch>
            <a:fillRect/>
          </a:stretch>
        </p:blipFill>
        <p:spPr>
          <a:xfrm>
            <a:off x="8460509" y="3799378"/>
            <a:ext cx="3024333" cy="1372985"/>
          </a:xfrm>
          <a:prstGeom prst="rect">
            <a:avLst/>
          </a:prstGeom>
        </p:spPr>
      </p:pic>
    </p:spTree>
    <p:extLst>
      <p:ext uri="{BB962C8B-B14F-4D97-AF65-F5344CB8AC3E}">
        <p14:creationId xmlns:p14="http://schemas.microsoft.com/office/powerpoint/2010/main" val="23401074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2EF72-4D95-8A48-3579-5055B147617C}"/>
              </a:ext>
            </a:extLst>
          </p:cNvPr>
          <p:cNvSpPr>
            <a:spLocks noGrp="1"/>
          </p:cNvSpPr>
          <p:nvPr>
            <p:ph type="title"/>
          </p:nvPr>
        </p:nvSpPr>
        <p:spPr>
          <a:xfrm>
            <a:off x="1295402" y="982133"/>
            <a:ext cx="9601196" cy="499196"/>
          </a:xfrm>
        </p:spPr>
        <p:txBody>
          <a:bodyPr>
            <a:normAutofit fontScale="90000"/>
          </a:bodyPr>
          <a:lstStyle/>
          <a:p>
            <a:r>
              <a:rPr lang="en-GB" dirty="0"/>
              <a:t>Example</a:t>
            </a:r>
            <a:endParaRPr lang="pl-PL" dirty="0"/>
          </a:p>
        </p:txBody>
      </p:sp>
      <p:pic>
        <p:nvPicPr>
          <p:cNvPr id="5" name="Content Placeholder 4">
            <a:extLst>
              <a:ext uri="{FF2B5EF4-FFF2-40B4-BE49-F238E27FC236}">
                <a16:creationId xmlns:a16="http://schemas.microsoft.com/office/drawing/2014/main" id="{19CD74EC-EC7A-9025-2D8B-AA62457F5559}"/>
              </a:ext>
            </a:extLst>
          </p:cNvPr>
          <p:cNvPicPr>
            <a:picLocks noGrp="1" noChangeAspect="1"/>
          </p:cNvPicPr>
          <p:nvPr>
            <p:ph idx="1"/>
          </p:nvPr>
        </p:nvPicPr>
        <p:blipFill>
          <a:blip r:embed="rId2"/>
          <a:stretch>
            <a:fillRect/>
          </a:stretch>
        </p:blipFill>
        <p:spPr>
          <a:xfrm>
            <a:off x="1076824" y="1700388"/>
            <a:ext cx="4505954" cy="1609950"/>
          </a:xfrm>
        </p:spPr>
      </p:pic>
      <p:pic>
        <p:nvPicPr>
          <p:cNvPr id="7" name="Picture 6">
            <a:extLst>
              <a:ext uri="{FF2B5EF4-FFF2-40B4-BE49-F238E27FC236}">
                <a16:creationId xmlns:a16="http://schemas.microsoft.com/office/drawing/2014/main" id="{EAA2A77A-E0C5-C19E-80FD-63B7E221FF83}"/>
              </a:ext>
            </a:extLst>
          </p:cNvPr>
          <p:cNvPicPr>
            <a:picLocks noChangeAspect="1"/>
          </p:cNvPicPr>
          <p:nvPr/>
        </p:nvPicPr>
        <p:blipFill>
          <a:blip r:embed="rId3"/>
          <a:stretch>
            <a:fillRect/>
          </a:stretch>
        </p:blipFill>
        <p:spPr>
          <a:xfrm>
            <a:off x="5499406" y="1614651"/>
            <a:ext cx="3367503" cy="1695687"/>
          </a:xfrm>
          <a:prstGeom prst="rect">
            <a:avLst/>
          </a:prstGeom>
        </p:spPr>
      </p:pic>
      <p:pic>
        <p:nvPicPr>
          <p:cNvPr id="9" name="Picture 8">
            <a:extLst>
              <a:ext uri="{FF2B5EF4-FFF2-40B4-BE49-F238E27FC236}">
                <a16:creationId xmlns:a16="http://schemas.microsoft.com/office/drawing/2014/main" id="{F4A77E9F-374C-6D10-9313-524B9D5102C9}"/>
              </a:ext>
            </a:extLst>
          </p:cNvPr>
          <p:cNvPicPr>
            <a:picLocks noChangeAspect="1"/>
          </p:cNvPicPr>
          <p:nvPr/>
        </p:nvPicPr>
        <p:blipFill>
          <a:blip r:embed="rId4"/>
          <a:stretch>
            <a:fillRect/>
          </a:stretch>
        </p:blipFill>
        <p:spPr>
          <a:xfrm>
            <a:off x="1225296" y="3310338"/>
            <a:ext cx="7641613" cy="2804135"/>
          </a:xfrm>
          <a:prstGeom prst="rect">
            <a:avLst/>
          </a:prstGeom>
        </p:spPr>
      </p:pic>
    </p:spTree>
    <p:extLst>
      <p:ext uri="{BB962C8B-B14F-4D97-AF65-F5344CB8AC3E}">
        <p14:creationId xmlns:p14="http://schemas.microsoft.com/office/powerpoint/2010/main" val="18836974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F50FC-02F3-A437-63A9-25989C932B8B}"/>
              </a:ext>
            </a:extLst>
          </p:cNvPr>
          <p:cNvSpPr>
            <a:spLocks noGrp="1"/>
          </p:cNvSpPr>
          <p:nvPr>
            <p:ph type="title"/>
          </p:nvPr>
        </p:nvSpPr>
        <p:spPr>
          <a:xfrm>
            <a:off x="1295402" y="982133"/>
            <a:ext cx="9601196" cy="462620"/>
          </a:xfrm>
        </p:spPr>
        <p:txBody>
          <a:bodyPr>
            <a:normAutofit fontScale="90000"/>
          </a:bodyPr>
          <a:lstStyle/>
          <a:p>
            <a:r>
              <a:rPr lang="en-GB" dirty="0"/>
              <a:t>Complex Power</a:t>
            </a:r>
            <a:endParaRPr lang="pl-PL" dirty="0"/>
          </a:p>
        </p:txBody>
      </p:sp>
      <p:pic>
        <p:nvPicPr>
          <p:cNvPr id="5" name="Content Placeholder 4">
            <a:extLst>
              <a:ext uri="{FF2B5EF4-FFF2-40B4-BE49-F238E27FC236}">
                <a16:creationId xmlns:a16="http://schemas.microsoft.com/office/drawing/2014/main" id="{674B433F-54FC-F072-B105-BA0FF7DBEC24}"/>
              </a:ext>
            </a:extLst>
          </p:cNvPr>
          <p:cNvPicPr>
            <a:picLocks noGrp="1" noChangeAspect="1"/>
          </p:cNvPicPr>
          <p:nvPr>
            <p:ph idx="1"/>
          </p:nvPr>
        </p:nvPicPr>
        <p:blipFill>
          <a:blip r:embed="rId2"/>
          <a:stretch>
            <a:fillRect/>
          </a:stretch>
        </p:blipFill>
        <p:spPr>
          <a:xfrm>
            <a:off x="1295402" y="1634837"/>
            <a:ext cx="9261762" cy="4240502"/>
          </a:xfrm>
        </p:spPr>
      </p:pic>
    </p:spTree>
    <p:extLst>
      <p:ext uri="{BB962C8B-B14F-4D97-AF65-F5344CB8AC3E}">
        <p14:creationId xmlns:p14="http://schemas.microsoft.com/office/powerpoint/2010/main" val="12191182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F7C5F-2D56-D08B-82D8-DA474BC18347}"/>
              </a:ext>
            </a:extLst>
          </p:cNvPr>
          <p:cNvSpPr>
            <a:spLocks noGrp="1"/>
          </p:cNvSpPr>
          <p:nvPr>
            <p:ph type="title"/>
          </p:nvPr>
        </p:nvSpPr>
        <p:spPr>
          <a:xfrm>
            <a:off x="1295402" y="982133"/>
            <a:ext cx="9601196" cy="544916"/>
          </a:xfrm>
        </p:spPr>
        <p:txBody>
          <a:bodyPr>
            <a:normAutofit fontScale="90000"/>
          </a:bodyPr>
          <a:lstStyle/>
          <a:p>
            <a:r>
              <a:rPr lang="en-GB" dirty="0"/>
              <a:t>Complex Power</a:t>
            </a:r>
            <a:endParaRPr lang="pl-PL" dirty="0"/>
          </a:p>
        </p:txBody>
      </p:sp>
      <p:pic>
        <p:nvPicPr>
          <p:cNvPr id="5" name="Content Placeholder 4">
            <a:extLst>
              <a:ext uri="{FF2B5EF4-FFF2-40B4-BE49-F238E27FC236}">
                <a16:creationId xmlns:a16="http://schemas.microsoft.com/office/drawing/2014/main" id="{32F33E93-6FC3-B21A-98DD-EB7CEC81AE23}"/>
              </a:ext>
            </a:extLst>
          </p:cNvPr>
          <p:cNvPicPr>
            <a:picLocks noGrp="1" noChangeAspect="1"/>
          </p:cNvPicPr>
          <p:nvPr>
            <p:ph idx="1"/>
          </p:nvPr>
        </p:nvPicPr>
        <p:blipFill>
          <a:blip r:embed="rId2"/>
          <a:stretch>
            <a:fillRect/>
          </a:stretch>
        </p:blipFill>
        <p:spPr>
          <a:xfrm>
            <a:off x="1295402" y="1661535"/>
            <a:ext cx="4200234" cy="4166596"/>
          </a:xfrm>
        </p:spPr>
      </p:pic>
      <p:pic>
        <p:nvPicPr>
          <p:cNvPr id="7" name="Picture 6">
            <a:extLst>
              <a:ext uri="{FF2B5EF4-FFF2-40B4-BE49-F238E27FC236}">
                <a16:creationId xmlns:a16="http://schemas.microsoft.com/office/drawing/2014/main" id="{773BD2A2-ED56-3AC6-1BD8-428E7FE83C07}"/>
              </a:ext>
            </a:extLst>
          </p:cNvPr>
          <p:cNvPicPr>
            <a:picLocks noChangeAspect="1"/>
          </p:cNvPicPr>
          <p:nvPr/>
        </p:nvPicPr>
        <p:blipFill>
          <a:blip r:embed="rId3"/>
          <a:stretch>
            <a:fillRect/>
          </a:stretch>
        </p:blipFill>
        <p:spPr>
          <a:xfrm>
            <a:off x="5865091" y="1579388"/>
            <a:ext cx="5144654" cy="4248743"/>
          </a:xfrm>
          <a:prstGeom prst="rect">
            <a:avLst/>
          </a:prstGeom>
        </p:spPr>
      </p:pic>
    </p:spTree>
    <p:extLst>
      <p:ext uri="{BB962C8B-B14F-4D97-AF65-F5344CB8AC3E}">
        <p14:creationId xmlns:p14="http://schemas.microsoft.com/office/powerpoint/2010/main" val="15731648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9CB73-DA5F-D46A-5B67-56D5CE5A9134}"/>
              </a:ext>
            </a:extLst>
          </p:cNvPr>
          <p:cNvSpPr>
            <a:spLocks noGrp="1"/>
          </p:cNvSpPr>
          <p:nvPr>
            <p:ph type="title"/>
          </p:nvPr>
        </p:nvSpPr>
        <p:spPr>
          <a:xfrm>
            <a:off x="1295402" y="982133"/>
            <a:ext cx="9601196" cy="444332"/>
          </a:xfrm>
        </p:spPr>
        <p:txBody>
          <a:bodyPr>
            <a:normAutofit fontScale="90000"/>
          </a:bodyPr>
          <a:lstStyle/>
          <a:p>
            <a:r>
              <a:rPr lang="en-GB" dirty="0"/>
              <a:t>Example</a:t>
            </a:r>
            <a:endParaRPr lang="pl-PL" dirty="0"/>
          </a:p>
        </p:txBody>
      </p:sp>
      <p:pic>
        <p:nvPicPr>
          <p:cNvPr id="7" name="Content Placeholder 6">
            <a:extLst>
              <a:ext uri="{FF2B5EF4-FFF2-40B4-BE49-F238E27FC236}">
                <a16:creationId xmlns:a16="http://schemas.microsoft.com/office/drawing/2014/main" id="{F0007EFC-BACB-D03D-0B6E-6D20E41227C2}"/>
              </a:ext>
            </a:extLst>
          </p:cNvPr>
          <p:cNvPicPr>
            <a:picLocks noGrp="1" noChangeAspect="1"/>
          </p:cNvPicPr>
          <p:nvPr>
            <p:ph idx="1"/>
          </p:nvPr>
        </p:nvPicPr>
        <p:blipFill>
          <a:blip r:embed="rId2"/>
          <a:stretch>
            <a:fillRect/>
          </a:stretch>
        </p:blipFill>
        <p:spPr>
          <a:xfrm>
            <a:off x="5486226" y="2201505"/>
            <a:ext cx="4563112" cy="2342786"/>
          </a:xfrm>
        </p:spPr>
      </p:pic>
      <p:pic>
        <p:nvPicPr>
          <p:cNvPr id="5" name="Picture 4">
            <a:extLst>
              <a:ext uri="{FF2B5EF4-FFF2-40B4-BE49-F238E27FC236}">
                <a16:creationId xmlns:a16="http://schemas.microsoft.com/office/drawing/2014/main" id="{F2B40160-6B7C-1D2D-6D15-D27DFBFC44EF}"/>
              </a:ext>
            </a:extLst>
          </p:cNvPr>
          <p:cNvPicPr>
            <a:picLocks noChangeAspect="1"/>
          </p:cNvPicPr>
          <p:nvPr/>
        </p:nvPicPr>
        <p:blipFill>
          <a:blip r:embed="rId3"/>
          <a:stretch>
            <a:fillRect/>
          </a:stretch>
        </p:blipFill>
        <p:spPr>
          <a:xfrm>
            <a:off x="1119499" y="1609062"/>
            <a:ext cx="3820058" cy="3424756"/>
          </a:xfrm>
          <a:prstGeom prst="rect">
            <a:avLst/>
          </a:prstGeom>
        </p:spPr>
      </p:pic>
    </p:spTree>
    <p:extLst>
      <p:ext uri="{BB962C8B-B14F-4D97-AF65-F5344CB8AC3E}">
        <p14:creationId xmlns:p14="http://schemas.microsoft.com/office/powerpoint/2010/main" val="5090893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E047-873E-6D91-E338-D6BFAE2F928B}"/>
              </a:ext>
            </a:extLst>
          </p:cNvPr>
          <p:cNvSpPr>
            <a:spLocks noGrp="1"/>
          </p:cNvSpPr>
          <p:nvPr>
            <p:ph type="title"/>
          </p:nvPr>
        </p:nvSpPr>
        <p:spPr>
          <a:xfrm>
            <a:off x="1295402" y="982133"/>
            <a:ext cx="9601196" cy="654644"/>
          </a:xfrm>
        </p:spPr>
        <p:txBody>
          <a:bodyPr>
            <a:normAutofit fontScale="90000"/>
          </a:bodyPr>
          <a:lstStyle/>
          <a:p>
            <a:r>
              <a:rPr lang="en-GB" dirty="0"/>
              <a:t>Example</a:t>
            </a:r>
            <a:endParaRPr lang="pl-PL" dirty="0"/>
          </a:p>
        </p:txBody>
      </p:sp>
      <p:pic>
        <p:nvPicPr>
          <p:cNvPr id="5" name="Content Placeholder 4">
            <a:extLst>
              <a:ext uri="{FF2B5EF4-FFF2-40B4-BE49-F238E27FC236}">
                <a16:creationId xmlns:a16="http://schemas.microsoft.com/office/drawing/2014/main" id="{99B2BC56-6FAA-A49B-6E16-08706492E7B3}"/>
              </a:ext>
            </a:extLst>
          </p:cNvPr>
          <p:cNvPicPr>
            <a:picLocks noGrp="1" noChangeAspect="1"/>
          </p:cNvPicPr>
          <p:nvPr>
            <p:ph idx="1"/>
          </p:nvPr>
        </p:nvPicPr>
        <p:blipFill>
          <a:blip r:embed="rId2"/>
          <a:stretch>
            <a:fillRect/>
          </a:stretch>
        </p:blipFill>
        <p:spPr>
          <a:xfrm>
            <a:off x="2688336" y="1938528"/>
            <a:ext cx="7141464" cy="4242815"/>
          </a:xfrm>
        </p:spPr>
      </p:pic>
    </p:spTree>
    <p:extLst>
      <p:ext uri="{BB962C8B-B14F-4D97-AF65-F5344CB8AC3E}">
        <p14:creationId xmlns:p14="http://schemas.microsoft.com/office/powerpoint/2010/main" val="33108587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8E40-20AB-4D02-523E-62FFC43D6FA8}"/>
              </a:ext>
            </a:extLst>
          </p:cNvPr>
          <p:cNvSpPr>
            <a:spLocks noGrp="1"/>
          </p:cNvSpPr>
          <p:nvPr>
            <p:ph type="title"/>
          </p:nvPr>
        </p:nvSpPr>
        <p:spPr>
          <a:xfrm>
            <a:off x="1295402" y="982133"/>
            <a:ext cx="9601196" cy="746084"/>
          </a:xfrm>
        </p:spPr>
        <p:txBody>
          <a:bodyPr>
            <a:normAutofit/>
          </a:bodyPr>
          <a:lstStyle/>
          <a:p>
            <a:r>
              <a:rPr lang="pl-PL" sz="1800" b="1" i="0" u="none" strike="noStrike" baseline="0" dirty="0">
                <a:solidFill>
                  <a:schemeClr val="tx1"/>
                </a:solidFill>
                <a:latin typeface="ItcKabel-Medium"/>
              </a:rPr>
              <a:t>Power </a:t>
            </a:r>
            <a:r>
              <a:rPr lang="pl-PL" sz="1800" b="1" i="0" u="none" strike="noStrike" baseline="0" dirty="0" err="1">
                <a:solidFill>
                  <a:schemeClr val="tx1"/>
                </a:solidFill>
                <a:latin typeface="ItcKabel-Medium"/>
              </a:rPr>
              <a:t>Factor</a:t>
            </a:r>
            <a:r>
              <a:rPr lang="pl-PL" sz="1800" b="1" i="0" u="none" strike="noStrike" baseline="0" dirty="0">
                <a:solidFill>
                  <a:schemeClr val="tx1"/>
                </a:solidFill>
                <a:latin typeface="ItcKabel-Medium"/>
              </a:rPr>
              <a:t> </a:t>
            </a:r>
            <a:r>
              <a:rPr lang="pl-PL" sz="1800" b="1" i="0" u="none" strike="noStrike" baseline="0" dirty="0" err="1">
                <a:solidFill>
                  <a:schemeClr val="tx1"/>
                </a:solidFill>
                <a:latin typeface="ItcKabel-Medium"/>
              </a:rPr>
              <a:t>Correction</a:t>
            </a:r>
            <a:endParaRPr lang="pl-PL" b="1" dirty="0">
              <a:solidFill>
                <a:schemeClr val="tx1"/>
              </a:solidFill>
            </a:endParaRPr>
          </a:p>
        </p:txBody>
      </p:sp>
      <p:sp>
        <p:nvSpPr>
          <p:cNvPr id="3" name="Content Placeholder 2">
            <a:extLst>
              <a:ext uri="{FF2B5EF4-FFF2-40B4-BE49-F238E27FC236}">
                <a16:creationId xmlns:a16="http://schemas.microsoft.com/office/drawing/2014/main" id="{C81A67EF-CE9C-0012-F559-4C09CEC9D493}"/>
              </a:ext>
            </a:extLst>
          </p:cNvPr>
          <p:cNvSpPr>
            <a:spLocks noGrp="1"/>
          </p:cNvSpPr>
          <p:nvPr>
            <p:ph idx="1"/>
          </p:nvPr>
        </p:nvSpPr>
        <p:spPr>
          <a:xfrm>
            <a:off x="1295401" y="1545336"/>
            <a:ext cx="9601196" cy="4330532"/>
          </a:xfrm>
        </p:spPr>
        <p:txBody>
          <a:bodyPr/>
          <a:lstStyle/>
          <a:p>
            <a:pPr marL="0" indent="0" algn="l">
              <a:buNone/>
            </a:pPr>
            <a:r>
              <a:rPr lang="en-US" sz="1800" b="0" i="0" u="none" strike="noStrike" baseline="0" dirty="0">
                <a:solidFill>
                  <a:schemeClr val="tx1"/>
                </a:solidFill>
                <a:latin typeface="ItcKabel-Book"/>
              </a:rPr>
              <a:t>The process of increasing the power factor without altering the voltage or current to the original load is known as </a:t>
            </a:r>
            <a:r>
              <a:rPr lang="en-US" sz="1800" b="0" i="0" u="none" strike="noStrike" baseline="0" dirty="0">
                <a:solidFill>
                  <a:schemeClr val="tx1"/>
                </a:solidFill>
                <a:latin typeface="ItcKabel-Medium"/>
              </a:rPr>
              <a:t>power factor correction.</a:t>
            </a:r>
            <a:endParaRPr lang="pl-PL" dirty="0">
              <a:solidFill>
                <a:schemeClr val="tx1"/>
              </a:solidFill>
            </a:endParaRPr>
          </a:p>
        </p:txBody>
      </p:sp>
      <p:pic>
        <p:nvPicPr>
          <p:cNvPr id="5" name="Picture 4">
            <a:extLst>
              <a:ext uri="{FF2B5EF4-FFF2-40B4-BE49-F238E27FC236}">
                <a16:creationId xmlns:a16="http://schemas.microsoft.com/office/drawing/2014/main" id="{89FEC11E-B560-EE96-083F-B25FF9056E8F}"/>
              </a:ext>
            </a:extLst>
          </p:cNvPr>
          <p:cNvPicPr>
            <a:picLocks noChangeAspect="1"/>
          </p:cNvPicPr>
          <p:nvPr/>
        </p:nvPicPr>
        <p:blipFill>
          <a:blip r:embed="rId2"/>
          <a:stretch>
            <a:fillRect/>
          </a:stretch>
        </p:blipFill>
        <p:spPr>
          <a:xfrm>
            <a:off x="882956" y="2379734"/>
            <a:ext cx="4751225" cy="3096057"/>
          </a:xfrm>
          <a:prstGeom prst="rect">
            <a:avLst/>
          </a:prstGeom>
        </p:spPr>
      </p:pic>
      <p:pic>
        <p:nvPicPr>
          <p:cNvPr id="7" name="Picture 6">
            <a:extLst>
              <a:ext uri="{FF2B5EF4-FFF2-40B4-BE49-F238E27FC236}">
                <a16:creationId xmlns:a16="http://schemas.microsoft.com/office/drawing/2014/main" id="{3504A435-F622-DB50-D566-0B83EDFF434D}"/>
              </a:ext>
            </a:extLst>
          </p:cNvPr>
          <p:cNvPicPr>
            <a:picLocks noChangeAspect="1"/>
          </p:cNvPicPr>
          <p:nvPr/>
        </p:nvPicPr>
        <p:blipFill>
          <a:blip r:embed="rId3"/>
          <a:stretch>
            <a:fillRect/>
          </a:stretch>
        </p:blipFill>
        <p:spPr>
          <a:xfrm>
            <a:off x="5634181" y="2508213"/>
            <a:ext cx="5744377" cy="3717095"/>
          </a:xfrm>
          <a:prstGeom prst="rect">
            <a:avLst/>
          </a:prstGeom>
        </p:spPr>
      </p:pic>
    </p:spTree>
    <p:extLst>
      <p:ext uri="{BB962C8B-B14F-4D97-AF65-F5344CB8AC3E}">
        <p14:creationId xmlns:p14="http://schemas.microsoft.com/office/powerpoint/2010/main" val="7105261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58DD6-27BE-4EAB-2003-3A7618CC9692}"/>
              </a:ext>
            </a:extLst>
          </p:cNvPr>
          <p:cNvSpPr>
            <a:spLocks noGrp="1"/>
          </p:cNvSpPr>
          <p:nvPr>
            <p:ph type="title"/>
          </p:nvPr>
        </p:nvSpPr>
        <p:spPr>
          <a:xfrm>
            <a:off x="1295402" y="982133"/>
            <a:ext cx="9601196" cy="828380"/>
          </a:xfrm>
        </p:spPr>
        <p:txBody>
          <a:bodyPr/>
          <a:lstStyle/>
          <a:p>
            <a:endParaRPr lang="pl-PL" dirty="0"/>
          </a:p>
        </p:txBody>
      </p:sp>
      <p:sp>
        <p:nvSpPr>
          <p:cNvPr id="3" name="Content Placeholder 2">
            <a:extLst>
              <a:ext uri="{FF2B5EF4-FFF2-40B4-BE49-F238E27FC236}">
                <a16:creationId xmlns:a16="http://schemas.microsoft.com/office/drawing/2014/main" id="{A8F47888-1124-8218-018D-FA5742530F47}"/>
              </a:ext>
            </a:extLst>
          </p:cNvPr>
          <p:cNvSpPr>
            <a:spLocks noGrp="1"/>
          </p:cNvSpPr>
          <p:nvPr>
            <p:ph idx="1"/>
          </p:nvPr>
        </p:nvSpPr>
        <p:spPr/>
        <p:txBody>
          <a:bodyPr/>
          <a:lstStyle/>
          <a:p>
            <a:endParaRPr lang="pl-PL"/>
          </a:p>
        </p:txBody>
      </p:sp>
    </p:spTree>
    <p:extLst>
      <p:ext uri="{BB962C8B-B14F-4D97-AF65-F5344CB8AC3E}">
        <p14:creationId xmlns:p14="http://schemas.microsoft.com/office/powerpoint/2010/main" val="206061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2549C-D934-7650-BE82-498DE17F9167}"/>
              </a:ext>
            </a:extLst>
          </p:cNvPr>
          <p:cNvSpPr>
            <a:spLocks noGrp="1"/>
          </p:cNvSpPr>
          <p:nvPr>
            <p:ph type="title"/>
          </p:nvPr>
        </p:nvSpPr>
        <p:spPr/>
        <p:txBody>
          <a:bodyPr/>
          <a:lstStyle/>
          <a:p>
            <a:endParaRPr lang="pl-PL"/>
          </a:p>
        </p:txBody>
      </p:sp>
      <p:pic>
        <p:nvPicPr>
          <p:cNvPr id="5" name="Content Placeholder 4">
            <a:extLst>
              <a:ext uri="{FF2B5EF4-FFF2-40B4-BE49-F238E27FC236}">
                <a16:creationId xmlns:a16="http://schemas.microsoft.com/office/drawing/2014/main" id="{456AB480-4887-AF87-4E5C-9CD77F3F91EB}"/>
              </a:ext>
            </a:extLst>
          </p:cNvPr>
          <p:cNvPicPr>
            <a:picLocks noGrp="1" noChangeAspect="1"/>
          </p:cNvPicPr>
          <p:nvPr>
            <p:ph idx="1"/>
          </p:nvPr>
        </p:nvPicPr>
        <p:blipFill>
          <a:blip r:embed="rId2"/>
          <a:stretch>
            <a:fillRect/>
          </a:stretch>
        </p:blipFill>
        <p:spPr>
          <a:xfrm>
            <a:off x="2514072" y="2002740"/>
            <a:ext cx="5973009" cy="2991267"/>
          </a:xfrm>
        </p:spPr>
      </p:pic>
      <p:pic>
        <p:nvPicPr>
          <p:cNvPr id="7" name="Picture 6">
            <a:extLst>
              <a:ext uri="{FF2B5EF4-FFF2-40B4-BE49-F238E27FC236}">
                <a16:creationId xmlns:a16="http://schemas.microsoft.com/office/drawing/2014/main" id="{029DA2F2-6674-AE51-61B5-28521C3C6125}"/>
              </a:ext>
            </a:extLst>
          </p:cNvPr>
          <p:cNvPicPr>
            <a:picLocks noChangeAspect="1"/>
          </p:cNvPicPr>
          <p:nvPr/>
        </p:nvPicPr>
        <p:blipFill>
          <a:blip r:embed="rId3"/>
          <a:stretch>
            <a:fillRect/>
          </a:stretch>
        </p:blipFill>
        <p:spPr>
          <a:xfrm>
            <a:off x="2814152" y="5496927"/>
            <a:ext cx="5372850" cy="476316"/>
          </a:xfrm>
          <a:prstGeom prst="rect">
            <a:avLst/>
          </a:prstGeom>
        </p:spPr>
      </p:pic>
    </p:spTree>
    <p:extLst>
      <p:ext uri="{BB962C8B-B14F-4D97-AF65-F5344CB8AC3E}">
        <p14:creationId xmlns:p14="http://schemas.microsoft.com/office/powerpoint/2010/main" val="2006015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38A33-EA9E-484C-DAD0-8464DDA4D594}"/>
              </a:ext>
            </a:extLst>
          </p:cNvPr>
          <p:cNvSpPr>
            <a:spLocks noGrp="1"/>
          </p:cNvSpPr>
          <p:nvPr>
            <p:ph type="title"/>
          </p:nvPr>
        </p:nvSpPr>
        <p:spPr>
          <a:xfrm>
            <a:off x="793662" y="386930"/>
            <a:ext cx="10066122" cy="1298448"/>
          </a:xfrm>
        </p:spPr>
        <p:txBody>
          <a:bodyPr anchor="b">
            <a:normAutofit/>
          </a:bodyPr>
          <a:lstStyle/>
          <a:p>
            <a:pPr algn="ctr"/>
            <a:r>
              <a:rPr lang="en-GB" sz="4800" dirty="0"/>
              <a:t>Definition of Terms</a:t>
            </a:r>
            <a:endParaRPr lang="pl-PL" sz="4800" dirty="0"/>
          </a:p>
        </p:txBody>
      </p:sp>
      <p:sp>
        <p:nvSpPr>
          <p:cNvPr id="3" name="Content Placeholder 2">
            <a:extLst>
              <a:ext uri="{FF2B5EF4-FFF2-40B4-BE49-F238E27FC236}">
                <a16:creationId xmlns:a16="http://schemas.microsoft.com/office/drawing/2014/main" id="{3C34D6D5-DFB1-0C14-C658-4D94C5E580B7}"/>
              </a:ext>
            </a:extLst>
          </p:cNvPr>
          <p:cNvSpPr>
            <a:spLocks noGrp="1"/>
          </p:cNvSpPr>
          <p:nvPr>
            <p:ph idx="1"/>
          </p:nvPr>
        </p:nvSpPr>
        <p:spPr>
          <a:xfrm>
            <a:off x="240145" y="2599509"/>
            <a:ext cx="7010400" cy="3639450"/>
          </a:xfrm>
        </p:spPr>
        <p:txBody>
          <a:bodyPr anchor="ctr">
            <a:normAutofit/>
          </a:bodyPr>
          <a:lstStyle/>
          <a:p>
            <a:pPr marL="0" indent="0">
              <a:spcAft>
                <a:spcPts val="1000"/>
              </a:spcAft>
              <a:buNone/>
            </a:pP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spcAft>
                <a:spcPts val="1000"/>
              </a:spcAft>
              <a:buNone/>
            </a:pPr>
            <a:r>
              <a:rPr lang="en-US" sz="1200" dirty="0">
                <a:effectLst/>
                <a:latin typeface="Calibri" panose="020F0502020204030204" pitchFamily="34" charset="0"/>
                <a:ea typeface="SimSun" panose="02010600030101010101" pitchFamily="2" charset="-122"/>
                <a:cs typeface="Times New Roman" panose="02020603050405020304" pitchFamily="18" charset="0"/>
              </a:rPr>
              <a:t>1. Wave form:  The wave form of an AC quantity is a graph of its magnitude against time. The wave form tells us about instantaneous changes in magnitude of an AC quantity.</a:t>
            </a:r>
            <a:endParaRPr lang="pl-PL" sz="12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spcAft>
                <a:spcPts val="1000"/>
              </a:spcAft>
              <a:buNone/>
            </a:pPr>
            <a:r>
              <a:rPr lang="en-US" sz="1200" dirty="0">
                <a:effectLst/>
                <a:latin typeface="Calibri" panose="020F0502020204030204" pitchFamily="34" charset="0"/>
                <a:ea typeface="SimSun" panose="02010600030101010101" pitchFamily="2" charset="-122"/>
                <a:cs typeface="Times New Roman" panose="02020603050405020304" pitchFamily="18" charset="0"/>
              </a:rPr>
              <a:t>2. Cycle: One complete set of positive and negative values of an alternating quantity is known as cycle.</a:t>
            </a:r>
            <a:endParaRPr lang="pl-PL" sz="12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spcAft>
                <a:spcPts val="1000"/>
              </a:spcAft>
              <a:buNone/>
            </a:pPr>
            <a:r>
              <a:rPr lang="en-US" sz="1200" dirty="0">
                <a:effectLst/>
                <a:latin typeface="Calibri" panose="020F0502020204030204" pitchFamily="34" charset="0"/>
                <a:ea typeface="SimSun" panose="02010600030101010101" pitchFamily="2" charset="-122"/>
                <a:cs typeface="Times New Roman" panose="02020603050405020304" pitchFamily="18" charset="0"/>
              </a:rPr>
              <a:t>3. Amplitude or Peak value: It is the maximum value (positive or negative) of an alternating quantity.</a:t>
            </a:r>
            <a:endParaRPr lang="pl-PL" sz="12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spcAft>
                <a:spcPts val="1000"/>
              </a:spcAft>
              <a:buNone/>
            </a:pPr>
            <a:r>
              <a:rPr lang="en-US" sz="1200" dirty="0">
                <a:effectLst/>
                <a:latin typeface="Calibri" panose="020F0502020204030204" pitchFamily="34" charset="0"/>
                <a:ea typeface="SimSun" panose="02010600030101010101" pitchFamily="2" charset="-122"/>
                <a:cs typeface="Times New Roman" panose="02020603050405020304" pitchFamily="18" charset="0"/>
              </a:rPr>
              <a:t>4. Instantaneous value: It is the value of the alternating quantity at any instant.</a:t>
            </a:r>
            <a:endParaRPr lang="pl-PL" sz="12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spcAft>
                <a:spcPts val="1000"/>
              </a:spcAft>
              <a:buNone/>
            </a:pPr>
            <a:r>
              <a:rPr lang="en-US" sz="1200" dirty="0">
                <a:effectLst/>
                <a:latin typeface="Calibri" panose="020F0502020204030204" pitchFamily="34" charset="0"/>
                <a:ea typeface="SimSun" panose="02010600030101010101" pitchFamily="2" charset="-122"/>
                <a:cs typeface="Times New Roman" panose="02020603050405020304" pitchFamily="18" charset="0"/>
              </a:rPr>
              <a:t> 5. Time Period (T): It is the time required by an alternating quantity to complete one cycle.</a:t>
            </a:r>
            <a:endParaRPr lang="pl-PL" sz="12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spcAft>
                <a:spcPts val="1000"/>
              </a:spcAft>
              <a:buNone/>
            </a:pPr>
            <a:r>
              <a:rPr lang="en-US" sz="1200" dirty="0">
                <a:effectLst/>
                <a:latin typeface="Calibri" panose="020F0502020204030204" pitchFamily="34" charset="0"/>
                <a:ea typeface="SimSun" panose="02010600030101010101" pitchFamily="2" charset="-122"/>
                <a:cs typeface="Times New Roman" panose="02020603050405020304" pitchFamily="18" charset="0"/>
              </a:rPr>
              <a:t>6. Frequency: The number of cycles completed in one second by an alternating quantity is known as its frequency. Its unit is Hertz (Hz). The relation between time period and frequency is given by:</a:t>
            </a:r>
            <a:endParaRPr lang="pl-PL" sz="12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spcAft>
                <a:spcPts val="1000"/>
              </a:spcAft>
              <a:buNone/>
            </a:pPr>
            <a:r>
              <a:rPr lang="en-US" sz="1200" dirty="0">
                <a:effectLst/>
                <a:latin typeface="Calibri" panose="020F0502020204030204" pitchFamily="34" charset="0"/>
                <a:ea typeface="SimSun" panose="02010600030101010101" pitchFamily="2" charset="-122"/>
                <a:cs typeface="Times New Roman" panose="02020603050405020304" pitchFamily="18" charset="0"/>
              </a:rPr>
              <a:t>          f = 1/T or T =1/f.</a:t>
            </a:r>
            <a:endParaRPr lang="pl-PL" sz="1200" dirty="0">
              <a:effectLst/>
              <a:latin typeface="Calibri" panose="020F0502020204030204" pitchFamily="34" charset="0"/>
              <a:ea typeface="SimSun" panose="02010600030101010101" pitchFamily="2" charset="-122"/>
              <a:cs typeface="Times New Roman" panose="02020603050405020304" pitchFamily="18" charset="0"/>
            </a:endParaRPr>
          </a:p>
          <a:p>
            <a:pPr>
              <a:spcAft>
                <a:spcPts val="1000"/>
              </a:spcAft>
            </a:pPr>
            <a:endParaRPr lang="pl-PL" sz="800" dirty="0">
              <a:effectLst/>
              <a:latin typeface="Calibri" panose="020F0502020204030204" pitchFamily="34" charset="0"/>
              <a:ea typeface="SimSun" panose="02010600030101010101" pitchFamily="2" charset="-122"/>
              <a:cs typeface="Times New Roman" panose="02020603050405020304" pitchFamily="18" charset="0"/>
            </a:endParaRPr>
          </a:p>
          <a:p>
            <a:pPr>
              <a:spcAft>
                <a:spcPts val="1000"/>
              </a:spcAft>
            </a:pPr>
            <a:endParaRPr lang="pl-PL" sz="800" dirty="0">
              <a:effectLst/>
              <a:latin typeface="Calibri" panose="020F0502020204030204" pitchFamily="34" charset="0"/>
              <a:ea typeface="SimSun" panose="02010600030101010101" pitchFamily="2" charset="-122"/>
              <a:cs typeface="Times New Roman" panose="02020603050405020304" pitchFamily="18" charset="0"/>
            </a:endParaRPr>
          </a:p>
          <a:p>
            <a:endParaRPr lang="pl-PL" sz="800" dirty="0"/>
          </a:p>
        </p:txBody>
      </p:sp>
      <p:pic>
        <p:nvPicPr>
          <p:cNvPr id="5" name="Picture 4">
            <a:extLst>
              <a:ext uri="{FF2B5EF4-FFF2-40B4-BE49-F238E27FC236}">
                <a16:creationId xmlns:a16="http://schemas.microsoft.com/office/drawing/2014/main" id="{E40C9FCD-1873-EE43-4E92-6AE3C1181668}"/>
              </a:ext>
            </a:extLst>
          </p:cNvPr>
          <p:cNvPicPr>
            <a:picLocks noChangeAspect="1"/>
          </p:cNvPicPr>
          <p:nvPr/>
        </p:nvPicPr>
        <p:blipFill>
          <a:blip r:embed="rId2"/>
          <a:stretch>
            <a:fillRect/>
          </a:stretch>
        </p:blipFill>
        <p:spPr>
          <a:xfrm>
            <a:off x="7597148" y="2436951"/>
            <a:ext cx="3857445" cy="2382003"/>
          </a:xfrm>
          <a:prstGeom prst="rect">
            <a:avLst/>
          </a:prstGeom>
        </p:spPr>
      </p:pic>
    </p:spTree>
    <p:extLst>
      <p:ext uri="{BB962C8B-B14F-4D97-AF65-F5344CB8AC3E}">
        <p14:creationId xmlns:p14="http://schemas.microsoft.com/office/powerpoint/2010/main" val="2762105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D6337-7014-26B6-1554-D0930FCBAD40}"/>
              </a:ext>
            </a:extLst>
          </p:cNvPr>
          <p:cNvSpPr>
            <a:spLocks noGrp="1"/>
          </p:cNvSpPr>
          <p:nvPr>
            <p:ph type="title"/>
          </p:nvPr>
        </p:nvSpPr>
        <p:spPr>
          <a:xfrm>
            <a:off x="793662" y="386930"/>
            <a:ext cx="10066122" cy="1298448"/>
          </a:xfrm>
        </p:spPr>
        <p:txBody>
          <a:bodyPr anchor="b">
            <a:normAutofit/>
          </a:bodyPr>
          <a:lstStyle/>
          <a:p>
            <a:pPr algn="ctr"/>
            <a:r>
              <a:rPr lang="en-GB" sz="4800" dirty="0"/>
              <a:t>Definition of Terms</a:t>
            </a:r>
            <a:endParaRPr lang="pl-PL" sz="4800" dirty="0"/>
          </a:p>
        </p:txBody>
      </p:sp>
      <p:sp>
        <p:nvSpPr>
          <p:cNvPr id="3" name="Content Placeholder 2">
            <a:extLst>
              <a:ext uri="{FF2B5EF4-FFF2-40B4-BE49-F238E27FC236}">
                <a16:creationId xmlns:a16="http://schemas.microsoft.com/office/drawing/2014/main" id="{28F34E41-982C-45A9-2BB4-3C7E5B0C7676}"/>
              </a:ext>
            </a:extLst>
          </p:cNvPr>
          <p:cNvSpPr>
            <a:spLocks noGrp="1"/>
          </p:cNvSpPr>
          <p:nvPr>
            <p:ph idx="1"/>
          </p:nvPr>
        </p:nvSpPr>
        <p:spPr>
          <a:xfrm>
            <a:off x="256032" y="2599509"/>
            <a:ext cx="5655500" cy="3639450"/>
          </a:xfrm>
        </p:spPr>
        <p:txBody>
          <a:bodyPr anchor="ctr">
            <a:normAutofit/>
          </a:bodyPr>
          <a:lstStyle/>
          <a:p>
            <a:pPr marL="0" indent="0" algn="just">
              <a:spcAft>
                <a:spcPts val="1000"/>
              </a:spcAft>
              <a:buNone/>
            </a:pPr>
            <a:r>
              <a:rPr lang="en-US" sz="1600" dirty="0">
                <a:effectLst/>
                <a:latin typeface="Calibri" panose="020F0502020204030204" pitchFamily="34" charset="0"/>
                <a:ea typeface="SimSun" panose="02010600030101010101" pitchFamily="2" charset="-122"/>
                <a:cs typeface="Times New Roman" panose="02020603050405020304" pitchFamily="18" charset="0"/>
              </a:rPr>
              <a:t>8. Phase: It is given by the amount of time (or angle) since the wave last passed through its zero value</a:t>
            </a:r>
          </a:p>
          <a:p>
            <a:pPr marL="0" indent="0" algn="just">
              <a:spcAft>
                <a:spcPts val="1000"/>
              </a:spcAft>
              <a:buNone/>
            </a:pPr>
            <a:r>
              <a:rPr lang="en-US" sz="1600" dirty="0">
                <a:effectLst/>
                <a:latin typeface="Calibri" panose="020F0502020204030204" pitchFamily="34" charset="0"/>
                <a:ea typeface="SimSun" panose="02010600030101010101" pitchFamily="2" charset="-122"/>
                <a:cs typeface="Times New Roman" panose="02020603050405020304" pitchFamily="18" charset="0"/>
              </a:rPr>
              <a:t>9. Phase Difference: The angle difference or time difference between two sine waves since they last passed through their zero value is called phase difference. </a:t>
            </a:r>
          </a:p>
          <a:p>
            <a:pPr marL="0" indent="0" algn="just">
              <a:spcAft>
                <a:spcPts val="1000"/>
              </a:spcAft>
              <a:buNone/>
            </a:pPr>
            <a:r>
              <a:rPr lang="en-US" sz="1600" dirty="0">
                <a:effectLst/>
                <a:latin typeface="Calibri" panose="020F0502020204030204" pitchFamily="34" charset="0"/>
                <a:ea typeface="SimSun" panose="02010600030101010101" pitchFamily="2" charset="-122"/>
                <a:cs typeface="Times New Roman" panose="02020603050405020304" pitchFamily="18" charset="0"/>
              </a:rPr>
              <a:t>10. In-phase: When two sine waves achieve their maximum value or zero value at the same time, they are said to be in phase.</a:t>
            </a:r>
            <a:endParaRPr lang="pl-PL" sz="16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lgn="just">
              <a:spcAft>
                <a:spcPts val="1000"/>
              </a:spcAft>
              <a:buNone/>
            </a:pPr>
            <a:r>
              <a:rPr lang="en-US" sz="1600" dirty="0">
                <a:effectLst/>
                <a:latin typeface="Calibri" panose="020F0502020204030204" pitchFamily="34" charset="0"/>
                <a:ea typeface="SimSun" panose="02010600030101010101" pitchFamily="2" charset="-122"/>
                <a:cs typeface="Times New Roman" panose="02020603050405020304" pitchFamily="18" charset="0"/>
              </a:rPr>
              <a:t>11. Lag and Lead: A sine wave which reaches its zero or maximum value later than the other is called lagging sine wave. </a:t>
            </a:r>
            <a:r>
              <a:rPr lang="en-US" sz="1600" dirty="0">
                <a:latin typeface="Calibri" panose="020F0502020204030204" pitchFamily="34" charset="0"/>
                <a:ea typeface="SimSun" panose="02010600030101010101" pitchFamily="2" charset="-122"/>
                <a:cs typeface="Times New Roman" panose="02020603050405020304" pitchFamily="18" charset="0"/>
              </a:rPr>
              <a:t>Sine </a:t>
            </a:r>
            <a:r>
              <a:rPr lang="en-US" sz="1600" dirty="0">
                <a:effectLst/>
                <a:latin typeface="Calibri" panose="020F0502020204030204" pitchFamily="34" charset="0"/>
                <a:ea typeface="SimSun" panose="02010600030101010101" pitchFamily="2" charset="-122"/>
                <a:cs typeface="Times New Roman" panose="02020603050405020304" pitchFamily="18" charset="0"/>
              </a:rPr>
              <a:t> wave  that reaches its zero value later than the other wave is called leading. Also, it reaches it maximum value later.</a:t>
            </a:r>
            <a:endParaRPr lang="pl-PL" sz="1100" dirty="0"/>
          </a:p>
        </p:txBody>
      </p:sp>
      <p:pic>
        <p:nvPicPr>
          <p:cNvPr id="5" name="Picture 4">
            <a:extLst>
              <a:ext uri="{FF2B5EF4-FFF2-40B4-BE49-F238E27FC236}">
                <a16:creationId xmlns:a16="http://schemas.microsoft.com/office/drawing/2014/main" id="{EF2E3364-056D-B2C2-D6A2-BEF516FDCFA5}"/>
              </a:ext>
            </a:extLst>
          </p:cNvPr>
          <p:cNvPicPr>
            <a:picLocks noChangeAspect="1"/>
          </p:cNvPicPr>
          <p:nvPr/>
        </p:nvPicPr>
        <p:blipFill rotWithShape="1">
          <a:blip r:embed="rId2"/>
          <a:srcRect t="1941" r="2" b="605"/>
          <a:stretch/>
        </p:blipFill>
        <p:spPr>
          <a:xfrm>
            <a:off x="5911532" y="2484255"/>
            <a:ext cx="5150277" cy="3558326"/>
          </a:xfrm>
          <a:prstGeom prst="rect">
            <a:avLst/>
          </a:prstGeom>
        </p:spPr>
      </p:pic>
    </p:spTree>
    <p:extLst>
      <p:ext uri="{BB962C8B-B14F-4D97-AF65-F5344CB8AC3E}">
        <p14:creationId xmlns:p14="http://schemas.microsoft.com/office/powerpoint/2010/main" val="1985073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C9299-868A-5F17-04AF-ADE729E77D2F}"/>
              </a:ext>
            </a:extLst>
          </p:cNvPr>
          <p:cNvSpPr>
            <a:spLocks noGrp="1"/>
          </p:cNvSpPr>
          <p:nvPr>
            <p:ph type="title"/>
          </p:nvPr>
        </p:nvSpPr>
        <p:spPr>
          <a:xfrm>
            <a:off x="793662" y="386930"/>
            <a:ext cx="10066122" cy="1298448"/>
          </a:xfrm>
        </p:spPr>
        <p:txBody>
          <a:bodyPr anchor="b">
            <a:normAutofit/>
          </a:bodyPr>
          <a:lstStyle/>
          <a:p>
            <a:r>
              <a:rPr lang="en-US" sz="4800" i="0">
                <a:effectLst/>
                <a:highlight>
                  <a:srgbClr val="FFFFFF"/>
                </a:highlight>
                <a:latin typeface="Verdana" panose="020B0604030504040204" pitchFamily="34" charset="0"/>
              </a:rPr>
              <a:t>Periodic or non-periodic signal</a:t>
            </a:r>
            <a:endParaRPr lang="pl-PL" sz="4800"/>
          </a:p>
        </p:txBody>
      </p:sp>
      <p:sp>
        <p:nvSpPr>
          <p:cNvPr id="3" name="Content Placeholder 2">
            <a:extLst>
              <a:ext uri="{FF2B5EF4-FFF2-40B4-BE49-F238E27FC236}">
                <a16:creationId xmlns:a16="http://schemas.microsoft.com/office/drawing/2014/main" id="{F7125BDF-83FF-09FB-24D3-A515B1F70BA8}"/>
              </a:ext>
            </a:extLst>
          </p:cNvPr>
          <p:cNvSpPr>
            <a:spLocks noGrp="1"/>
          </p:cNvSpPr>
          <p:nvPr>
            <p:ph idx="1"/>
          </p:nvPr>
        </p:nvSpPr>
        <p:spPr>
          <a:xfrm>
            <a:off x="174282" y="2599509"/>
            <a:ext cx="5737250" cy="3639450"/>
          </a:xfrm>
        </p:spPr>
        <p:txBody>
          <a:bodyPr anchor="ctr">
            <a:noAutofit/>
          </a:bodyPr>
          <a:lstStyle/>
          <a:p>
            <a:pPr marL="0" indent="0" algn="just">
              <a:buNone/>
            </a:pPr>
            <a:r>
              <a:rPr lang="en-US" i="0" dirty="0">
                <a:effectLst/>
                <a:highlight>
                  <a:srgbClr val="FFFFFF"/>
                </a:highlight>
                <a:latin typeface="Verdana" panose="020B0604030504040204" pitchFamily="34" charset="0"/>
              </a:rPr>
              <a:t>A signal is said to be periodic signal if it has a definite pattern and repeats itself at a regular interval of time. Whereas, the signal which does not at the regular interval of time is known as an aperiodic signal or non-periodic signal.</a:t>
            </a:r>
            <a:endParaRPr lang="pl-PL" dirty="0"/>
          </a:p>
        </p:txBody>
      </p:sp>
      <p:pic>
        <p:nvPicPr>
          <p:cNvPr id="5" name="Picture 4">
            <a:extLst>
              <a:ext uri="{FF2B5EF4-FFF2-40B4-BE49-F238E27FC236}">
                <a16:creationId xmlns:a16="http://schemas.microsoft.com/office/drawing/2014/main" id="{F35FAE68-3644-D535-BD7F-E777C5DEC0B2}"/>
              </a:ext>
            </a:extLst>
          </p:cNvPr>
          <p:cNvPicPr>
            <a:picLocks noChangeAspect="1"/>
          </p:cNvPicPr>
          <p:nvPr/>
        </p:nvPicPr>
        <p:blipFill>
          <a:blip r:embed="rId2"/>
          <a:stretch>
            <a:fillRect/>
          </a:stretch>
        </p:blipFill>
        <p:spPr>
          <a:xfrm>
            <a:off x="5911532" y="2982991"/>
            <a:ext cx="5150277" cy="2716771"/>
          </a:xfrm>
          <a:prstGeom prst="rect">
            <a:avLst/>
          </a:prstGeom>
        </p:spPr>
      </p:pic>
    </p:spTree>
    <p:extLst>
      <p:ext uri="{BB962C8B-B14F-4D97-AF65-F5344CB8AC3E}">
        <p14:creationId xmlns:p14="http://schemas.microsoft.com/office/powerpoint/2010/main" val="842565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19BEF-2879-61CA-3E44-04914E93A512}"/>
              </a:ext>
            </a:extLst>
          </p:cNvPr>
          <p:cNvSpPr>
            <a:spLocks noGrp="1"/>
          </p:cNvSpPr>
          <p:nvPr>
            <p:ph type="title"/>
          </p:nvPr>
        </p:nvSpPr>
        <p:spPr/>
        <p:txBody>
          <a:bodyPr/>
          <a:lstStyle/>
          <a:p>
            <a:pPr algn="ctr"/>
            <a:r>
              <a:rPr lang="en-GB" dirty="0"/>
              <a:t>Example</a:t>
            </a:r>
            <a:endParaRPr lang="pl-PL" dirty="0"/>
          </a:p>
        </p:txBody>
      </p:sp>
      <p:pic>
        <p:nvPicPr>
          <p:cNvPr id="5" name="Content Placeholder 4">
            <a:extLst>
              <a:ext uri="{FF2B5EF4-FFF2-40B4-BE49-F238E27FC236}">
                <a16:creationId xmlns:a16="http://schemas.microsoft.com/office/drawing/2014/main" id="{AC00677C-2EC3-197E-88E6-F7A81B8099FF}"/>
              </a:ext>
            </a:extLst>
          </p:cNvPr>
          <p:cNvPicPr>
            <a:picLocks noGrp="1" noChangeAspect="1"/>
          </p:cNvPicPr>
          <p:nvPr>
            <p:ph idx="1"/>
          </p:nvPr>
        </p:nvPicPr>
        <p:blipFill>
          <a:blip r:embed="rId2"/>
          <a:stretch>
            <a:fillRect/>
          </a:stretch>
        </p:blipFill>
        <p:spPr>
          <a:xfrm>
            <a:off x="1737360" y="1807337"/>
            <a:ext cx="9079992" cy="4351338"/>
          </a:xfrm>
        </p:spPr>
      </p:pic>
    </p:spTree>
    <p:extLst>
      <p:ext uri="{BB962C8B-B14F-4D97-AF65-F5344CB8AC3E}">
        <p14:creationId xmlns:p14="http://schemas.microsoft.com/office/powerpoint/2010/main" val="117608945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4377</TotalTime>
  <Words>1804</Words>
  <Application>Microsoft Office PowerPoint</Application>
  <PresentationFormat>Widescreen</PresentationFormat>
  <Paragraphs>126</Paragraphs>
  <Slides>48</Slides>
  <Notes>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62" baseType="lpstr">
      <vt:lpstr>Aptos</vt:lpstr>
      <vt:lpstr>Arial</vt:lpstr>
      <vt:lpstr>Calibri</vt:lpstr>
      <vt:lpstr>Cambria Math</vt:lpstr>
      <vt:lpstr>Garamond</vt:lpstr>
      <vt:lpstr>ItcKabel-Bold</vt:lpstr>
      <vt:lpstr>ItcKabel-Book</vt:lpstr>
      <vt:lpstr>ItcKabel-Medium</vt:lpstr>
      <vt:lpstr>NewCenturySchlbk-Italic</vt:lpstr>
      <vt:lpstr>Segoe UI</vt:lpstr>
      <vt:lpstr>Times New Roman</vt:lpstr>
      <vt:lpstr>Verdana</vt:lpstr>
      <vt:lpstr>Organic</vt:lpstr>
      <vt:lpstr>Visio.Drawing.15</vt:lpstr>
      <vt:lpstr>EEE 202: INTRODUCTION TO ELECTRICAL ENGINEERING</vt:lpstr>
      <vt:lpstr>CONTENTS</vt:lpstr>
      <vt:lpstr>Sinusoids and Phasors</vt:lpstr>
      <vt:lpstr>Sinusoids and Phasors</vt:lpstr>
      <vt:lpstr>PowerPoint Presentation</vt:lpstr>
      <vt:lpstr>Definition of Terms</vt:lpstr>
      <vt:lpstr>Definition of Terms</vt:lpstr>
      <vt:lpstr>Periodic or non-periodic signal</vt:lpstr>
      <vt:lpstr>Example</vt:lpstr>
      <vt:lpstr>How to test for periodicity of a signal </vt:lpstr>
      <vt:lpstr>Application of Trigonometry to Signals</vt:lpstr>
      <vt:lpstr>PowerPoint Presentation</vt:lpstr>
      <vt:lpstr>PowerPoint Presentation</vt:lpstr>
      <vt:lpstr>PowerPoint Presentation</vt:lpstr>
      <vt:lpstr>Phasor</vt:lpstr>
      <vt:lpstr>Phasor</vt:lpstr>
      <vt:lpstr>Phasor</vt:lpstr>
      <vt:lpstr> Phasor</vt:lpstr>
      <vt:lpstr>Phasor</vt:lpstr>
      <vt:lpstr>Phasor</vt:lpstr>
      <vt:lpstr>Example</vt:lpstr>
      <vt:lpstr>Example</vt:lpstr>
      <vt:lpstr>AC POWER ANALYSIS: INSTANTANEOUS</vt:lpstr>
      <vt:lpstr>AC POWER ANALYSIS: INSTANTANEOUS</vt:lpstr>
      <vt:lpstr>AVERAGE POWER</vt:lpstr>
      <vt:lpstr>Example</vt:lpstr>
      <vt:lpstr>Example (cont’d)</vt:lpstr>
      <vt:lpstr>MAXIMUM AVERAGE POWER TRANSFER</vt:lpstr>
      <vt:lpstr>PowerPoint Presentation</vt:lpstr>
      <vt:lpstr>Example</vt:lpstr>
      <vt:lpstr>PowerPoint Presentation</vt:lpstr>
      <vt:lpstr>Example (Cont’d)</vt:lpstr>
      <vt:lpstr>EFFECTIVE OR RMS VALUE </vt:lpstr>
      <vt:lpstr>EFFECTIVE OR RMS VALUE</vt:lpstr>
      <vt:lpstr>EFFECTIVE OR RMS VALUE</vt:lpstr>
      <vt:lpstr>EFFECTIVE OR RMS VALUE</vt:lpstr>
      <vt:lpstr>Example</vt:lpstr>
      <vt:lpstr>Example</vt:lpstr>
      <vt:lpstr>Apparent Power and Power Factor</vt:lpstr>
      <vt:lpstr>Power Factor</vt:lpstr>
      <vt:lpstr>Example</vt:lpstr>
      <vt:lpstr>Example</vt:lpstr>
      <vt:lpstr>Complex Power</vt:lpstr>
      <vt:lpstr>Complex Power</vt:lpstr>
      <vt:lpstr>Example</vt:lpstr>
      <vt:lpstr>Example</vt:lpstr>
      <vt:lpstr>Power Factor Correction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EEE 202: INTRODUCTION TO ELECTRICAL ENGINEERING</dc:title>
  <dc:creator>Abiodun Amoran</dc:creator>
  <cp:lastModifiedBy>Abiodun Amoran</cp:lastModifiedBy>
  <cp:revision>7</cp:revision>
  <dcterms:created xsi:type="dcterms:W3CDTF">2024-05-12T11:28:26Z</dcterms:created>
  <dcterms:modified xsi:type="dcterms:W3CDTF">2024-05-26T21:07:02Z</dcterms:modified>
</cp:coreProperties>
</file>