
<file path=[Content_Types].xml><?xml version="1.0" encoding="utf-8"?>
<Types xmlns="http://schemas.openxmlformats.org/package/2006/content-types">
  <Default Extension="xml" ContentType="application/xml"/>
  <Default Extension="png" ContentType="image/png"/>
  <Default Extension="wmf" ContentType="image/x-wmf"/>
  <Default Extension="rels" ContentType="application/vnd.openxmlformats-package.relationships+xml"/>
  <Default Extension="emf" ContentType="image/x-emf"/>
  <Default Extension="vml" ContentType="application/vnd.openxmlformats-officedocument.vmlDrawing"/>
  <Default Extension="wav" ContentType="audio/wav"/>
  <Default Extension="bin" ContentType="application/vnd.openxmlformats-officedocument.presentationml.printerSettings"/>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embeddings/oleObject1.bin" ContentType="application/vnd.openxmlformats-officedocument.oleObject"/>
  <Override PartName="/ppt/embeddings/Microsoft_Equation1.bin" ContentType="application/vnd.openxmlformats-officedocument.oleObject"/>
  <Override PartName="/ppt/embeddings/Microsoft_Equation2.bin" ContentType="application/vnd.openxmlformats-officedocument.oleObject"/>
  <Override PartName="/ppt/embeddings/Microsoft_Equation3.bin" ContentType="application/vnd.openxmlformats-officedocument.oleObject"/>
  <Override PartName="/ppt/embeddings/Microsoft_Equation4.bin" ContentType="application/vnd.openxmlformats-officedocument.oleObject"/>
  <Override PartName="/ppt/embeddings/Microsoft_Equation5.bin" ContentType="application/vnd.openxmlformats-officedocument.oleObject"/>
  <Override PartName="/ppt/embeddings/Microsoft_Equation6.bin" ContentType="application/vnd.openxmlformats-officedocument.oleObject"/>
  <Override PartName="/ppt/embeddings/Microsoft_Equation7.bin" ContentType="application/vnd.openxmlformats-officedocument.oleObject"/>
  <Override PartName="/ppt/embeddings/Microsoft_Equation8.bin" ContentType="application/vnd.openxmlformats-officedocument.oleObject"/>
  <Override PartName="/ppt/embeddings/Microsoft_Equation9.bin" ContentType="application/vnd.openxmlformats-officedocument.oleObject"/>
  <Override PartName="/ppt/embeddings/Microsoft_Equation10.bin" ContentType="application/vnd.openxmlformats-officedocument.oleObject"/>
  <Override PartName="/ppt/embeddings/oleObject2.bin" ContentType="application/vnd.openxmlformats-officedocument.oleObject"/>
  <Override PartName="/ppt/embeddings/oleObject3.bin" ContentType="application/vnd.openxmlformats-officedocument.oleObject"/>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20"/>
  </p:notesMasterIdLst>
  <p:handoutMasterIdLst>
    <p:handoutMasterId r:id="rId21"/>
  </p:handoutMasterIdLst>
  <p:sldIdLst>
    <p:sldId id="256" r:id="rId2"/>
    <p:sldId id="301" r:id="rId3"/>
    <p:sldId id="302" r:id="rId4"/>
    <p:sldId id="305" r:id="rId5"/>
    <p:sldId id="303" r:id="rId6"/>
    <p:sldId id="304" r:id="rId7"/>
    <p:sldId id="272" r:id="rId8"/>
    <p:sldId id="273" r:id="rId9"/>
    <p:sldId id="257" r:id="rId10"/>
    <p:sldId id="258" r:id="rId11"/>
    <p:sldId id="259" r:id="rId12"/>
    <p:sldId id="260" r:id="rId13"/>
    <p:sldId id="307" r:id="rId14"/>
    <p:sldId id="309" r:id="rId15"/>
    <p:sldId id="310" r:id="rId16"/>
    <p:sldId id="311" r:id="rId17"/>
    <p:sldId id="263" r:id="rId18"/>
    <p:sldId id="308" r:id="rId19"/>
  </p:sldIdLst>
  <p:sldSz cx="9144000" cy="6858000" type="screen4x3"/>
  <p:notesSz cx="7010400" cy="9296400"/>
  <p:defaultTextStyle>
    <a:defPPr>
      <a:defRPr lang="en-US"/>
    </a:defPPr>
    <a:lvl1pPr algn="l" rtl="0" eaLnBrk="0" fontAlgn="base" hangingPunct="0">
      <a:spcBef>
        <a:spcPct val="0"/>
      </a:spcBef>
      <a:spcAft>
        <a:spcPct val="0"/>
      </a:spcAft>
      <a:defRPr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kern="1200">
        <a:solidFill>
          <a:schemeClr val="tx1"/>
        </a:solidFill>
        <a:latin typeface="Times New Roman" pitchFamily="18" charset="0"/>
        <a:ea typeface="+mn-ea"/>
        <a:cs typeface="+mn-cs"/>
      </a:defRPr>
    </a:lvl5pPr>
    <a:lvl6pPr marL="2286000" algn="l" defTabSz="914400" rtl="0" eaLnBrk="1" latinLnBrk="0" hangingPunct="1">
      <a:defRPr kern="1200">
        <a:solidFill>
          <a:schemeClr val="tx1"/>
        </a:solidFill>
        <a:latin typeface="Times New Roman" pitchFamily="18" charset="0"/>
        <a:ea typeface="+mn-ea"/>
        <a:cs typeface="+mn-cs"/>
      </a:defRPr>
    </a:lvl6pPr>
    <a:lvl7pPr marL="2743200" algn="l" defTabSz="914400" rtl="0" eaLnBrk="1" latinLnBrk="0" hangingPunct="1">
      <a:defRPr kern="1200">
        <a:solidFill>
          <a:schemeClr val="tx1"/>
        </a:solidFill>
        <a:latin typeface="Times New Roman" pitchFamily="18" charset="0"/>
        <a:ea typeface="+mn-ea"/>
        <a:cs typeface="+mn-cs"/>
      </a:defRPr>
    </a:lvl7pPr>
    <a:lvl8pPr marL="3200400" algn="l" defTabSz="914400" rtl="0" eaLnBrk="1" latinLnBrk="0" hangingPunct="1">
      <a:defRPr kern="1200">
        <a:solidFill>
          <a:schemeClr val="tx1"/>
        </a:solidFill>
        <a:latin typeface="Times New Roman" pitchFamily="18" charset="0"/>
        <a:ea typeface="+mn-ea"/>
        <a:cs typeface="+mn-cs"/>
      </a:defRPr>
    </a:lvl8pPr>
    <a:lvl9pPr marL="3657600" algn="l" defTabSz="914400" rtl="0" eaLnBrk="1" latinLnBrk="0" hangingPunct="1">
      <a:defRPr kern="1200">
        <a:solidFill>
          <a:schemeClr val="tx1"/>
        </a:solidFill>
        <a:latin typeface="Times New Roman"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1FB6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5" d="100"/>
          <a:sy n="75" d="100"/>
        </p:scale>
        <p:origin x="-1488" y="-20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notesMaster" Target="notesMasters/notesMaster1.xml"/><Relationship Id="rId21" Type="http://schemas.openxmlformats.org/officeDocument/2006/relationships/handoutMaster" Target="handoutMasters/handoutMaster1.xml"/><Relationship Id="rId22" Type="http://schemas.openxmlformats.org/officeDocument/2006/relationships/printerSettings" Target="printerSettings/printerSettings1.bin"/><Relationship Id="rId23" Type="http://schemas.openxmlformats.org/officeDocument/2006/relationships/presProps" Target="presProps.xml"/><Relationship Id="rId24" Type="http://schemas.openxmlformats.org/officeDocument/2006/relationships/viewProps" Target="viewProps.xml"/><Relationship Id="rId25" Type="http://schemas.openxmlformats.org/officeDocument/2006/relationships/theme" Target="theme/theme1.xml"/><Relationship Id="rId26"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9.emf"/><Relationship Id="rId2" Type="http://schemas.openxmlformats.org/officeDocument/2006/relationships/image" Target="../media/image10.emf"/><Relationship Id="rId3" Type="http://schemas.openxmlformats.org/officeDocument/2006/relationships/image" Target="../media/image11.e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5.emf"/><Relationship Id="rId4" Type="http://schemas.openxmlformats.org/officeDocument/2006/relationships/image" Target="../media/image16.emf"/><Relationship Id="rId5" Type="http://schemas.openxmlformats.org/officeDocument/2006/relationships/image" Target="../media/image17.emf"/><Relationship Id="rId6" Type="http://schemas.openxmlformats.org/officeDocument/2006/relationships/image" Target="../media/image18.emf"/><Relationship Id="rId1" Type="http://schemas.openxmlformats.org/officeDocument/2006/relationships/image" Target="../media/image13.emf"/><Relationship Id="rId2" Type="http://schemas.openxmlformats.org/officeDocument/2006/relationships/image" Target="../media/image14.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9.wmf"/><Relationship Id="rId2" Type="http://schemas.openxmlformats.org/officeDocument/2006/relationships/image" Target="../media/image20.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2" name="Rectangle 2"/>
          <p:cNvSpPr>
            <a:spLocks noGrp="1" noChangeArrowheads="1"/>
          </p:cNvSpPr>
          <p:nvPr>
            <p:ph type="hdr" sz="quarter"/>
          </p:nvPr>
        </p:nvSpPr>
        <p:spPr bwMode="auto">
          <a:xfrm>
            <a:off x="0" y="0"/>
            <a:ext cx="3038475" cy="465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defRPr>
            </a:lvl1pPr>
          </a:lstStyle>
          <a:p>
            <a:endParaRPr lang="en-US"/>
          </a:p>
        </p:txBody>
      </p:sp>
      <p:sp>
        <p:nvSpPr>
          <p:cNvPr id="25603" name="Rectangle 3"/>
          <p:cNvSpPr>
            <a:spLocks noGrp="1" noChangeArrowheads="1"/>
          </p:cNvSpPr>
          <p:nvPr>
            <p:ph type="dt" sz="quarter" idx="1"/>
          </p:nvPr>
        </p:nvSpPr>
        <p:spPr bwMode="auto">
          <a:xfrm>
            <a:off x="3970338" y="0"/>
            <a:ext cx="3038475" cy="465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endParaRPr lang="en-US"/>
          </a:p>
        </p:txBody>
      </p:sp>
      <p:sp>
        <p:nvSpPr>
          <p:cNvPr id="25604" name="Rectangle 4"/>
          <p:cNvSpPr>
            <a:spLocks noGrp="1" noChangeArrowheads="1"/>
          </p:cNvSpPr>
          <p:nvPr>
            <p:ph type="ftr" sz="quarter" idx="2"/>
          </p:nvPr>
        </p:nvSpPr>
        <p:spPr bwMode="auto">
          <a:xfrm>
            <a:off x="0" y="8829675"/>
            <a:ext cx="3038475" cy="4651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endParaRPr lang="en-US"/>
          </a:p>
        </p:txBody>
      </p:sp>
      <p:sp>
        <p:nvSpPr>
          <p:cNvPr id="25605" name="Rectangle 5"/>
          <p:cNvSpPr>
            <a:spLocks noGrp="1" noChangeArrowheads="1"/>
          </p:cNvSpPr>
          <p:nvPr>
            <p:ph type="sldNum" sz="quarter" idx="3"/>
          </p:nvPr>
        </p:nvSpPr>
        <p:spPr bwMode="auto">
          <a:xfrm>
            <a:off x="3970338" y="8829675"/>
            <a:ext cx="3038475" cy="4651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Arial" charset="0"/>
              </a:defRPr>
            </a:lvl1pPr>
          </a:lstStyle>
          <a:p>
            <a:fld id="{34B26E9D-8DE4-4678-AB2F-5917474F2230}" type="slidenum">
              <a:rPr lang="en-US"/>
              <a:pPr/>
              <a:t>‹#›</a:t>
            </a:fld>
            <a:endParaRPr lang="en-US"/>
          </a:p>
        </p:txBody>
      </p:sp>
    </p:spTree>
    <p:extLst>
      <p:ext uri="{BB962C8B-B14F-4D97-AF65-F5344CB8AC3E}">
        <p14:creationId xmlns:p14="http://schemas.microsoft.com/office/powerpoint/2010/main" val="150721260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650" name="Rectangle 2"/>
          <p:cNvSpPr>
            <a:spLocks noGrp="1" noChangeArrowheads="1"/>
          </p:cNvSpPr>
          <p:nvPr>
            <p:ph type="hdr" sz="quarter"/>
          </p:nvPr>
        </p:nvSpPr>
        <p:spPr bwMode="auto">
          <a:xfrm>
            <a:off x="0" y="0"/>
            <a:ext cx="3038475" cy="465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defRPr>
            </a:lvl1pPr>
          </a:lstStyle>
          <a:p>
            <a:endParaRPr lang="en-US"/>
          </a:p>
        </p:txBody>
      </p:sp>
      <p:sp>
        <p:nvSpPr>
          <p:cNvPr id="27651" name="Rectangle 3"/>
          <p:cNvSpPr>
            <a:spLocks noGrp="1" noChangeArrowheads="1"/>
          </p:cNvSpPr>
          <p:nvPr>
            <p:ph type="dt" idx="1"/>
          </p:nvPr>
        </p:nvSpPr>
        <p:spPr bwMode="auto">
          <a:xfrm>
            <a:off x="3970338" y="0"/>
            <a:ext cx="3038475" cy="465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endParaRPr lang="en-US"/>
          </a:p>
        </p:txBody>
      </p:sp>
      <p:sp>
        <p:nvSpPr>
          <p:cNvPr id="27652" name="Rectangle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a:effectLst/>
        </p:spPr>
      </p:sp>
      <p:sp>
        <p:nvSpPr>
          <p:cNvPr id="27653" name="Rectangle 5"/>
          <p:cNvSpPr>
            <a:spLocks noGrp="1" noChangeArrowheads="1"/>
          </p:cNvSpPr>
          <p:nvPr>
            <p:ph type="body" sz="quarter" idx="3"/>
          </p:nvPr>
        </p:nvSpPr>
        <p:spPr bwMode="auto">
          <a:xfrm>
            <a:off x="701675" y="4416425"/>
            <a:ext cx="5607050" cy="41830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7654" name="Rectangle 6"/>
          <p:cNvSpPr>
            <a:spLocks noGrp="1" noChangeArrowheads="1"/>
          </p:cNvSpPr>
          <p:nvPr>
            <p:ph type="ftr" sz="quarter" idx="4"/>
          </p:nvPr>
        </p:nvSpPr>
        <p:spPr bwMode="auto">
          <a:xfrm>
            <a:off x="0" y="8829675"/>
            <a:ext cx="3038475" cy="4651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endParaRPr lang="en-US"/>
          </a:p>
        </p:txBody>
      </p:sp>
      <p:sp>
        <p:nvSpPr>
          <p:cNvPr id="27655" name="Rectangle 7"/>
          <p:cNvSpPr>
            <a:spLocks noGrp="1" noChangeArrowheads="1"/>
          </p:cNvSpPr>
          <p:nvPr>
            <p:ph type="sldNum" sz="quarter" idx="5"/>
          </p:nvPr>
        </p:nvSpPr>
        <p:spPr bwMode="auto">
          <a:xfrm>
            <a:off x="3970338" y="8829675"/>
            <a:ext cx="3038475" cy="4651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Arial" charset="0"/>
              </a:defRPr>
            </a:lvl1pPr>
          </a:lstStyle>
          <a:p>
            <a:fld id="{BCEF46B8-5D28-49CC-AD6A-5DCE4E78117D}" type="slidenum">
              <a:rPr lang="en-US"/>
              <a:pPr/>
              <a:t>‹#›</a:t>
            </a:fld>
            <a:endParaRPr lang="en-US"/>
          </a:p>
        </p:txBody>
      </p:sp>
    </p:spTree>
    <p:extLst>
      <p:ext uri="{BB962C8B-B14F-4D97-AF65-F5344CB8AC3E}">
        <p14:creationId xmlns:p14="http://schemas.microsoft.com/office/powerpoint/2010/main" val="3860279522"/>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EF46B8-5D28-49CC-AD6A-5DCE4E78117D}" type="slidenum">
              <a:rPr lang="en-US"/>
              <a:pPr/>
              <a:t>4</a:t>
            </a:fld>
            <a:endParaRPr lang="en-US"/>
          </a:p>
        </p:txBody>
      </p:sp>
    </p:spTree>
    <p:extLst>
      <p:ext uri="{BB962C8B-B14F-4D97-AF65-F5344CB8AC3E}">
        <p14:creationId xmlns:p14="http://schemas.microsoft.com/office/powerpoint/2010/main" val="20384481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0482" name="Group 2"/>
          <p:cNvGrpSpPr>
            <a:grpSpLocks/>
          </p:cNvGrpSpPr>
          <p:nvPr/>
        </p:nvGrpSpPr>
        <p:grpSpPr bwMode="auto">
          <a:xfrm>
            <a:off x="0" y="0"/>
            <a:ext cx="9144000" cy="6858000"/>
            <a:chOff x="0" y="0"/>
            <a:chExt cx="5760" cy="4320"/>
          </a:xfrm>
        </p:grpSpPr>
        <p:sp>
          <p:nvSpPr>
            <p:cNvPr id="20483" name="Rectangle 3"/>
            <p:cNvSpPr>
              <a:spLocks noChangeArrowheads="1"/>
            </p:cNvSpPr>
            <p:nvPr/>
          </p:nvSpPr>
          <p:spPr bwMode="black">
            <a:xfrm>
              <a:off x="1008" y="0"/>
              <a:ext cx="4752" cy="4320"/>
            </a:xfrm>
            <a:prstGeom prst="rect">
              <a:avLst/>
            </a:prstGeom>
            <a:solidFill>
              <a:schemeClr val="bg1"/>
            </a:solidFill>
            <a:ln w="9525">
              <a:noFill/>
              <a:miter lim="800000"/>
              <a:headEnd/>
              <a:tailEnd/>
            </a:ln>
            <a:effectLst/>
          </p:spPr>
          <p:txBody>
            <a:bodyPr wrap="none" anchor="ctr"/>
            <a:lstStyle/>
            <a:p>
              <a:endParaRPr lang="en-US"/>
            </a:p>
          </p:txBody>
        </p:sp>
        <p:sp>
          <p:nvSpPr>
            <p:cNvPr id="20484" name="Rectangle 4"/>
            <p:cNvSpPr>
              <a:spLocks noChangeArrowheads="1"/>
            </p:cNvSpPr>
            <p:nvPr/>
          </p:nvSpPr>
          <p:spPr bwMode="ltGray">
            <a:xfrm>
              <a:off x="0" y="0"/>
              <a:ext cx="1008" cy="4320"/>
            </a:xfrm>
            <a:prstGeom prst="rect">
              <a:avLst/>
            </a:prstGeom>
            <a:solidFill>
              <a:schemeClr val="accent1"/>
            </a:solidFill>
            <a:ln w="9525">
              <a:noFill/>
              <a:miter lim="800000"/>
              <a:headEnd/>
              <a:tailEnd/>
            </a:ln>
          </p:spPr>
          <p:txBody>
            <a:bodyPr wrap="none" anchor="ctr"/>
            <a:lstStyle/>
            <a:p>
              <a:pPr algn="ctr"/>
              <a:endParaRPr lang="en-US" sz="2400">
                <a:solidFill>
                  <a:schemeClr val="tx2"/>
                </a:solidFill>
              </a:endParaRPr>
            </a:p>
          </p:txBody>
        </p:sp>
        <p:sp>
          <p:nvSpPr>
            <p:cNvPr id="20485" name="Freeform 5"/>
            <p:cNvSpPr>
              <a:spLocks/>
            </p:cNvSpPr>
            <p:nvPr/>
          </p:nvSpPr>
          <p:spPr bwMode="ltGray">
            <a:xfrm>
              <a:off x="0" y="0"/>
              <a:ext cx="5760" cy="2400"/>
            </a:xfrm>
            <a:custGeom>
              <a:avLst/>
              <a:gdLst/>
              <a:ahLst/>
              <a:cxnLst>
                <a:cxn ang="0">
                  <a:pos x="0" y="1200"/>
                </a:cxn>
                <a:cxn ang="0">
                  <a:pos x="1008" y="2400"/>
                </a:cxn>
                <a:cxn ang="0">
                  <a:pos x="5760" y="1536"/>
                </a:cxn>
                <a:cxn ang="0">
                  <a:pos x="5760" y="0"/>
                </a:cxn>
                <a:cxn ang="0">
                  <a:pos x="0" y="0"/>
                </a:cxn>
                <a:cxn ang="0">
                  <a:pos x="0" y="1200"/>
                </a:cxn>
              </a:cxnLst>
              <a:rect l="0" t="0" r="r" b="b"/>
              <a:pathLst>
                <a:path w="5760" h="2400">
                  <a:moveTo>
                    <a:pt x="0" y="1200"/>
                  </a:moveTo>
                  <a:lnTo>
                    <a:pt x="1008" y="2400"/>
                  </a:lnTo>
                  <a:lnTo>
                    <a:pt x="5760" y="1536"/>
                  </a:lnTo>
                  <a:lnTo>
                    <a:pt x="5760" y="0"/>
                  </a:lnTo>
                  <a:lnTo>
                    <a:pt x="0" y="0"/>
                  </a:lnTo>
                  <a:lnTo>
                    <a:pt x="0" y="1200"/>
                  </a:lnTo>
                  <a:close/>
                </a:path>
              </a:pathLst>
            </a:custGeom>
            <a:solidFill>
              <a:schemeClr val="bg2"/>
            </a:solidFill>
            <a:ln w="9525">
              <a:noFill/>
              <a:round/>
              <a:headEnd/>
              <a:tailEnd/>
            </a:ln>
          </p:spPr>
          <p:txBody>
            <a:bodyPr wrap="none" anchor="ctr"/>
            <a:lstStyle/>
            <a:p>
              <a:endParaRPr lang="en-US"/>
            </a:p>
          </p:txBody>
        </p:sp>
      </p:grpSp>
      <p:sp>
        <p:nvSpPr>
          <p:cNvPr id="20486" name="Rectangle 6"/>
          <p:cNvSpPr>
            <a:spLocks noGrp="1" noChangeArrowheads="1"/>
          </p:cNvSpPr>
          <p:nvPr>
            <p:ph type="ctrTitle"/>
          </p:nvPr>
        </p:nvSpPr>
        <p:spPr>
          <a:xfrm>
            <a:off x="685800" y="1447800"/>
            <a:ext cx="7772400" cy="1143000"/>
          </a:xfrm>
        </p:spPr>
        <p:txBody>
          <a:bodyPr/>
          <a:lstStyle>
            <a:lvl1pPr>
              <a:defRPr/>
            </a:lvl1pPr>
          </a:lstStyle>
          <a:p>
            <a:r>
              <a:rPr lang="en-US"/>
              <a:t>Click to edit Master title style</a:t>
            </a:r>
          </a:p>
        </p:txBody>
      </p:sp>
      <p:sp>
        <p:nvSpPr>
          <p:cNvPr id="20487" name="Rectangle 7"/>
          <p:cNvSpPr>
            <a:spLocks noGrp="1" noChangeArrowheads="1"/>
          </p:cNvSpPr>
          <p:nvPr>
            <p:ph type="subTitle" idx="1"/>
          </p:nvPr>
        </p:nvSpPr>
        <p:spPr>
          <a:xfrm>
            <a:off x="2057400" y="3886200"/>
            <a:ext cx="6400800" cy="1752600"/>
          </a:xfrm>
        </p:spPr>
        <p:txBody>
          <a:bodyPr/>
          <a:lstStyle>
            <a:lvl1pPr marL="0" indent="0">
              <a:buFontTx/>
              <a:buNone/>
              <a:defRPr/>
            </a:lvl1pPr>
          </a:lstStyle>
          <a:p>
            <a:r>
              <a:rPr lang="en-US"/>
              <a:t>Click to edit Master subtitle style</a:t>
            </a:r>
          </a:p>
        </p:txBody>
      </p:sp>
      <p:sp>
        <p:nvSpPr>
          <p:cNvPr id="20488" name="Rectangle 8"/>
          <p:cNvSpPr>
            <a:spLocks noGrp="1" noChangeArrowheads="1"/>
          </p:cNvSpPr>
          <p:nvPr>
            <p:ph type="dt" sz="half" idx="2"/>
          </p:nvPr>
        </p:nvSpPr>
        <p:spPr>
          <a:xfrm>
            <a:off x="1676400" y="6400800"/>
            <a:ext cx="1905000" cy="457200"/>
          </a:xfrm>
        </p:spPr>
        <p:txBody>
          <a:bodyPr/>
          <a:lstStyle>
            <a:lvl1pPr>
              <a:defRPr>
                <a:solidFill>
                  <a:srgbClr val="808080"/>
                </a:solidFill>
              </a:defRPr>
            </a:lvl1pPr>
          </a:lstStyle>
          <a:p>
            <a:r>
              <a:rPr lang="en-US" smtClean="0"/>
              <a:t>September 08</a:t>
            </a:r>
            <a:endParaRPr lang="en-US"/>
          </a:p>
        </p:txBody>
      </p:sp>
      <p:sp>
        <p:nvSpPr>
          <p:cNvPr id="20489" name="Rectangle 9"/>
          <p:cNvSpPr>
            <a:spLocks noGrp="1" noChangeArrowheads="1"/>
          </p:cNvSpPr>
          <p:nvPr>
            <p:ph type="ftr" sz="quarter" idx="3"/>
          </p:nvPr>
        </p:nvSpPr>
        <p:spPr>
          <a:xfrm>
            <a:off x="3962400" y="6400800"/>
            <a:ext cx="2895600" cy="457200"/>
          </a:xfrm>
        </p:spPr>
        <p:txBody>
          <a:bodyPr/>
          <a:lstStyle>
            <a:lvl1pPr>
              <a:defRPr>
                <a:solidFill>
                  <a:srgbClr val="808080"/>
                </a:solidFill>
              </a:defRPr>
            </a:lvl1pPr>
          </a:lstStyle>
          <a:p>
            <a:r>
              <a:rPr lang="en-US"/>
              <a:t>Physics chapter 5</a:t>
            </a:r>
          </a:p>
        </p:txBody>
      </p:sp>
      <p:sp>
        <p:nvSpPr>
          <p:cNvPr id="20490" name="Rectangle 10"/>
          <p:cNvSpPr>
            <a:spLocks noGrp="1" noChangeArrowheads="1"/>
          </p:cNvSpPr>
          <p:nvPr>
            <p:ph type="sldNum" sz="quarter" idx="4"/>
          </p:nvPr>
        </p:nvSpPr>
        <p:spPr>
          <a:xfrm>
            <a:off x="7239000" y="6400800"/>
            <a:ext cx="1905000" cy="457200"/>
          </a:xfrm>
        </p:spPr>
        <p:txBody>
          <a:bodyPr/>
          <a:lstStyle>
            <a:lvl1pPr>
              <a:defRPr>
                <a:solidFill>
                  <a:srgbClr val="808080"/>
                </a:solidFill>
              </a:defRPr>
            </a:lvl1pPr>
          </a:lstStyle>
          <a:p>
            <a:fld id="{EFD9BF23-72A3-495C-A851-B1A44F5CD152}"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r>
              <a:rPr lang="en-US" smtClean="0"/>
              <a:t>September 08</a:t>
            </a:r>
            <a:endParaRPr lang="en-US"/>
          </a:p>
        </p:txBody>
      </p:sp>
      <p:sp>
        <p:nvSpPr>
          <p:cNvPr id="5" name="Footer Placeholder 4"/>
          <p:cNvSpPr>
            <a:spLocks noGrp="1"/>
          </p:cNvSpPr>
          <p:nvPr>
            <p:ph type="ftr" sz="quarter" idx="11"/>
          </p:nvPr>
        </p:nvSpPr>
        <p:spPr/>
        <p:txBody>
          <a:bodyPr/>
          <a:lstStyle>
            <a:lvl1pPr>
              <a:defRPr/>
            </a:lvl1pPr>
          </a:lstStyle>
          <a:p>
            <a:r>
              <a:rPr lang="en-US"/>
              <a:t>Physics chapter 5</a:t>
            </a:r>
          </a:p>
        </p:txBody>
      </p:sp>
      <p:sp>
        <p:nvSpPr>
          <p:cNvPr id="6" name="Slide Number Placeholder 5"/>
          <p:cNvSpPr>
            <a:spLocks noGrp="1"/>
          </p:cNvSpPr>
          <p:nvPr>
            <p:ph type="sldNum" sz="quarter" idx="12"/>
          </p:nvPr>
        </p:nvSpPr>
        <p:spPr/>
        <p:txBody>
          <a:bodyPr/>
          <a:lstStyle>
            <a:lvl1pPr>
              <a:defRPr/>
            </a:lvl1pPr>
          </a:lstStyle>
          <a:p>
            <a:fld id="{6266C558-079D-4EEE-9405-6A1411F5EFFB}"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51663" y="152400"/>
            <a:ext cx="2087562" cy="5943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152400"/>
            <a:ext cx="6113463" cy="5943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r>
              <a:rPr lang="en-US" smtClean="0"/>
              <a:t>September 08</a:t>
            </a:r>
            <a:endParaRPr lang="en-US"/>
          </a:p>
        </p:txBody>
      </p:sp>
      <p:sp>
        <p:nvSpPr>
          <p:cNvPr id="5" name="Footer Placeholder 4"/>
          <p:cNvSpPr>
            <a:spLocks noGrp="1"/>
          </p:cNvSpPr>
          <p:nvPr>
            <p:ph type="ftr" sz="quarter" idx="11"/>
          </p:nvPr>
        </p:nvSpPr>
        <p:spPr/>
        <p:txBody>
          <a:bodyPr/>
          <a:lstStyle>
            <a:lvl1pPr>
              <a:defRPr/>
            </a:lvl1pPr>
          </a:lstStyle>
          <a:p>
            <a:r>
              <a:rPr lang="en-US"/>
              <a:t>Physics chapter 5</a:t>
            </a:r>
          </a:p>
        </p:txBody>
      </p:sp>
      <p:sp>
        <p:nvSpPr>
          <p:cNvPr id="6" name="Slide Number Placeholder 5"/>
          <p:cNvSpPr>
            <a:spLocks noGrp="1"/>
          </p:cNvSpPr>
          <p:nvPr>
            <p:ph type="sldNum" sz="quarter" idx="12"/>
          </p:nvPr>
        </p:nvSpPr>
        <p:spPr/>
        <p:txBody>
          <a:bodyPr/>
          <a:lstStyle>
            <a:lvl1pPr>
              <a:defRPr/>
            </a:lvl1pPr>
          </a:lstStyle>
          <a:p>
            <a:fld id="{6772F246-FBD3-4605-A7F1-F2E2A3F52845}"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r>
              <a:rPr lang="en-US" smtClean="0"/>
              <a:t>September 08</a:t>
            </a:r>
            <a:endParaRPr lang="en-US"/>
          </a:p>
        </p:txBody>
      </p:sp>
      <p:sp>
        <p:nvSpPr>
          <p:cNvPr id="5" name="Footer Placeholder 4"/>
          <p:cNvSpPr>
            <a:spLocks noGrp="1"/>
          </p:cNvSpPr>
          <p:nvPr>
            <p:ph type="ftr" sz="quarter" idx="11"/>
          </p:nvPr>
        </p:nvSpPr>
        <p:spPr/>
        <p:txBody>
          <a:bodyPr/>
          <a:lstStyle>
            <a:lvl1pPr>
              <a:defRPr/>
            </a:lvl1pPr>
          </a:lstStyle>
          <a:p>
            <a:r>
              <a:rPr lang="en-US"/>
              <a:t>Physics chapter 5</a:t>
            </a:r>
          </a:p>
        </p:txBody>
      </p:sp>
      <p:sp>
        <p:nvSpPr>
          <p:cNvPr id="6" name="Slide Number Placeholder 5"/>
          <p:cNvSpPr>
            <a:spLocks noGrp="1"/>
          </p:cNvSpPr>
          <p:nvPr>
            <p:ph type="sldNum" sz="quarter" idx="12"/>
          </p:nvPr>
        </p:nvSpPr>
        <p:spPr/>
        <p:txBody>
          <a:bodyPr/>
          <a:lstStyle>
            <a:lvl1pPr>
              <a:defRPr/>
            </a:lvl1pPr>
          </a:lstStyle>
          <a:p>
            <a:fld id="{9F982B91-9CBC-43A7-A2CC-6B3A2616A4CE}"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r>
              <a:rPr lang="en-US" smtClean="0"/>
              <a:t>September 08</a:t>
            </a:r>
            <a:endParaRPr lang="en-US"/>
          </a:p>
        </p:txBody>
      </p:sp>
      <p:sp>
        <p:nvSpPr>
          <p:cNvPr id="5" name="Footer Placeholder 4"/>
          <p:cNvSpPr>
            <a:spLocks noGrp="1"/>
          </p:cNvSpPr>
          <p:nvPr>
            <p:ph type="ftr" sz="quarter" idx="11"/>
          </p:nvPr>
        </p:nvSpPr>
        <p:spPr/>
        <p:txBody>
          <a:bodyPr/>
          <a:lstStyle>
            <a:lvl1pPr>
              <a:defRPr/>
            </a:lvl1pPr>
          </a:lstStyle>
          <a:p>
            <a:r>
              <a:rPr lang="en-US"/>
              <a:t>Physics chapter 5</a:t>
            </a:r>
          </a:p>
        </p:txBody>
      </p:sp>
      <p:sp>
        <p:nvSpPr>
          <p:cNvPr id="6" name="Slide Number Placeholder 5"/>
          <p:cNvSpPr>
            <a:spLocks noGrp="1"/>
          </p:cNvSpPr>
          <p:nvPr>
            <p:ph type="sldNum" sz="quarter" idx="12"/>
          </p:nvPr>
        </p:nvSpPr>
        <p:spPr/>
        <p:txBody>
          <a:bodyPr/>
          <a:lstStyle>
            <a:lvl1pPr>
              <a:defRPr/>
            </a:lvl1pPr>
          </a:lstStyle>
          <a:p>
            <a:fld id="{0AD869B0-F681-4CA6-A8B4-91DA5C61E36D}"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266825"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229225"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r>
              <a:rPr lang="en-US" smtClean="0"/>
              <a:t>September 08</a:t>
            </a:r>
            <a:endParaRPr lang="en-US"/>
          </a:p>
        </p:txBody>
      </p:sp>
      <p:sp>
        <p:nvSpPr>
          <p:cNvPr id="6" name="Footer Placeholder 5"/>
          <p:cNvSpPr>
            <a:spLocks noGrp="1"/>
          </p:cNvSpPr>
          <p:nvPr>
            <p:ph type="ftr" sz="quarter" idx="11"/>
          </p:nvPr>
        </p:nvSpPr>
        <p:spPr/>
        <p:txBody>
          <a:bodyPr/>
          <a:lstStyle>
            <a:lvl1pPr>
              <a:defRPr/>
            </a:lvl1pPr>
          </a:lstStyle>
          <a:p>
            <a:r>
              <a:rPr lang="en-US"/>
              <a:t>Physics chapter 5</a:t>
            </a:r>
          </a:p>
        </p:txBody>
      </p:sp>
      <p:sp>
        <p:nvSpPr>
          <p:cNvPr id="7" name="Slide Number Placeholder 6"/>
          <p:cNvSpPr>
            <a:spLocks noGrp="1"/>
          </p:cNvSpPr>
          <p:nvPr>
            <p:ph type="sldNum" sz="quarter" idx="12"/>
          </p:nvPr>
        </p:nvSpPr>
        <p:spPr/>
        <p:txBody>
          <a:bodyPr/>
          <a:lstStyle>
            <a:lvl1pPr>
              <a:defRPr/>
            </a:lvl1pPr>
          </a:lstStyle>
          <a:p>
            <a:fld id="{2944F472-9E7D-40D2-9ED6-0DD44EEB23C7}"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r>
              <a:rPr lang="en-US" smtClean="0"/>
              <a:t>September 08</a:t>
            </a:r>
            <a:endParaRPr lang="en-US"/>
          </a:p>
        </p:txBody>
      </p:sp>
      <p:sp>
        <p:nvSpPr>
          <p:cNvPr id="8" name="Footer Placeholder 7"/>
          <p:cNvSpPr>
            <a:spLocks noGrp="1"/>
          </p:cNvSpPr>
          <p:nvPr>
            <p:ph type="ftr" sz="quarter" idx="11"/>
          </p:nvPr>
        </p:nvSpPr>
        <p:spPr/>
        <p:txBody>
          <a:bodyPr/>
          <a:lstStyle>
            <a:lvl1pPr>
              <a:defRPr/>
            </a:lvl1pPr>
          </a:lstStyle>
          <a:p>
            <a:r>
              <a:rPr lang="en-US"/>
              <a:t>Physics chapter 5</a:t>
            </a:r>
          </a:p>
        </p:txBody>
      </p:sp>
      <p:sp>
        <p:nvSpPr>
          <p:cNvPr id="9" name="Slide Number Placeholder 8"/>
          <p:cNvSpPr>
            <a:spLocks noGrp="1"/>
          </p:cNvSpPr>
          <p:nvPr>
            <p:ph type="sldNum" sz="quarter" idx="12"/>
          </p:nvPr>
        </p:nvSpPr>
        <p:spPr/>
        <p:txBody>
          <a:bodyPr/>
          <a:lstStyle>
            <a:lvl1pPr>
              <a:defRPr/>
            </a:lvl1pPr>
          </a:lstStyle>
          <a:p>
            <a:fld id="{8161041A-1AB6-4078-8E00-AA2D5252F47F}"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r>
              <a:rPr lang="en-US" smtClean="0"/>
              <a:t>September 08</a:t>
            </a:r>
            <a:endParaRPr lang="en-US"/>
          </a:p>
        </p:txBody>
      </p:sp>
      <p:sp>
        <p:nvSpPr>
          <p:cNvPr id="4" name="Footer Placeholder 3"/>
          <p:cNvSpPr>
            <a:spLocks noGrp="1"/>
          </p:cNvSpPr>
          <p:nvPr>
            <p:ph type="ftr" sz="quarter" idx="11"/>
          </p:nvPr>
        </p:nvSpPr>
        <p:spPr/>
        <p:txBody>
          <a:bodyPr/>
          <a:lstStyle>
            <a:lvl1pPr>
              <a:defRPr/>
            </a:lvl1pPr>
          </a:lstStyle>
          <a:p>
            <a:r>
              <a:rPr lang="en-US"/>
              <a:t>Physics chapter 5</a:t>
            </a:r>
          </a:p>
        </p:txBody>
      </p:sp>
      <p:sp>
        <p:nvSpPr>
          <p:cNvPr id="5" name="Slide Number Placeholder 4"/>
          <p:cNvSpPr>
            <a:spLocks noGrp="1"/>
          </p:cNvSpPr>
          <p:nvPr>
            <p:ph type="sldNum" sz="quarter" idx="12"/>
          </p:nvPr>
        </p:nvSpPr>
        <p:spPr/>
        <p:txBody>
          <a:bodyPr/>
          <a:lstStyle>
            <a:lvl1pPr>
              <a:defRPr/>
            </a:lvl1pPr>
          </a:lstStyle>
          <a:p>
            <a:fld id="{0A789309-DC3B-42B7-8E10-BDA59F0A6A03}"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r>
              <a:rPr lang="en-US" smtClean="0"/>
              <a:t>September 08</a:t>
            </a:r>
            <a:endParaRPr lang="en-US"/>
          </a:p>
        </p:txBody>
      </p:sp>
      <p:sp>
        <p:nvSpPr>
          <p:cNvPr id="3" name="Footer Placeholder 2"/>
          <p:cNvSpPr>
            <a:spLocks noGrp="1"/>
          </p:cNvSpPr>
          <p:nvPr>
            <p:ph type="ftr" sz="quarter" idx="11"/>
          </p:nvPr>
        </p:nvSpPr>
        <p:spPr/>
        <p:txBody>
          <a:bodyPr/>
          <a:lstStyle>
            <a:lvl1pPr>
              <a:defRPr/>
            </a:lvl1pPr>
          </a:lstStyle>
          <a:p>
            <a:r>
              <a:rPr lang="en-US"/>
              <a:t>Physics chapter 5</a:t>
            </a:r>
          </a:p>
        </p:txBody>
      </p:sp>
      <p:sp>
        <p:nvSpPr>
          <p:cNvPr id="4" name="Slide Number Placeholder 3"/>
          <p:cNvSpPr>
            <a:spLocks noGrp="1"/>
          </p:cNvSpPr>
          <p:nvPr>
            <p:ph type="sldNum" sz="quarter" idx="12"/>
          </p:nvPr>
        </p:nvSpPr>
        <p:spPr/>
        <p:txBody>
          <a:bodyPr/>
          <a:lstStyle>
            <a:lvl1pPr>
              <a:defRPr/>
            </a:lvl1pPr>
          </a:lstStyle>
          <a:p>
            <a:fld id="{92BFE3B4-2049-4773-8523-D5871B255230}"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r>
              <a:rPr lang="en-US" smtClean="0"/>
              <a:t>September 08</a:t>
            </a:r>
            <a:endParaRPr lang="en-US"/>
          </a:p>
        </p:txBody>
      </p:sp>
      <p:sp>
        <p:nvSpPr>
          <p:cNvPr id="6" name="Footer Placeholder 5"/>
          <p:cNvSpPr>
            <a:spLocks noGrp="1"/>
          </p:cNvSpPr>
          <p:nvPr>
            <p:ph type="ftr" sz="quarter" idx="11"/>
          </p:nvPr>
        </p:nvSpPr>
        <p:spPr/>
        <p:txBody>
          <a:bodyPr/>
          <a:lstStyle>
            <a:lvl1pPr>
              <a:defRPr/>
            </a:lvl1pPr>
          </a:lstStyle>
          <a:p>
            <a:r>
              <a:rPr lang="en-US"/>
              <a:t>Physics chapter 5</a:t>
            </a:r>
          </a:p>
        </p:txBody>
      </p:sp>
      <p:sp>
        <p:nvSpPr>
          <p:cNvPr id="7" name="Slide Number Placeholder 6"/>
          <p:cNvSpPr>
            <a:spLocks noGrp="1"/>
          </p:cNvSpPr>
          <p:nvPr>
            <p:ph type="sldNum" sz="quarter" idx="12"/>
          </p:nvPr>
        </p:nvSpPr>
        <p:spPr/>
        <p:txBody>
          <a:bodyPr/>
          <a:lstStyle>
            <a:lvl1pPr>
              <a:defRPr/>
            </a:lvl1pPr>
          </a:lstStyle>
          <a:p>
            <a:fld id="{00046E27-4A0F-42F9-8C3A-4AEAC048D2AA}"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r>
              <a:rPr lang="en-US" smtClean="0"/>
              <a:t>September 08</a:t>
            </a:r>
            <a:endParaRPr lang="en-US"/>
          </a:p>
        </p:txBody>
      </p:sp>
      <p:sp>
        <p:nvSpPr>
          <p:cNvPr id="6" name="Footer Placeholder 5"/>
          <p:cNvSpPr>
            <a:spLocks noGrp="1"/>
          </p:cNvSpPr>
          <p:nvPr>
            <p:ph type="ftr" sz="quarter" idx="11"/>
          </p:nvPr>
        </p:nvSpPr>
        <p:spPr/>
        <p:txBody>
          <a:bodyPr/>
          <a:lstStyle>
            <a:lvl1pPr>
              <a:defRPr/>
            </a:lvl1pPr>
          </a:lstStyle>
          <a:p>
            <a:r>
              <a:rPr lang="en-US"/>
              <a:t>Physics chapter 5</a:t>
            </a:r>
          </a:p>
        </p:txBody>
      </p:sp>
      <p:sp>
        <p:nvSpPr>
          <p:cNvPr id="7" name="Slide Number Placeholder 6"/>
          <p:cNvSpPr>
            <a:spLocks noGrp="1"/>
          </p:cNvSpPr>
          <p:nvPr>
            <p:ph type="sldNum" sz="quarter" idx="12"/>
          </p:nvPr>
        </p:nvSpPr>
        <p:spPr/>
        <p:txBody>
          <a:bodyPr/>
          <a:lstStyle>
            <a:lvl1pPr>
              <a:defRPr/>
            </a:lvl1pPr>
          </a:lstStyle>
          <a:p>
            <a:fld id="{D109B6D0-565C-47B0-9DCC-086FB35CD494}"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folHlink"/>
        </a:solidFill>
        <a:effectLst>
          <a:outerShdw dist="107763" dir="2700000" algn="ctr" rotWithShape="0">
            <a:srgbClr val="000000"/>
          </a:outerShdw>
        </a:effectLst>
      </p:bgPr>
    </p:bg>
    <p:spTree>
      <p:nvGrpSpPr>
        <p:cNvPr id="1" name=""/>
        <p:cNvGrpSpPr/>
        <p:nvPr/>
      </p:nvGrpSpPr>
      <p:grpSpPr>
        <a:xfrm>
          <a:off x="0" y="0"/>
          <a:ext cx="0" cy="0"/>
          <a:chOff x="0" y="0"/>
          <a:chExt cx="0" cy="0"/>
        </a:xfrm>
      </p:grpSpPr>
      <p:grpSp>
        <p:nvGrpSpPr>
          <p:cNvPr id="19458" name="Group 2"/>
          <p:cNvGrpSpPr>
            <a:grpSpLocks/>
          </p:cNvGrpSpPr>
          <p:nvPr/>
        </p:nvGrpSpPr>
        <p:grpSpPr bwMode="auto">
          <a:xfrm>
            <a:off x="0" y="0"/>
            <a:ext cx="9144000" cy="6858000"/>
            <a:chOff x="0" y="0"/>
            <a:chExt cx="5760" cy="4320"/>
          </a:xfrm>
        </p:grpSpPr>
        <p:sp>
          <p:nvSpPr>
            <p:cNvPr id="19459" name="Rectangle 3"/>
            <p:cNvSpPr>
              <a:spLocks noChangeArrowheads="1"/>
            </p:cNvSpPr>
            <p:nvPr/>
          </p:nvSpPr>
          <p:spPr bwMode="blackGray">
            <a:xfrm>
              <a:off x="1008" y="0"/>
              <a:ext cx="4752" cy="4320"/>
            </a:xfrm>
            <a:prstGeom prst="rect">
              <a:avLst/>
            </a:prstGeom>
            <a:solidFill>
              <a:schemeClr val="bg1"/>
            </a:solidFill>
            <a:ln w="9525">
              <a:noFill/>
              <a:miter lim="800000"/>
              <a:headEnd/>
              <a:tailEnd/>
            </a:ln>
            <a:effectLst/>
          </p:spPr>
          <p:txBody>
            <a:bodyPr wrap="none" anchor="ctr"/>
            <a:lstStyle/>
            <a:p>
              <a:endParaRPr lang="en-US"/>
            </a:p>
          </p:txBody>
        </p:sp>
        <p:sp>
          <p:nvSpPr>
            <p:cNvPr id="19460" name="Rectangle 4"/>
            <p:cNvSpPr>
              <a:spLocks noChangeArrowheads="1"/>
            </p:cNvSpPr>
            <p:nvPr/>
          </p:nvSpPr>
          <p:spPr bwMode="ltGray">
            <a:xfrm>
              <a:off x="0" y="0"/>
              <a:ext cx="1008" cy="4320"/>
            </a:xfrm>
            <a:prstGeom prst="rect">
              <a:avLst/>
            </a:prstGeom>
            <a:solidFill>
              <a:schemeClr val="accent1"/>
            </a:solidFill>
            <a:ln w="9525">
              <a:noFill/>
              <a:miter lim="800000"/>
              <a:headEnd/>
              <a:tailEnd/>
            </a:ln>
          </p:spPr>
          <p:txBody>
            <a:bodyPr wrap="none" anchor="ctr"/>
            <a:lstStyle/>
            <a:p>
              <a:pPr algn="ctr"/>
              <a:endParaRPr lang="en-US" sz="2400">
                <a:solidFill>
                  <a:schemeClr val="tx2"/>
                </a:solidFill>
              </a:endParaRPr>
            </a:p>
          </p:txBody>
        </p:sp>
        <p:sp>
          <p:nvSpPr>
            <p:cNvPr id="19461" name="Freeform 5"/>
            <p:cNvSpPr>
              <a:spLocks/>
            </p:cNvSpPr>
            <p:nvPr/>
          </p:nvSpPr>
          <p:spPr bwMode="ltGray">
            <a:xfrm>
              <a:off x="0" y="0"/>
              <a:ext cx="5760" cy="1200"/>
            </a:xfrm>
            <a:custGeom>
              <a:avLst/>
              <a:gdLst/>
              <a:ahLst/>
              <a:cxnLst>
                <a:cxn ang="0">
                  <a:pos x="0" y="0"/>
                </a:cxn>
                <a:cxn ang="0">
                  <a:pos x="1008" y="1200"/>
                </a:cxn>
                <a:cxn ang="0">
                  <a:pos x="5760" y="336"/>
                </a:cxn>
                <a:cxn ang="0">
                  <a:pos x="5760" y="0"/>
                </a:cxn>
                <a:cxn ang="0">
                  <a:pos x="0" y="0"/>
                </a:cxn>
              </a:cxnLst>
              <a:rect l="0" t="0" r="r" b="b"/>
              <a:pathLst>
                <a:path w="5760" h="1200">
                  <a:moveTo>
                    <a:pt x="0" y="0"/>
                  </a:moveTo>
                  <a:lnTo>
                    <a:pt x="1008" y="1200"/>
                  </a:lnTo>
                  <a:lnTo>
                    <a:pt x="5760" y="336"/>
                  </a:lnTo>
                  <a:lnTo>
                    <a:pt x="5760" y="0"/>
                  </a:lnTo>
                  <a:lnTo>
                    <a:pt x="0" y="0"/>
                  </a:lnTo>
                  <a:close/>
                </a:path>
              </a:pathLst>
            </a:custGeom>
            <a:solidFill>
              <a:schemeClr val="bg2"/>
            </a:solidFill>
            <a:ln w="9525">
              <a:noFill/>
              <a:round/>
              <a:headEnd/>
              <a:tailEnd/>
            </a:ln>
          </p:spPr>
          <p:txBody>
            <a:bodyPr wrap="none" anchor="ctr"/>
            <a:lstStyle/>
            <a:p>
              <a:endParaRPr lang="en-US"/>
            </a:p>
          </p:txBody>
        </p:sp>
      </p:grpSp>
      <p:sp>
        <p:nvSpPr>
          <p:cNvPr id="19462" name="Rectangle 6"/>
          <p:cNvSpPr>
            <a:spLocks noGrp="1" noChangeArrowheads="1"/>
          </p:cNvSpPr>
          <p:nvPr>
            <p:ph type="title"/>
          </p:nvPr>
        </p:nvSpPr>
        <p:spPr bwMode="auto">
          <a:xfrm>
            <a:off x="685800" y="152400"/>
            <a:ext cx="7772400" cy="114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title style</a:t>
            </a:r>
          </a:p>
        </p:txBody>
      </p:sp>
      <p:sp>
        <p:nvSpPr>
          <p:cNvPr id="19463" name="Rectangle 7"/>
          <p:cNvSpPr>
            <a:spLocks noGrp="1" noChangeArrowheads="1"/>
          </p:cNvSpPr>
          <p:nvPr>
            <p:ph type="body" idx="1"/>
          </p:nvPr>
        </p:nvSpPr>
        <p:spPr bwMode="auto">
          <a:xfrm>
            <a:off x="1266825" y="1981200"/>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9464" name="Rectangle 8"/>
          <p:cNvSpPr>
            <a:spLocks noGrp="1" noChangeArrowheads="1"/>
          </p:cNvSpPr>
          <p:nvPr>
            <p:ph type="dt" sz="half" idx="2"/>
          </p:nvPr>
        </p:nvSpPr>
        <p:spPr bwMode="auto">
          <a:xfrm>
            <a:off x="1600200" y="6400800"/>
            <a:ext cx="1905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spcBef>
                <a:spcPct val="50000"/>
              </a:spcBef>
              <a:defRPr sz="1400">
                <a:solidFill>
                  <a:schemeClr val="folHlink"/>
                </a:solidFill>
                <a:latin typeface="+mn-lt"/>
              </a:defRPr>
            </a:lvl1pPr>
          </a:lstStyle>
          <a:p>
            <a:r>
              <a:rPr lang="en-US" smtClean="0"/>
              <a:t>September 08</a:t>
            </a:r>
            <a:endParaRPr lang="en-US"/>
          </a:p>
        </p:txBody>
      </p:sp>
      <p:sp>
        <p:nvSpPr>
          <p:cNvPr id="19465" name="Rectangle 9"/>
          <p:cNvSpPr>
            <a:spLocks noGrp="1" noChangeArrowheads="1"/>
          </p:cNvSpPr>
          <p:nvPr>
            <p:ph type="ftr" sz="quarter" idx="3"/>
          </p:nvPr>
        </p:nvSpPr>
        <p:spPr bwMode="auto">
          <a:xfrm>
            <a:off x="3886200" y="6400800"/>
            <a:ext cx="28956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ctr">
              <a:spcBef>
                <a:spcPct val="50000"/>
              </a:spcBef>
              <a:defRPr sz="1400">
                <a:solidFill>
                  <a:schemeClr val="folHlink"/>
                </a:solidFill>
                <a:latin typeface="+mn-lt"/>
              </a:defRPr>
            </a:lvl1pPr>
          </a:lstStyle>
          <a:p>
            <a:r>
              <a:rPr lang="en-US"/>
              <a:t>Physics chapter 5</a:t>
            </a:r>
          </a:p>
        </p:txBody>
      </p:sp>
      <p:sp>
        <p:nvSpPr>
          <p:cNvPr id="19466" name="Rectangle 10"/>
          <p:cNvSpPr>
            <a:spLocks noGrp="1" noChangeArrowheads="1"/>
          </p:cNvSpPr>
          <p:nvPr>
            <p:ph type="sldNum" sz="quarter" idx="4"/>
          </p:nvPr>
        </p:nvSpPr>
        <p:spPr bwMode="auto">
          <a:xfrm>
            <a:off x="7162800" y="6400800"/>
            <a:ext cx="1905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spcBef>
                <a:spcPct val="50000"/>
              </a:spcBef>
              <a:defRPr sz="1400">
                <a:solidFill>
                  <a:schemeClr val="folHlink"/>
                </a:solidFill>
                <a:latin typeface="+mn-lt"/>
              </a:defRPr>
            </a:lvl1pPr>
          </a:lstStyle>
          <a:p>
            <a:fld id="{C76420D7-6120-4B6E-881D-445BC274C479}"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hf hdr="0" dt="0"/>
  <p:txStyles>
    <p:titleStyle>
      <a:lvl1pPr algn="l" rtl="0" eaLnBrk="0" fontAlgn="base" hangingPunct="0">
        <a:spcBef>
          <a:spcPct val="0"/>
        </a:spcBef>
        <a:spcAft>
          <a:spcPct val="0"/>
        </a:spcAft>
        <a:defRPr kumimoji="1" sz="4400">
          <a:solidFill>
            <a:schemeClr val="tx2"/>
          </a:solidFill>
          <a:latin typeface="+mj-lt"/>
          <a:ea typeface="+mj-ea"/>
          <a:cs typeface="+mj-cs"/>
        </a:defRPr>
      </a:lvl1pPr>
      <a:lvl2pPr algn="l" rtl="0" eaLnBrk="0" fontAlgn="base" hangingPunct="0">
        <a:spcBef>
          <a:spcPct val="0"/>
        </a:spcBef>
        <a:spcAft>
          <a:spcPct val="0"/>
        </a:spcAft>
        <a:defRPr kumimoji="1" sz="4400">
          <a:solidFill>
            <a:schemeClr val="tx2"/>
          </a:solidFill>
          <a:latin typeface="Tahoma" pitchFamily="34" charset="0"/>
        </a:defRPr>
      </a:lvl2pPr>
      <a:lvl3pPr algn="l" rtl="0" eaLnBrk="0" fontAlgn="base" hangingPunct="0">
        <a:spcBef>
          <a:spcPct val="0"/>
        </a:spcBef>
        <a:spcAft>
          <a:spcPct val="0"/>
        </a:spcAft>
        <a:defRPr kumimoji="1" sz="4400">
          <a:solidFill>
            <a:schemeClr val="tx2"/>
          </a:solidFill>
          <a:latin typeface="Tahoma" pitchFamily="34" charset="0"/>
        </a:defRPr>
      </a:lvl3pPr>
      <a:lvl4pPr algn="l" rtl="0" eaLnBrk="0" fontAlgn="base" hangingPunct="0">
        <a:spcBef>
          <a:spcPct val="0"/>
        </a:spcBef>
        <a:spcAft>
          <a:spcPct val="0"/>
        </a:spcAft>
        <a:defRPr kumimoji="1" sz="4400">
          <a:solidFill>
            <a:schemeClr val="tx2"/>
          </a:solidFill>
          <a:latin typeface="Tahoma" pitchFamily="34" charset="0"/>
        </a:defRPr>
      </a:lvl4pPr>
      <a:lvl5pPr algn="l" rtl="0" eaLnBrk="0" fontAlgn="base" hangingPunct="0">
        <a:spcBef>
          <a:spcPct val="0"/>
        </a:spcBef>
        <a:spcAft>
          <a:spcPct val="0"/>
        </a:spcAft>
        <a:defRPr kumimoji="1" sz="4400">
          <a:solidFill>
            <a:schemeClr val="tx2"/>
          </a:solidFill>
          <a:latin typeface="Tahoma" pitchFamily="34" charset="0"/>
        </a:defRPr>
      </a:lvl5pPr>
      <a:lvl6pPr marL="457200" algn="l" rtl="0" eaLnBrk="0" fontAlgn="base" hangingPunct="0">
        <a:spcBef>
          <a:spcPct val="0"/>
        </a:spcBef>
        <a:spcAft>
          <a:spcPct val="0"/>
        </a:spcAft>
        <a:defRPr kumimoji="1" sz="4400">
          <a:solidFill>
            <a:schemeClr val="tx2"/>
          </a:solidFill>
          <a:latin typeface="Tahoma" pitchFamily="34" charset="0"/>
        </a:defRPr>
      </a:lvl6pPr>
      <a:lvl7pPr marL="914400" algn="l" rtl="0" eaLnBrk="0" fontAlgn="base" hangingPunct="0">
        <a:spcBef>
          <a:spcPct val="0"/>
        </a:spcBef>
        <a:spcAft>
          <a:spcPct val="0"/>
        </a:spcAft>
        <a:defRPr kumimoji="1" sz="4400">
          <a:solidFill>
            <a:schemeClr val="tx2"/>
          </a:solidFill>
          <a:latin typeface="Tahoma" pitchFamily="34" charset="0"/>
        </a:defRPr>
      </a:lvl7pPr>
      <a:lvl8pPr marL="1371600" algn="l" rtl="0" eaLnBrk="0" fontAlgn="base" hangingPunct="0">
        <a:spcBef>
          <a:spcPct val="0"/>
        </a:spcBef>
        <a:spcAft>
          <a:spcPct val="0"/>
        </a:spcAft>
        <a:defRPr kumimoji="1" sz="4400">
          <a:solidFill>
            <a:schemeClr val="tx2"/>
          </a:solidFill>
          <a:latin typeface="Tahoma" pitchFamily="34" charset="0"/>
        </a:defRPr>
      </a:lvl8pPr>
      <a:lvl9pPr marL="1828800" algn="l" rtl="0" eaLnBrk="0" fontAlgn="base" hangingPunct="0">
        <a:spcBef>
          <a:spcPct val="0"/>
        </a:spcBef>
        <a:spcAft>
          <a:spcPct val="0"/>
        </a:spcAft>
        <a:defRPr kumimoji="1" sz="4400">
          <a:solidFill>
            <a:schemeClr val="tx2"/>
          </a:solidFill>
          <a:latin typeface="Tahoma" pitchFamily="34" charset="0"/>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defRPr>
      </a:lvl2pPr>
      <a:lvl3pPr marL="1143000" indent="-228600" algn="l" rtl="0" eaLnBrk="0" fontAlgn="base" hangingPunct="0">
        <a:spcBef>
          <a:spcPct val="20000"/>
        </a:spcBef>
        <a:spcAft>
          <a:spcPct val="0"/>
        </a:spcAft>
        <a:buChar char="•"/>
        <a:defRPr kumimoji="1" sz="2400">
          <a:solidFill>
            <a:schemeClr val="tx1"/>
          </a:solidFill>
          <a:latin typeface="+mn-lt"/>
        </a:defRPr>
      </a:lvl3pPr>
      <a:lvl4pPr marL="1600200" indent="-228600" algn="l" rtl="0" eaLnBrk="0" fontAlgn="base" hangingPunct="0">
        <a:spcBef>
          <a:spcPct val="20000"/>
        </a:spcBef>
        <a:spcAft>
          <a:spcPct val="0"/>
        </a:spcAft>
        <a:buChar char="–"/>
        <a:defRPr kumimoji="1" sz="2000">
          <a:solidFill>
            <a:schemeClr val="tx1"/>
          </a:solidFill>
          <a:latin typeface="+mn-lt"/>
        </a:defRPr>
      </a:lvl4pPr>
      <a:lvl5pPr marL="2057400" indent="-228600" algn="l" rtl="0" eaLnBrk="0" fontAlgn="base" hangingPunct="0">
        <a:spcBef>
          <a:spcPct val="20000"/>
        </a:spcBef>
        <a:spcAft>
          <a:spcPct val="0"/>
        </a:spcAft>
        <a:buChar char="»"/>
        <a:defRPr kumimoji="1" sz="2000">
          <a:solidFill>
            <a:schemeClr val="tx1"/>
          </a:solidFill>
          <a:latin typeface="+mn-lt"/>
        </a:defRPr>
      </a:lvl5pPr>
      <a:lvl6pPr marL="2514600" indent="-228600" algn="l" rtl="0" eaLnBrk="0" fontAlgn="base" hangingPunct="0">
        <a:spcBef>
          <a:spcPct val="20000"/>
        </a:spcBef>
        <a:spcAft>
          <a:spcPct val="0"/>
        </a:spcAft>
        <a:buChar char="»"/>
        <a:defRPr kumimoji="1" sz="2000">
          <a:solidFill>
            <a:schemeClr val="tx1"/>
          </a:solidFill>
          <a:latin typeface="+mn-lt"/>
        </a:defRPr>
      </a:lvl6pPr>
      <a:lvl7pPr marL="2971800" indent="-228600" algn="l" rtl="0" eaLnBrk="0" fontAlgn="base" hangingPunct="0">
        <a:spcBef>
          <a:spcPct val="20000"/>
        </a:spcBef>
        <a:spcAft>
          <a:spcPct val="0"/>
        </a:spcAft>
        <a:buChar char="»"/>
        <a:defRPr kumimoji="1" sz="2000">
          <a:solidFill>
            <a:schemeClr val="tx1"/>
          </a:solidFill>
          <a:latin typeface="+mn-lt"/>
        </a:defRPr>
      </a:lvl7pPr>
      <a:lvl8pPr marL="3429000" indent="-228600" algn="l" rtl="0" eaLnBrk="0" fontAlgn="base" hangingPunct="0">
        <a:spcBef>
          <a:spcPct val="20000"/>
        </a:spcBef>
        <a:spcAft>
          <a:spcPct val="0"/>
        </a:spcAft>
        <a:buChar char="»"/>
        <a:defRPr kumimoji="1" sz="2000">
          <a:solidFill>
            <a:schemeClr val="tx1"/>
          </a:solidFill>
          <a:latin typeface="+mn-lt"/>
        </a:defRPr>
      </a:lvl8pPr>
      <a:lvl9pPr marL="3886200" indent="-228600" algn="l" rtl="0" eaLnBrk="0" fontAlgn="base" hangingPunct="0">
        <a:spcBef>
          <a:spcPct val="20000"/>
        </a:spcBef>
        <a:spcAft>
          <a:spcPct val="0"/>
        </a:spcAft>
        <a:buChar char="»"/>
        <a:defRPr kumimoji="1"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audio" Target="../media/audio1.wav"/><Relationship Id="rId4" Type="http://schemas.openxmlformats.org/officeDocument/2006/relationships/oleObject" Target="../embeddings/oleObject1.bin"/><Relationship Id="rId5" Type="http://schemas.openxmlformats.org/officeDocument/2006/relationships/image" Target="../media/image6.wmf"/><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audio" Target="../media/audio1.wav"/><Relationship Id="rId4" Type="http://schemas.openxmlformats.org/officeDocument/2006/relationships/oleObject" Target="../embeddings/Microsoft_Equation1.bin"/><Relationship Id="rId5" Type="http://schemas.openxmlformats.org/officeDocument/2006/relationships/image" Target="../media/image7.wmf"/><Relationship Id="rId1" Type="http://schemas.openxmlformats.org/officeDocument/2006/relationships/vmlDrawing" Target="../drawings/vmlDrawing2.vml"/><Relationship Id="rId2"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4" Type="http://schemas.openxmlformats.org/officeDocument/2006/relationships/oleObject" Target="../embeddings/Microsoft_Equation2.bin"/><Relationship Id="rId5" Type="http://schemas.openxmlformats.org/officeDocument/2006/relationships/image" Target="../media/image9.emf"/><Relationship Id="rId6" Type="http://schemas.openxmlformats.org/officeDocument/2006/relationships/oleObject" Target="../embeddings/Microsoft_Equation3.bin"/><Relationship Id="rId7" Type="http://schemas.openxmlformats.org/officeDocument/2006/relationships/image" Target="../media/image10.emf"/><Relationship Id="rId8" Type="http://schemas.openxmlformats.org/officeDocument/2006/relationships/oleObject" Target="../embeddings/Microsoft_Equation4.bin"/><Relationship Id="rId9" Type="http://schemas.openxmlformats.org/officeDocument/2006/relationships/image" Target="../media/image11.emf"/><Relationship Id="rId1" Type="http://schemas.openxmlformats.org/officeDocument/2006/relationships/vmlDrawing" Target="../drawings/vmlDrawing3.vml"/><Relationship Id="rId2"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1" Type="http://schemas.openxmlformats.org/officeDocument/2006/relationships/oleObject" Target="../embeddings/Microsoft_Equation9.bin"/><Relationship Id="rId12" Type="http://schemas.openxmlformats.org/officeDocument/2006/relationships/image" Target="../media/image17.emf"/><Relationship Id="rId13" Type="http://schemas.openxmlformats.org/officeDocument/2006/relationships/oleObject" Target="../embeddings/Microsoft_Equation10.bin"/><Relationship Id="rId14" Type="http://schemas.openxmlformats.org/officeDocument/2006/relationships/image" Target="../media/image18.emf"/><Relationship Id="rId1" Type="http://schemas.openxmlformats.org/officeDocument/2006/relationships/vmlDrawing" Target="../drawings/vmlDrawing4.vml"/><Relationship Id="rId2" Type="http://schemas.openxmlformats.org/officeDocument/2006/relationships/slideLayout" Target="../slideLayouts/slideLayout2.xml"/><Relationship Id="rId3" Type="http://schemas.openxmlformats.org/officeDocument/2006/relationships/oleObject" Target="../embeddings/Microsoft_Equation5.bin"/><Relationship Id="rId4" Type="http://schemas.openxmlformats.org/officeDocument/2006/relationships/image" Target="../media/image13.emf"/><Relationship Id="rId5" Type="http://schemas.openxmlformats.org/officeDocument/2006/relationships/oleObject" Target="../embeddings/Microsoft_Equation6.bin"/><Relationship Id="rId6" Type="http://schemas.openxmlformats.org/officeDocument/2006/relationships/image" Target="../media/image14.emf"/><Relationship Id="rId7" Type="http://schemas.openxmlformats.org/officeDocument/2006/relationships/oleObject" Target="../embeddings/Microsoft_Equation7.bin"/><Relationship Id="rId8" Type="http://schemas.openxmlformats.org/officeDocument/2006/relationships/image" Target="../media/image15.emf"/><Relationship Id="rId9" Type="http://schemas.openxmlformats.org/officeDocument/2006/relationships/oleObject" Target="../embeddings/Microsoft_Equation8.bin"/><Relationship Id="rId10" Type="http://schemas.openxmlformats.org/officeDocument/2006/relationships/image" Target="../media/image16.e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17.xml.rels><?xml version="1.0" encoding="UTF-8" standalone="yes"?>
<Relationships xmlns="http://schemas.openxmlformats.org/package/2006/relationships"><Relationship Id="rId3" Type="http://schemas.openxmlformats.org/officeDocument/2006/relationships/audio" Target="../media/audio1.wav"/><Relationship Id="rId4" Type="http://schemas.openxmlformats.org/officeDocument/2006/relationships/oleObject" Target="../embeddings/oleObject2.bin"/><Relationship Id="rId5" Type="http://schemas.openxmlformats.org/officeDocument/2006/relationships/image" Target="../media/image19.wmf"/><Relationship Id="rId6" Type="http://schemas.openxmlformats.org/officeDocument/2006/relationships/oleObject" Target="../embeddings/oleObject3.bin"/><Relationship Id="rId7" Type="http://schemas.openxmlformats.org/officeDocument/2006/relationships/image" Target="../media/image20.wmf"/><Relationship Id="rId1" Type="http://schemas.openxmlformats.org/officeDocument/2006/relationships/vmlDrawing" Target="../drawings/vmlDrawing5.vml"/><Relationship Id="rId2"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r>
              <a:rPr lang="en-US"/>
              <a:t>Applications of Newton’s Laws</a:t>
            </a:r>
          </a:p>
        </p:txBody>
      </p:sp>
      <p:sp>
        <p:nvSpPr>
          <p:cNvPr id="2051" name="Rectangle 3"/>
          <p:cNvSpPr>
            <a:spLocks noGrp="1" noChangeArrowheads="1"/>
          </p:cNvSpPr>
          <p:nvPr>
            <p:ph type="subTitle" idx="1"/>
          </p:nvPr>
        </p:nvSpPr>
        <p:spPr>
          <a:xfrm>
            <a:off x="2057400" y="3733800"/>
            <a:ext cx="6400800" cy="2362200"/>
          </a:xfrm>
        </p:spPr>
        <p:txBody>
          <a:bodyPr/>
          <a:lstStyle/>
          <a:p>
            <a:r>
              <a:rPr lang="en-US"/>
              <a:t>Outline</a:t>
            </a:r>
          </a:p>
          <a:p>
            <a:r>
              <a:rPr lang="en-US"/>
              <a:t>Particles in Equilibrium</a:t>
            </a:r>
          </a:p>
          <a:p>
            <a:r>
              <a:rPr lang="en-US"/>
              <a:t>Dynamics of particles</a:t>
            </a:r>
            <a:endParaRPr lang="en-GB"/>
          </a:p>
          <a:p>
            <a:r>
              <a:rPr lang="en-US"/>
              <a:t>Frictional forces</a:t>
            </a:r>
            <a:endParaRPr lang="en-GB"/>
          </a:p>
          <a:p>
            <a:r>
              <a:rPr lang="en-US"/>
              <a:t>Dynamics of circular motion</a:t>
            </a:r>
            <a:r>
              <a:rPr lang="en-GB">
                <a:effectLst/>
              </a:rPr>
              <a:t> </a:t>
            </a:r>
            <a:endParaRPr lang="en-US"/>
          </a:p>
        </p:txBody>
      </p:sp>
      <p:sp>
        <p:nvSpPr>
          <p:cNvPr id="4" name="Slide Number Placeholder 3"/>
          <p:cNvSpPr>
            <a:spLocks noGrp="1"/>
          </p:cNvSpPr>
          <p:nvPr>
            <p:ph type="sldNum" sz="quarter" idx="4"/>
          </p:nvPr>
        </p:nvSpPr>
        <p:spPr/>
        <p:txBody>
          <a:bodyPr/>
          <a:lstStyle/>
          <a:p>
            <a:fld id="{EFD9BF23-72A3-495C-A851-B1A44F5CD152}" type="slidenum">
              <a:rPr lang="en-US" smtClean="0"/>
              <a:pPr/>
              <a:t>1</a:t>
            </a:fld>
            <a:endParaRPr lang="en-US"/>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a:t>Forces from a surface</a:t>
            </a:r>
          </a:p>
        </p:txBody>
      </p:sp>
      <p:sp>
        <p:nvSpPr>
          <p:cNvPr id="4099" name="Rectangle 3"/>
          <p:cNvSpPr>
            <a:spLocks noGrp="1" noChangeArrowheads="1"/>
          </p:cNvSpPr>
          <p:nvPr>
            <p:ph type="body" idx="1"/>
          </p:nvPr>
        </p:nvSpPr>
        <p:spPr>
          <a:xfrm>
            <a:off x="1676400" y="1981200"/>
            <a:ext cx="7362825" cy="4114800"/>
          </a:xfrm>
        </p:spPr>
        <p:txBody>
          <a:bodyPr/>
          <a:lstStyle/>
          <a:p>
            <a:pPr>
              <a:lnSpc>
                <a:spcPct val="90000"/>
              </a:lnSpc>
            </a:pPr>
            <a:r>
              <a:rPr lang="en-US" sz="2800"/>
              <a:t>When an objects rests or slides on a surface,</a:t>
            </a:r>
          </a:p>
          <a:p>
            <a:pPr>
              <a:lnSpc>
                <a:spcPct val="90000"/>
              </a:lnSpc>
            </a:pPr>
            <a:r>
              <a:rPr lang="en-US" sz="2800"/>
              <a:t>The surface exerts a normal force perpendicular to the surface</a:t>
            </a:r>
          </a:p>
          <a:p>
            <a:pPr>
              <a:lnSpc>
                <a:spcPct val="90000"/>
              </a:lnSpc>
            </a:pPr>
            <a:r>
              <a:rPr lang="en-US" sz="2800"/>
              <a:t>And a frictional force parallel to the surface.</a:t>
            </a:r>
          </a:p>
          <a:p>
            <a:pPr>
              <a:lnSpc>
                <a:spcPct val="90000"/>
              </a:lnSpc>
            </a:pPr>
            <a:r>
              <a:rPr lang="en-US" sz="2800"/>
              <a:t>The direction of the frictional force is such that it always opposes the relative motion of the two surfaces.</a:t>
            </a:r>
          </a:p>
        </p:txBody>
      </p:sp>
      <p:sp>
        <p:nvSpPr>
          <p:cNvPr id="4" name="Slide Number Placeholder 3"/>
          <p:cNvSpPr>
            <a:spLocks noGrp="1"/>
          </p:cNvSpPr>
          <p:nvPr>
            <p:ph type="sldNum" sz="quarter" idx="12"/>
          </p:nvPr>
        </p:nvSpPr>
        <p:spPr/>
        <p:txBody>
          <a:bodyPr/>
          <a:lstStyle/>
          <a:p>
            <a:fld id="{9F982B91-9CBC-43A7-A2CC-6B3A2616A4CE}" type="slidenum">
              <a:rPr lang="en-US" smtClean="0"/>
              <a:pPr/>
              <a:t>10</a:t>
            </a:fld>
            <a:endParaRPr lang="en-US"/>
          </a:p>
        </p:txBody>
      </p:sp>
      <p:sp>
        <p:nvSpPr>
          <p:cNvPr id="5" name="Footer Placeholder 4"/>
          <p:cNvSpPr>
            <a:spLocks noGrp="1"/>
          </p:cNvSpPr>
          <p:nvPr>
            <p:ph type="ftr" sz="quarter" idx="11"/>
          </p:nvPr>
        </p:nvSpPr>
        <p:spPr/>
        <p:txBody>
          <a:bodyPr/>
          <a:lstStyle/>
          <a:p>
            <a:r>
              <a:rPr lang="en-US" smtClean="0"/>
              <a:t>Physics chapter 5</a:t>
            </a:r>
            <a:endParaRPr lang="en-US"/>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09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09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09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409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9" grpId="0" build="p"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US"/>
              <a:t>Kinetic Friction</a:t>
            </a:r>
          </a:p>
        </p:txBody>
      </p:sp>
      <p:sp>
        <p:nvSpPr>
          <p:cNvPr id="5123" name="Rectangle 3"/>
          <p:cNvSpPr>
            <a:spLocks noGrp="1" noChangeArrowheads="1"/>
          </p:cNvSpPr>
          <p:nvPr>
            <p:ph type="body" idx="1"/>
          </p:nvPr>
        </p:nvSpPr>
        <p:spPr>
          <a:xfrm>
            <a:off x="1676400" y="1981200"/>
            <a:ext cx="7362825" cy="4114800"/>
          </a:xfrm>
        </p:spPr>
        <p:txBody>
          <a:bodyPr/>
          <a:lstStyle/>
          <a:p>
            <a:r>
              <a:rPr lang="en-US"/>
              <a:t>The frictional force that acts when a body slides over a surface is called kinetic friction.</a:t>
            </a:r>
          </a:p>
          <a:p>
            <a:r>
              <a:rPr lang="en-US"/>
              <a:t>Its magnitude is given by:</a:t>
            </a:r>
          </a:p>
        </p:txBody>
      </p:sp>
      <p:graphicFrame>
        <p:nvGraphicFramePr>
          <p:cNvPr id="5124" name="Object 4"/>
          <p:cNvGraphicFramePr>
            <a:graphicFrameLocks noChangeAspect="1"/>
          </p:cNvGraphicFramePr>
          <p:nvPr/>
        </p:nvGraphicFramePr>
        <p:xfrm>
          <a:off x="3452813" y="4572000"/>
          <a:ext cx="1914525" cy="663575"/>
        </p:xfrm>
        <a:graphic>
          <a:graphicData uri="http://schemas.openxmlformats.org/presentationml/2006/ole">
            <mc:AlternateContent xmlns:mc="http://schemas.openxmlformats.org/markup-compatibility/2006">
              <mc:Choice xmlns:v="urn:schemas-microsoft-com:vml" Requires="v">
                <p:oleObj spid="_x0000_s5157" name="Equation" r:id="rId4" imgW="660240" imgH="228600" progId="Equation.3">
                  <p:embed/>
                </p:oleObj>
              </mc:Choice>
              <mc:Fallback>
                <p:oleObj name="Equation" r:id="rId4" imgW="660240" imgH="228600" progId="Equation.3">
                  <p:embed/>
                  <p:pic>
                    <p:nvPicPr>
                      <p:cNvPr id="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52813" y="4572000"/>
                        <a:ext cx="1914525" cy="6635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5125" name="Group 5"/>
          <p:cNvGrpSpPr>
            <a:grpSpLocks/>
          </p:cNvGrpSpPr>
          <p:nvPr/>
        </p:nvGrpSpPr>
        <p:grpSpPr bwMode="auto">
          <a:xfrm>
            <a:off x="4800600" y="4267200"/>
            <a:ext cx="4343400" cy="1539875"/>
            <a:chOff x="3024" y="2688"/>
            <a:chExt cx="2736" cy="970"/>
          </a:xfrm>
        </p:grpSpPr>
        <p:sp>
          <p:nvSpPr>
            <p:cNvPr id="5126" name="Text Box 6"/>
            <p:cNvSpPr txBox="1">
              <a:spLocks noChangeArrowheads="1"/>
            </p:cNvSpPr>
            <p:nvPr/>
          </p:nvSpPr>
          <p:spPr bwMode="auto">
            <a:xfrm>
              <a:off x="3168" y="3408"/>
              <a:ext cx="2352" cy="250"/>
            </a:xfrm>
            <a:prstGeom prst="rect">
              <a:avLst/>
            </a:prstGeom>
            <a:noFill/>
            <a:ln w="9525">
              <a:noFill/>
              <a:miter lim="800000"/>
              <a:headEnd/>
              <a:tailEnd/>
            </a:ln>
            <a:effectLst/>
          </p:spPr>
          <p:txBody>
            <a:bodyPr>
              <a:spAutoFit/>
            </a:bodyPr>
            <a:lstStyle/>
            <a:p>
              <a:pPr eaLnBrk="1" hangingPunct="1">
                <a:spcBef>
                  <a:spcPct val="50000"/>
                </a:spcBef>
              </a:pPr>
              <a:r>
                <a:rPr lang="en-US" sz="2000"/>
                <a:t>Coefficient of kinetic friction</a:t>
              </a:r>
            </a:p>
          </p:txBody>
        </p:sp>
        <p:sp>
          <p:nvSpPr>
            <p:cNvPr id="5127" name="Line 7"/>
            <p:cNvSpPr>
              <a:spLocks noChangeShapeType="1"/>
            </p:cNvSpPr>
            <p:nvPr/>
          </p:nvSpPr>
          <p:spPr bwMode="auto">
            <a:xfrm flipH="1" flipV="1">
              <a:off x="3024" y="3264"/>
              <a:ext cx="192" cy="240"/>
            </a:xfrm>
            <a:prstGeom prst="line">
              <a:avLst/>
            </a:prstGeom>
            <a:noFill/>
            <a:ln w="9525">
              <a:solidFill>
                <a:schemeClr val="tx1"/>
              </a:solidFill>
              <a:round/>
              <a:headEnd/>
              <a:tailEnd type="triangle" w="med" len="med"/>
            </a:ln>
            <a:effectLst/>
          </p:spPr>
          <p:txBody>
            <a:bodyPr wrap="none"/>
            <a:lstStyle/>
            <a:p>
              <a:endParaRPr lang="en-US"/>
            </a:p>
          </p:txBody>
        </p:sp>
        <p:sp>
          <p:nvSpPr>
            <p:cNvPr id="5128" name="Text Box 8"/>
            <p:cNvSpPr txBox="1">
              <a:spLocks noChangeArrowheads="1"/>
            </p:cNvSpPr>
            <p:nvPr/>
          </p:nvSpPr>
          <p:spPr bwMode="auto">
            <a:xfrm>
              <a:off x="3408" y="2688"/>
              <a:ext cx="2352" cy="250"/>
            </a:xfrm>
            <a:prstGeom prst="rect">
              <a:avLst/>
            </a:prstGeom>
            <a:noFill/>
            <a:ln w="9525">
              <a:noFill/>
              <a:miter lim="800000"/>
              <a:headEnd/>
              <a:tailEnd/>
            </a:ln>
            <a:effectLst/>
          </p:spPr>
          <p:txBody>
            <a:bodyPr>
              <a:spAutoFit/>
            </a:bodyPr>
            <a:lstStyle/>
            <a:p>
              <a:pPr eaLnBrk="1" hangingPunct="1">
                <a:spcBef>
                  <a:spcPct val="50000"/>
                </a:spcBef>
              </a:pPr>
              <a:r>
                <a:rPr lang="en-US" sz="2000"/>
                <a:t>Magnitude of normal force</a:t>
              </a:r>
            </a:p>
          </p:txBody>
        </p:sp>
        <p:sp>
          <p:nvSpPr>
            <p:cNvPr id="5129" name="Line 9"/>
            <p:cNvSpPr>
              <a:spLocks noChangeShapeType="1"/>
            </p:cNvSpPr>
            <p:nvPr/>
          </p:nvSpPr>
          <p:spPr bwMode="auto">
            <a:xfrm flipH="1">
              <a:off x="3264" y="2832"/>
              <a:ext cx="144" cy="96"/>
            </a:xfrm>
            <a:prstGeom prst="line">
              <a:avLst/>
            </a:prstGeom>
            <a:noFill/>
            <a:ln w="9525">
              <a:solidFill>
                <a:schemeClr val="tx1"/>
              </a:solidFill>
              <a:round/>
              <a:headEnd/>
              <a:tailEnd type="triangle" w="med" len="med"/>
            </a:ln>
            <a:effectLst/>
          </p:spPr>
          <p:txBody>
            <a:bodyPr wrap="none"/>
            <a:lstStyle/>
            <a:p>
              <a:endParaRPr lang="en-US"/>
            </a:p>
          </p:txBody>
        </p:sp>
      </p:grpSp>
      <p:sp>
        <p:nvSpPr>
          <p:cNvPr id="10" name="Slide Number Placeholder 9"/>
          <p:cNvSpPr>
            <a:spLocks noGrp="1"/>
          </p:cNvSpPr>
          <p:nvPr>
            <p:ph type="sldNum" sz="quarter" idx="12"/>
          </p:nvPr>
        </p:nvSpPr>
        <p:spPr/>
        <p:txBody>
          <a:bodyPr/>
          <a:lstStyle/>
          <a:p>
            <a:fld id="{9F982B91-9CBC-43A7-A2CC-6B3A2616A4CE}" type="slidenum">
              <a:rPr lang="en-US" smtClean="0"/>
              <a:pPr/>
              <a:t>11</a:t>
            </a:fld>
            <a:endParaRPr lang="en-US"/>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12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512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8" fill="hold" nodeType="clickEffect">
                                  <p:stCondLst>
                                    <p:cond delay="0"/>
                                  </p:stCondLst>
                                  <p:childTnLst>
                                    <p:set>
                                      <p:cBhvr>
                                        <p:cTn id="14" dur="1" fill="hold">
                                          <p:stCondLst>
                                            <p:cond delay="0"/>
                                          </p:stCondLst>
                                        </p:cTn>
                                        <p:tgtEl>
                                          <p:spTgt spid="5124"/>
                                        </p:tgtEl>
                                        <p:attrNameLst>
                                          <p:attrName>style.visibility</p:attrName>
                                        </p:attrNameLst>
                                      </p:cBhvr>
                                      <p:to>
                                        <p:strVal val="visible"/>
                                      </p:to>
                                    </p:set>
                                    <p:anim calcmode="lin" valueType="num">
                                      <p:cBhvr additive="base">
                                        <p:cTn id="15" dur="500" fill="hold"/>
                                        <p:tgtEl>
                                          <p:spTgt spid="5124"/>
                                        </p:tgtEl>
                                        <p:attrNameLst>
                                          <p:attrName>ppt_x</p:attrName>
                                        </p:attrNameLst>
                                      </p:cBhvr>
                                      <p:tavLst>
                                        <p:tav tm="0">
                                          <p:val>
                                            <p:strVal val="0-#ppt_w/2"/>
                                          </p:val>
                                        </p:tav>
                                        <p:tav tm="100000">
                                          <p:val>
                                            <p:strVal val="#ppt_x"/>
                                          </p:val>
                                        </p:tav>
                                      </p:tavLst>
                                    </p:anim>
                                    <p:anim calcmode="lin" valueType="num">
                                      <p:cBhvr additive="base">
                                        <p:cTn id="16" dur="500" fill="hold"/>
                                        <p:tgtEl>
                                          <p:spTgt spid="5124"/>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3"/>
                                            </p:cond>
                                          </p:stCondLst>
                                          <p:endCondLst>
                                            <p:cond evt="onStopAudio" delay="0">
                                              <p:tgtEl>
                                                <p:sldTgt/>
                                              </p:tgtEl>
                                            </p:cond>
                                          </p:endCondLst>
                                        </p:cTn>
                                        <p:tgtEl>
                                          <p:sndTgt r:embed="rId3" name="whoosh.wav"/>
                                        </p:tgtEl>
                                      </p:cMediaNode>
                                    </p:audio>
                                  </p:subTnLst>
                                </p:cTn>
                              </p:par>
                            </p:childTnLst>
                          </p:cTn>
                        </p:par>
                      </p:childTnLst>
                    </p:cTn>
                  </p:par>
                  <p:par>
                    <p:cTn id="17" fill="hold">
                      <p:stCondLst>
                        <p:cond delay="indefinite"/>
                      </p:stCondLst>
                      <p:childTnLst>
                        <p:par>
                          <p:cTn id="18" fill="hold">
                            <p:stCondLst>
                              <p:cond delay="0"/>
                            </p:stCondLst>
                            <p:childTnLst>
                              <p:par>
                                <p:cTn id="19" presetID="2" presetClass="entr" presetSubtype="8" fill="hold" nodeType="clickEffect">
                                  <p:stCondLst>
                                    <p:cond delay="0"/>
                                  </p:stCondLst>
                                  <p:childTnLst>
                                    <p:set>
                                      <p:cBhvr>
                                        <p:cTn id="20" dur="1" fill="hold">
                                          <p:stCondLst>
                                            <p:cond delay="0"/>
                                          </p:stCondLst>
                                        </p:cTn>
                                        <p:tgtEl>
                                          <p:spTgt spid="5125"/>
                                        </p:tgtEl>
                                        <p:attrNameLst>
                                          <p:attrName>style.visibility</p:attrName>
                                        </p:attrNameLst>
                                      </p:cBhvr>
                                      <p:to>
                                        <p:strVal val="visible"/>
                                      </p:to>
                                    </p:set>
                                    <p:anim calcmode="lin" valueType="num">
                                      <p:cBhvr additive="base">
                                        <p:cTn id="21" dur="500" fill="hold"/>
                                        <p:tgtEl>
                                          <p:spTgt spid="5125"/>
                                        </p:tgtEl>
                                        <p:attrNameLst>
                                          <p:attrName>ppt_x</p:attrName>
                                        </p:attrNameLst>
                                      </p:cBhvr>
                                      <p:tavLst>
                                        <p:tav tm="0">
                                          <p:val>
                                            <p:strVal val="0-#ppt_w/2"/>
                                          </p:val>
                                        </p:tav>
                                        <p:tav tm="100000">
                                          <p:val>
                                            <p:strVal val="#ppt_x"/>
                                          </p:val>
                                        </p:tav>
                                      </p:tavLst>
                                    </p:anim>
                                    <p:anim calcmode="lin" valueType="num">
                                      <p:cBhvr additive="base">
                                        <p:cTn id="22" dur="500" fill="hold"/>
                                        <p:tgtEl>
                                          <p:spTgt spid="5125"/>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9"/>
                                            </p:cond>
                                          </p:stCondLst>
                                          <p:endCondLst>
                                            <p:cond evt="onStopAudio" delay="0">
                                              <p:tgtEl>
                                                <p:sldTgt/>
                                              </p:tgtEl>
                                            </p:cond>
                                          </p:endCondLst>
                                        </p:cTn>
                                        <p:tgtEl>
                                          <p:sndTgt r:embed="rId3"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3" grpId="0" build="p"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a:t>Static Friction</a:t>
            </a:r>
          </a:p>
        </p:txBody>
      </p:sp>
      <p:sp>
        <p:nvSpPr>
          <p:cNvPr id="6147" name="Rectangle 3"/>
          <p:cNvSpPr>
            <a:spLocks noGrp="1" noChangeArrowheads="1"/>
          </p:cNvSpPr>
          <p:nvPr>
            <p:ph type="body" idx="1"/>
          </p:nvPr>
        </p:nvSpPr>
        <p:spPr/>
        <p:txBody>
          <a:bodyPr/>
          <a:lstStyle/>
          <a:p>
            <a:r>
              <a:rPr lang="en-US" sz="2800"/>
              <a:t>The frictional force that acts on a body that is resting on a surface is called static Friction.</a:t>
            </a:r>
          </a:p>
          <a:p>
            <a:r>
              <a:rPr lang="en-US" sz="2800"/>
              <a:t>Static friction is what resists the beginning of motion and makes it hard to get a box started sliding across the floor.</a:t>
            </a:r>
          </a:p>
          <a:p>
            <a:r>
              <a:rPr lang="en-US" sz="2800"/>
              <a:t>The magnitude of static friction force is:</a:t>
            </a:r>
          </a:p>
        </p:txBody>
      </p:sp>
      <p:grpSp>
        <p:nvGrpSpPr>
          <p:cNvPr id="6149" name="Group 5"/>
          <p:cNvGrpSpPr>
            <a:grpSpLocks/>
          </p:cNvGrpSpPr>
          <p:nvPr/>
        </p:nvGrpSpPr>
        <p:grpSpPr bwMode="auto">
          <a:xfrm>
            <a:off x="4191000" y="4648200"/>
            <a:ext cx="4343400" cy="1539875"/>
            <a:chOff x="2784" y="3264"/>
            <a:chExt cx="2736" cy="970"/>
          </a:xfrm>
        </p:grpSpPr>
        <p:sp>
          <p:nvSpPr>
            <p:cNvPr id="6150" name="Text Box 6"/>
            <p:cNvSpPr txBox="1">
              <a:spLocks noChangeArrowheads="1"/>
            </p:cNvSpPr>
            <p:nvPr/>
          </p:nvSpPr>
          <p:spPr bwMode="auto">
            <a:xfrm>
              <a:off x="2928" y="3984"/>
              <a:ext cx="2352" cy="250"/>
            </a:xfrm>
            <a:prstGeom prst="rect">
              <a:avLst/>
            </a:prstGeom>
            <a:noFill/>
            <a:ln w="9525">
              <a:noFill/>
              <a:miter lim="800000"/>
              <a:headEnd/>
              <a:tailEnd/>
            </a:ln>
            <a:effectLst/>
          </p:spPr>
          <p:txBody>
            <a:bodyPr>
              <a:spAutoFit/>
            </a:bodyPr>
            <a:lstStyle/>
            <a:p>
              <a:pPr eaLnBrk="1" hangingPunct="1">
                <a:spcBef>
                  <a:spcPct val="50000"/>
                </a:spcBef>
              </a:pPr>
              <a:r>
                <a:rPr lang="en-US" sz="2000"/>
                <a:t>Coefficient of static friction</a:t>
              </a:r>
            </a:p>
          </p:txBody>
        </p:sp>
        <p:sp>
          <p:nvSpPr>
            <p:cNvPr id="6151" name="Line 7"/>
            <p:cNvSpPr>
              <a:spLocks noChangeShapeType="1"/>
            </p:cNvSpPr>
            <p:nvPr/>
          </p:nvSpPr>
          <p:spPr bwMode="auto">
            <a:xfrm flipH="1" flipV="1">
              <a:off x="2784" y="3840"/>
              <a:ext cx="192" cy="240"/>
            </a:xfrm>
            <a:prstGeom prst="line">
              <a:avLst/>
            </a:prstGeom>
            <a:noFill/>
            <a:ln w="9525">
              <a:solidFill>
                <a:schemeClr val="tx1"/>
              </a:solidFill>
              <a:round/>
              <a:headEnd/>
              <a:tailEnd type="triangle" w="med" len="med"/>
            </a:ln>
            <a:effectLst/>
          </p:spPr>
          <p:txBody>
            <a:bodyPr wrap="none"/>
            <a:lstStyle/>
            <a:p>
              <a:endParaRPr lang="en-US"/>
            </a:p>
          </p:txBody>
        </p:sp>
        <p:sp>
          <p:nvSpPr>
            <p:cNvPr id="6152" name="Text Box 8"/>
            <p:cNvSpPr txBox="1">
              <a:spLocks noChangeArrowheads="1"/>
            </p:cNvSpPr>
            <p:nvPr/>
          </p:nvSpPr>
          <p:spPr bwMode="auto">
            <a:xfrm>
              <a:off x="3168" y="3264"/>
              <a:ext cx="2352" cy="250"/>
            </a:xfrm>
            <a:prstGeom prst="rect">
              <a:avLst/>
            </a:prstGeom>
            <a:noFill/>
            <a:ln w="9525">
              <a:noFill/>
              <a:miter lim="800000"/>
              <a:headEnd/>
              <a:tailEnd/>
            </a:ln>
            <a:effectLst/>
          </p:spPr>
          <p:txBody>
            <a:bodyPr>
              <a:spAutoFit/>
            </a:bodyPr>
            <a:lstStyle/>
            <a:p>
              <a:pPr eaLnBrk="1" hangingPunct="1">
                <a:spcBef>
                  <a:spcPct val="50000"/>
                </a:spcBef>
              </a:pPr>
              <a:r>
                <a:rPr lang="en-US" sz="2000"/>
                <a:t>Magnitude of normal force</a:t>
              </a:r>
            </a:p>
          </p:txBody>
        </p:sp>
        <p:sp>
          <p:nvSpPr>
            <p:cNvPr id="6153" name="Line 9"/>
            <p:cNvSpPr>
              <a:spLocks noChangeShapeType="1"/>
            </p:cNvSpPr>
            <p:nvPr/>
          </p:nvSpPr>
          <p:spPr bwMode="auto">
            <a:xfrm flipH="1">
              <a:off x="3024" y="3408"/>
              <a:ext cx="144" cy="96"/>
            </a:xfrm>
            <a:prstGeom prst="line">
              <a:avLst/>
            </a:prstGeom>
            <a:noFill/>
            <a:ln w="9525">
              <a:solidFill>
                <a:schemeClr val="tx1"/>
              </a:solidFill>
              <a:round/>
              <a:headEnd/>
              <a:tailEnd type="triangle" w="med" len="med"/>
            </a:ln>
            <a:effectLst/>
          </p:spPr>
          <p:txBody>
            <a:bodyPr wrap="none"/>
            <a:lstStyle/>
            <a:p>
              <a:endParaRPr lang="en-US"/>
            </a:p>
          </p:txBody>
        </p:sp>
      </p:grpSp>
      <p:sp>
        <p:nvSpPr>
          <p:cNvPr id="10" name="Slide Number Placeholder 9"/>
          <p:cNvSpPr>
            <a:spLocks noGrp="1"/>
          </p:cNvSpPr>
          <p:nvPr>
            <p:ph type="sldNum" sz="quarter" idx="12"/>
          </p:nvPr>
        </p:nvSpPr>
        <p:spPr/>
        <p:txBody>
          <a:bodyPr/>
          <a:lstStyle/>
          <a:p>
            <a:fld id="{9F982B91-9CBC-43A7-A2CC-6B3A2616A4CE}" type="slidenum">
              <a:rPr lang="en-US" smtClean="0"/>
              <a:pPr/>
              <a:t>12</a:t>
            </a:fld>
            <a:endParaRPr lang="en-US"/>
          </a:p>
        </p:txBody>
      </p:sp>
      <p:graphicFrame>
        <p:nvGraphicFramePr>
          <p:cNvPr id="12" name="Object 5"/>
          <p:cNvGraphicFramePr>
            <a:graphicFrameLocks noChangeAspect="1"/>
          </p:cNvGraphicFramePr>
          <p:nvPr>
            <p:extLst>
              <p:ext uri="{D42A27DB-BD31-4B8C-83A1-F6EECF244321}">
                <p14:modId xmlns:p14="http://schemas.microsoft.com/office/powerpoint/2010/main" val="1812655312"/>
              </p:ext>
            </p:extLst>
          </p:nvPr>
        </p:nvGraphicFramePr>
        <p:xfrm>
          <a:off x="3048000" y="4908550"/>
          <a:ext cx="1854200" cy="654050"/>
        </p:xfrm>
        <a:graphic>
          <a:graphicData uri="http://schemas.openxmlformats.org/presentationml/2006/ole">
            <mc:AlternateContent xmlns:mc="http://schemas.openxmlformats.org/markup-compatibility/2006">
              <mc:Choice xmlns:v="urn:schemas-microsoft-com:vml" Requires="v">
                <p:oleObj spid="_x0000_s6181" name="Equation" r:id="rId4" imgW="647640" imgH="228600" progId="Equation.3">
                  <p:embed/>
                </p:oleObj>
              </mc:Choice>
              <mc:Fallback>
                <p:oleObj name="Equation" r:id="rId4" imgW="647640" imgH="2286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48000" y="4908550"/>
                        <a:ext cx="1854200" cy="6540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14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614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614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6149"/>
                                        </p:tgtEl>
                                        <p:attrNameLst>
                                          <p:attrName>style.visibility</p:attrName>
                                        </p:attrNameLst>
                                      </p:cBhvr>
                                      <p:to>
                                        <p:strVal val="visible"/>
                                      </p:to>
                                    </p:set>
                                    <p:anim calcmode="lin" valueType="num">
                                      <p:cBhvr additive="base">
                                        <p:cTn id="19" dur="500" fill="hold"/>
                                        <p:tgtEl>
                                          <p:spTgt spid="6149"/>
                                        </p:tgtEl>
                                        <p:attrNameLst>
                                          <p:attrName>ppt_x</p:attrName>
                                        </p:attrNameLst>
                                      </p:cBhvr>
                                      <p:tavLst>
                                        <p:tav tm="0">
                                          <p:val>
                                            <p:strVal val="0-#ppt_w/2"/>
                                          </p:val>
                                        </p:tav>
                                        <p:tav tm="100000">
                                          <p:val>
                                            <p:strVal val="#ppt_x"/>
                                          </p:val>
                                        </p:tav>
                                      </p:tavLst>
                                    </p:anim>
                                    <p:anim calcmode="lin" valueType="num">
                                      <p:cBhvr additive="base">
                                        <p:cTn id="20" dur="500" fill="hold"/>
                                        <p:tgtEl>
                                          <p:spTgt spid="6149"/>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3" name="whoosh.wav"/>
                                        </p:tgtEl>
                                      </p:cMediaNode>
                                    </p:audio>
                                  </p:sub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12"/>
                                        </p:tgtEl>
                                        <p:attrNameLst>
                                          <p:attrName>style.visibility</p:attrName>
                                        </p:attrNameLst>
                                      </p:cBhvr>
                                      <p:to>
                                        <p:strVal val="visible"/>
                                      </p:to>
                                    </p:set>
                                    <p:anim calcmode="lin" valueType="num">
                                      <p:cBhvr additive="base">
                                        <p:cTn id="25" dur="500" fill="hold"/>
                                        <p:tgtEl>
                                          <p:spTgt spid="12"/>
                                        </p:tgtEl>
                                        <p:attrNameLst>
                                          <p:attrName>ppt_x</p:attrName>
                                        </p:attrNameLst>
                                      </p:cBhvr>
                                      <p:tavLst>
                                        <p:tav tm="0">
                                          <p:val>
                                            <p:strVal val="0-#ppt_w/2"/>
                                          </p:val>
                                        </p:tav>
                                        <p:tav tm="100000">
                                          <p:val>
                                            <p:strVal val="#ppt_x"/>
                                          </p:val>
                                        </p:tav>
                                      </p:tavLst>
                                    </p:anim>
                                    <p:anim calcmode="lin" valueType="num">
                                      <p:cBhvr additive="base">
                                        <p:cTn id="26" dur="500" fill="hold"/>
                                        <p:tgtEl>
                                          <p:spTgt spid="12"/>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3"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7" grpId="0" build="p"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t>Frictional forces</a:t>
            </a:r>
          </a:p>
        </p:txBody>
      </p:sp>
      <p:sp>
        <p:nvSpPr>
          <p:cNvPr id="4" name="Slide Number Placeholder 3"/>
          <p:cNvSpPr>
            <a:spLocks noGrp="1"/>
          </p:cNvSpPr>
          <p:nvPr>
            <p:ph type="sldNum" sz="quarter" idx="12"/>
          </p:nvPr>
        </p:nvSpPr>
        <p:spPr/>
        <p:txBody>
          <a:bodyPr/>
          <a:lstStyle/>
          <a:p>
            <a:fld id="{9F982B91-9CBC-43A7-A2CC-6B3A2616A4CE}" type="slidenum">
              <a:rPr lang="en-US" smtClean="0"/>
              <a:pPr/>
              <a:t>13</a:t>
            </a:fld>
            <a:endParaRPr lang="en-US"/>
          </a:p>
        </p:txBody>
      </p:sp>
      <p:sp>
        <p:nvSpPr>
          <p:cNvPr id="7" name="TextBox 6"/>
          <p:cNvSpPr txBox="1"/>
          <p:nvPr/>
        </p:nvSpPr>
        <p:spPr>
          <a:xfrm>
            <a:off x="76200" y="4191001"/>
            <a:ext cx="9067800" cy="2308324"/>
          </a:xfrm>
          <a:prstGeom prst="rect">
            <a:avLst/>
          </a:prstGeom>
          <a:noFill/>
        </p:spPr>
        <p:txBody>
          <a:bodyPr wrap="square" rtlCol="0">
            <a:spAutoFit/>
          </a:bodyPr>
          <a:lstStyle/>
          <a:p>
            <a:r>
              <a:rPr lang="en-US"/>
              <a:t>Example 1: A box of books of mass 2.0 kg is sliding across a level floor and its retardation is measured to be 4.0 m/s2. Calculate the cosfficient of kinetic friction.</a:t>
            </a:r>
          </a:p>
          <a:p>
            <a:r>
              <a:rPr lang="en-US"/>
              <a:t>Solution         N                        Resolving verically gives N=mg</a:t>
            </a:r>
          </a:p>
          <a:p>
            <a:r>
              <a:rPr lang="en-US"/>
              <a:t>                                       a         The only horizontal force on the book is </a:t>
            </a:r>
            <a:r>
              <a:rPr lang="mr-IN"/>
              <a:t>–</a:t>
            </a:r>
            <a:r>
              <a:rPr lang="en-US" i="1"/>
              <a:t>u</a:t>
            </a:r>
            <a:r>
              <a:rPr lang="en-US" i="1" baseline="-25000"/>
              <a:t>k</a:t>
            </a:r>
            <a:r>
              <a:rPr lang="en-US"/>
              <a:t>N=ma,</a:t>
            </a:r>
          </a:p>
          <a:p>
            <a:r>
              <a:rPr lang="en-US"/>
              <a:t>         </a:t>
            </a:r>
            <a:r>
              <a:rPr lang="en-US" i="1"/>
              <a:t>u</a:t>
            </a:r>
            <a:r>
              <a:rPr lang="en-US" i="1" baseline="-25000"/>
              <a:t>k</a:t>
            </a:r>
            <a:r>
              <a:rPr lang="en-US"/>
              <a:t>N                                     a=4.0m/s</a:t>
            </a:r>
            <a:r>
              <a:rPr lang="en-US" baseline="30000"/>
              <a:t>2</a:t>
            </a:r>
            <a:r>
              <a:rPr lang="en-US"/>
              <a:t>; Dividing equation 1 by 2</a:t>
            </a:r>
          </a:p>
          <a:p>
            <a:r>
              <a:rPr lang="en-US" baseline="30000"/>
              <a:t>			      </a:t>
            </a:r>
            <a:r>
              <a:rPr lang="en-US" i="1"/>
              <a:t>u</a:t>
            </a:r>
            <a:r>
              <a:rPr lang="en-US" i="1" baseline="-25000"/>
              <a:t>k</a:t>
            </a:r>
            <a:r>
              <a:rPr lang="en-US" i="1"/>
              <a:t>=a/g=4.0/9.8=0.408</a:t>
            </a:r>
            <a:endParaRPr lang="en-US" i="1" baseline="30000"/>
          </a:p>
          <a:p>
            <a:endParaRPr lang="en-US"/>
          </a:p>
          <a:p>
            <a:r>
              <a:rPr lang="en-US"/>
              <a:t>                       mg</a:t>
            </a:r>
          </a:p>
        </p:txBody>
      </p:sp>
      <p:pic>
        <p:nvPicPr>
          <p:cNvPr id="3" name="Picture 2"/>
          <p:cNvPicPr>
            <a:picLocks noChangeAspect="1"/>
          </p:cNvPicPr>
          <p:nvPr/>
        </p:nvPicPr>
        <p:blipFill>
          <a:blip r:embed="rId2"/>
          <a:stretch>
            <a:fillRect/>
          </a:stretch>
        </p:blipFill>
        <p:spPr>
          <a:xfrm>
            <a:off x="152400" y="1066800"/>
            <a:ext cx="8458200" cy="3074372"/>
          </a:xfrm>
          <a:prstGeom prst="rect">
            <a:avLst/>
          </a:prstGeom>
        </p:spPr>
      </p:pic>
      <p:sp>
        <p:nvSpPr>
          <p:cNvPr id="6" name="Rectangle 5"/>
          <p:cNvSpPr/>
          <p:nvPr/>
        </p:nvSpPr>
        <p:spPr bwMode="auto">
          <a:xfrm>
            <a:off x="152400" y="5638800"/>
            <a:ext cx="2667000" cy="3048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Times New Roman" pitchFamily="18" charset="0"/>
            </a:endParaRPr>
          </a:p>
        </p:txBody>
      </p:sp>
      <p:sp>
        <p:nvSpPr>
          <p:cNvPr id="8" name="Rectangle 7"/>
          <p:cNvSpPr/>
          <p:nvPr/>
        </p:nvSpPr>
        <p:spPr bwMode="auto">
          <a:xfrm>
            <a:off x="1066800" y="5181600"/>
            <a:ext cx="609600" cy="4572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Times New Roman" pitchFamily="18" charset="0"/>
            </a:endParaRPr>
          </a:p>
        </p:txBody>
      </p:sp>
      <p:cxnSp>
        <p:nvCxnSpPr>
          <p:cNvPr id="10" name="Straight Arrow Connector 9"/>
          <p:cNvCxnSpPr/>
          <p:nvPr/>
        </p:nvCxnSpPr>
        <p:spPr bwMode="auto">
          <a:xfrm>
            <a:off x="1384300" y="4876800"/>
            <a:ext cx="0" cy="1524000"/>
          </a:xfrm>
          <a:prstGeom prst="straightConnector1">
            <a:avLst/>
          </a:prstGeom>
          <a:solidFill>
            <a:schemeClr val="accent1"/>
          </a:solidFill>
          <a:ln w="9525" cap="flat" cmpd="sng" algn="ctr">
            <a:solidFill>
              <a:schemeClr val="tx1"/>
            </a:solidFill>
            <a:prstDash val="solid"/>
            <a:round/>
            <a:headEnd type="arrow"/>
            <a:tailEnd type="arrow"/>
          </a:ln>
          <a:effectLst/>
        </p:spPr>
      </p:cxnSp>
      <p:cxnSp>
        <p:nvCxnSpPr>
          <p:cNvPr id="14" name="Straight Arrow Connector 13"/>
          <p:cNvCxnSpPr/>
          <p:nvPr/>
        </p:nvCxnSpPr>
        <p:spPr bwMode="auto">
          <a:xfrm flipH="1">
            <a:off x="685800" y="5613400"/>
            <a:ext cx="381000"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6" name="Straight Arrow Connector 15"/>
          <p:cNvCxnSpPr/>
          <p:nvPr/>
        </p:nvCxnSpPr>
        <p:spPr bwMode="auto">
          <a:xfrm>
            <a:off x="1752600" y="5105400"/>
            <a:ext cx="762000"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Tree>
    <p:extLst>
      <p:ext uri="{BB962C8B-B14F-4D97-AF65-F5344CB8AC3E}">
        <p14:creationId xmlns:p14="http://schemas.microsoft.com/office/powerpoint/2010/main" val="2134413469"/>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2400"/>
            <a:ext cx="8915400" cy="1143000"/>
          </a:xfrm>
        </p:spPr>
        <p:txBody>
          <a:bodyPr/>
          <a:lstStyle/>
          <a:p>
            <a:r>
              <a:rPr lang="en-US" sz="3200"/>
              <a:t>Dynamics of circular motion and gravitations</a:t>
            </a:r>
            <a:r>
              <a:rPr lang="en-GB" sz="3200"/>
              <a:t> </a:t>
            </a:r>
            <a:r>
              <a:rPr lang="en-US" sz="3200"/>
              <a:t/>
            </a:r>
            <a:br>
              <a:rPr lang="en-US" sz="3200"/>
            </a:br>
            <a:endParaRPr lang="en-US" sz="3200"/>
          </a:p>
        </p:txBody>
      </p:sp>
      <p:sp>
        <p:nvSpPr>
          <p:cNvPr id="3" name="Content Placeholder 2"/>
          <p:cNvSpPr>
            <a:spLocks noGrp="1"/>
          </p:cNvSpPr>
          <p:nvPr>
            <p:ph idx="1"/>
          </p:nvPr>
        </p:nvSpPr>
        <p:spPr>
          <a:xfrm>
            <a:off x="0" y="762000"/>
            <a:ext cx="9039225" cy="5105400"/>
          </a:xfrm>
        </p:spPr>
        <p:txBody>
          <a:bodyPr/>
          <a:lstStyle/>
          <a:p>
            <a:r>
              <a:rPr lang="en-US" sz="2800"/>
              <a:t>Centripetal Acceleration: Many rigid bodies move in a circular path  such as car negogiating a bend; the revolution of the satellites around the earth and the revolution of the planets around the sun. The acceleration of the circular moving body is directed radially towards the center of the circle and its magnitude is          ; where r is the radius of the path. From Newton’s 2</a:t>
            </a:r>
            <a:r>
              <a:rPr lang="en-US" sz="2800" baseline="30000"/>
              <a:t>nd</a:t>
            </a:r>
            <a:r>
              <a:rPr lang="en-US" sz="2800"/>
              <a:t> law, </a:t>
            </a:r>
          </a:p>
          <a:p>
            <a:r>
              <a:rPr lang="en-US" sz="2800"/>
              <a:t>Periodicity of the uniform acceleration: This is the time (T) taken for the particle to complete one revolution around the circular path of radius r. This is equal to the circumference of the circle divided by the speed. </a:t>
            </a:r>
          </a:p>
        </p:txBody>
      </p:sp>
      <p:sp>
        <p:nvSpPr>
          <p:cNvPr id="5" name="Slide Number Placeholder 4"/>
          <p:cNvSpPr>
            <a:spLocks noGrp="1"/>
          </p:cNvSpPr>
          <p:nvPr>
            <p:ph type="sldNum" sz="quarter" idx="12"/>
          </p:nvPr>
        </p:nvSpPr>
        <p:spPr/>
        <p:txBody>
          <a:bodyPr/>
          <a:lstStyle/>
          <a:p>
            <a:fld id="{9F982B91-9CBC-43A7-A2CC-6B3A2616A4CE}" type="slidenum">
              <a:rPr lang="en-US"/>
              <a:pPr/>
              <a:t>14</a:t>
            </a:fld>
            <a:endParaRPr lang="en-US"/>
          </a:p>
        </p:txBody>
      </p:sp>
      <p:pic>
        <p:nvPicPr>
          <p:cNvPr id="6" name="Picture 5"/>
          <p:cNvPicPr>
            <a:picLocks noChangeAspect="1"/>
          </p:cNvPicPr>
          <p:nvPr/>
        </p:nvPicPr>
        <p:blipFill>
          <a:blip r:embed="rId3"/>
          <a:stretch>
            <a:fillRect/>
          </a:stretch>
        </p:blipFill>
        <p:spPr>
          <a:xfrm>
            <a:off x="3962399" y="6019800"/>
            <a:ext cx="2587487" cy="838200"/>
          </a:xfrm>
          <a:prstGeom prst="rect">
            <a:avLst/>
          </a:prstGeom>
        </p:spPr>
      </p:pic>
      <p:graphicFrame>
        <p:nvGraphicFramePr>
          <p:cNvPr id="7" name="Object 6"/>
          <p:cNvGraphicFramePr>
            <a:graphicFrameLocks noChangeAspect="1"/>
          </p:cNvGraphicFramePr>
          <p:nvPr>
            <p:extLst>
              <p:ext uri="{D42A27DB-BD31-4B8C-83A1-F6EECF244321}">
                <p14:modId xmlns:p14="http://schemas.microsoft.com/office/powerpoint/2010/main" val="1563188429"/>
              </p:ext>
            </p:extLst>
          </p:nvPr>
        </p:nvGraphicFramePr>
        <p:xfrm>
          <a:off x="1828800" y="5867400"/>
          <a:ext cx="1371600" cy="966355"/>
        </p:xfrm>
        <a:graphic>
          <a:graphicData uri="http://schemas.openxmlformats.org/presentationml/2006/ole">
            <mc:AlternateContent xmlns:mc="http://schemas.openxmlformats.org/markup-compatibility/2006">
              <mc:Choice xmlns:v="urn:schemas-microsoft-com:vml" Requires="v">
                <p:oleObj spid="_x0000_s36871" name="Equation" r:id="rId4" imgW="558800" imgH="393700" progId="Equation.3">
                  <p:embed/>
                </p:oleObj>
              </mc:Choice>
              <mc:Fallback>
                <p:oleObj name="Equation" r:id="rId4" imgW="558800" imgH="393700" progId="Equation.3">
                  <p:embed/>
                  <p:pic>
                    <p:nvPicPr>
                      <p:cNvPr id="0" name=""/>
                      <p:cNvPicPr/>
                      <p:nvPr/>
                    </p:nvPicPr>
                    <p:blipFill>
                      <a:blip r:embed="rId5"/>
                      <a:stretch>
                        <a:fillRect/>
                      </a:stretch>
                    </p:blipFill>
                    <p:spPr>
                      <a:xfrm>
                        <a:off x="1828800" y="5867400"/>
                        <a:ext cx="1371600" cy="966355"/>
                      </a:xfrm>
                      <a:prstGeom prst="rect">
                        <a:avLst/>
                      </a:prstGeom>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2787209989"/>
              </p:ext>
            </p:extLst>
          </p:nvPr>
        </p:nvGraphicFramePr>
        <p:xfrm>
          <a:off x="5346700" y="3683660"/>
          <a:ext cx="1587500" cy="659740"/>
        </p:xfrm>
        <a:graphic>
          <a:graphicData uri="http://schemas.openxmlformats.org/presentationml/2006/ole">
            <mc:AlternateContent xmlns:mc="http://schemas.openxmlformats.org/markup-compatibility/2006">
              <mc:Choice xmlns:v="urn:schemas-microsoft-com:vml" Requires="v">
                <p:oleObj spid="_x0000_s36872" name="Equation" r:id="rId6" imgW="977900" imgH="406400" progId="Equation.3">
                  <p:embed/>
                </p:oleObj>
              </mc:Choice>
              <mc:Fallback>
                <p:oleObj name="Equation" r:id="rId6" imgW="977900" imgH="406400" progId="Equation.3">
                  <p:embed/>
                  <p:pic>
                    <p:nvPicPr>
                      <p:cNvPr id="0" name=""/>
                      <p:cNvPicPr/>
                      <p:nvPr/>
                    </p:nvPicPr>
                    <p:blipFill>
                      <a:blip r:embed="rId7"/>
                      <a:stretch>
                        <a:fillRect/>
                      </a:stretch>
                    </p:blipFill>
                    <p:spPr>
                      <a:xfrm>
                        <a:off x="5346700" y="3683660"/>
                        <a:ext cx="1587500" cy="659740"/>
                      </a:xfrm>
                      <a:prstGeom prst="rect">
                        <a:avLst/>
                      </a:prstGeom>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1665776229"/>
              </p:ext>
            </p:extLst>
          </p:nvPr>
        </p:nvGraphicFramePr>
        <p:xfrm>
          <a:off x="2667000" y="3257884"/>
          <a:ext cx="836612" cy="704516"/>
        </p:xfrm>
        <a:graphic>
          <a:graphicData uri="http://schemas.openxmlformats.org/presentationml/2006/ole">
            <mc:AlternateContent xmlns:mc="http://schemas.openxmlformats.org/markup-compatibility/2006">
              <mc:Choice xmlns:v="urn:schemas-microsoft-com:vml" Requires="v">
                <p:oleObj spid="_x0000_s36873" name="Equation" r:id="rId8" imgW="482600" imgH="406400" progId="Equation.3">
                  <p:embed/>
                </p:oleObj>
              </mc:Choice>
              <mc:Fallback>
                <p:oleObj name="Equation" r:id="rId8" imgW="482600" imgH="406400" progId="Equation.3">
                  <p:embed/>
                  <p:pic>
                    <p:nvPicPr>
                      <p:cNvPr id="0" name=""/>
                      <p:cNvPicPr/>
                      <p:nvPr/>
                    </p:nvPicPr>
                    <p:blipFill>
                      <a:blip r:embed="rId9"/>
                      <a:stretch>
                        <a:fillRect/>
                      </a:stretch>
                    </p:blipFill>
                    <p:spPr>
                      <a:xfrm>
                        <a:off x="2667000" y="3257884"/>
                        <a:ext cx="836612" cy="704516"/>
                      </a:xfrm>
                      <a:prstGeom prst="rect">
                        <a:avLst/>
                      </a:prstGeom>
                    </p:spPr>
                  </p:pic>
                </p:oleObj>
              </mc:Fallback>
            </mc:AlternateContent>
          </a:graphicData>
        </a:graphic>
      </p:graphicFrame>
    </p:spTree>
    <p:extLst>
      <p:ext uri="{BB962C8B-B14F-4D97-AF65-F5344CB8AC3E}">
        <p14:creationId xmlns:p14="http://schemas.microsoft.com/office/powerpoint/2010/main" val="3830928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039225" cy="6096000"/>
          </a:xfrm>
        </p:spPr>
        <p:txBody>
          <a:bodyPr/>
          <a:lstStyle/>
          <a:p>
            <a:pPr marL="0" indent="0">
              <a:buNone/>
            </a:pPr>
            <a:r>
              <a:rPr lang="en-US" sz="2800"/>
              <a:t>Newton’s law of gravitation: This states that the force of attraction of two bodies in the universe is proposional to the product of their masses and inversely proportional to the square of the distance separating their centres.</a:t>
            </a:r>
          </a:p>
          <a:p>
            <a:pPr marL="0" indent="0">
              <a:buNone/>
            </a:pPr>
            <a:endParaRPr lang="en-US" sz="2800"/>
          </a:p>
          <a:p>
            <a:pPr marL="0" indent="0">
              <a:buNone/>
            </a:pPr>
            <a:r>
              <a:rPr lang="en-US" sz="2800"/>
              <a:t>Gravitational Potential Energy V</a:t>
            </a:r>
            <a:r>
              <a:rPr lang="en-US" sz="2800" baseline="-25000"/>
              <a:t>(E)</a:t>
            </a:r>
            <a:r>
              <a:rPr lang="en-US" sz="2800"/>
              <a:t>: This is the work done in moving a body initialy separated from the center of the earth by distance r is moved further distance dr.</a:t>
            </a:r>
          </a:p>
          <a:p>
            <a:pPr marL="0" indent="0">
              <a:buNone/>
            </a:pPr>
            <a:endParaRPr lang="en-US" sz="2800"/>
          </a:p>
          <a:p>
            <a:pPr marL="0" indent="0">
              <a:buNone/>
            </a:pPr>
            <a:endParaRPr lang="en-US" sz="2800"/>
          </a:p>
          <a:p>
            <a:pPr marL="0" indent="0">
              <a:buNone/>
            </a:pPr>
            <a:r>
              <a:rPr lang="en-US" sz="2800"/>
              <a:t>Thus a body on the surface of the Earth has a gravitational potential energy of        while one at infinit distance from the earth zero gravitational potential energy</a:t>
            </a:r>
          </a:p>
          <a:p>
            <a:pPr marL="0" indent="0">
              <a:buNone/>
            </a:pPr>
            <a:endParaRPr lang="en-US" sz="2800"/>
          </a:p>
        </p:txBody>
      </p:sp>
      <p:sp>
        <p:nvSpPr>
          <p:cNvPr id="5" name="Slide Number Placeholder 4"/>
          <p:cNvSpPr>
            <a:spLocks noGrp="1"/>
          </p:cNvSpPr>
          <p:nvPr>
            <p:ph type="sldNum" sz="quarter" idx="12"/>
          </p:nvPr>
        </p:nvSpPr>
        <p:spPr/>
        <p:txBody>
          <a:bodyPr/>
          <a:lstStyle/>
          <a:p>
            <a:fld id="{9F982B91-9CBC-43A7-A2CC-6B3A2616A4CE}" type="slidenum">
              <a:rPr lang="en-US"/>
              <a:pPr/>
              <a:t>15</a:t>
            </a:fld>
            <a:endParaRPr lang="en-US"/>
          </a:p>
        </p:txBody>
      </p:sp>
      <p:graphicFrame>
        <p:nvGraphicFramePr>
          <p:cNvPr id="24" name="Object 23"/>
          <p:cNvGraphicFramePr>
            <a:graphicFrameLocks noChangeAspect="1"/>
          </p:cNvGraphicFramePr>
          <p:nvPr>
            <p:extLst>
              <p:ext uri="{D42A27DB-BD31-4B8C-83A1-F6EECF244321}">
                <p14:modId xmlns:p14="http://schemas.microsoft.com/office/powerpoint/2010/main" val="1053306658"/>
              </p:ext>
            </p:extLst>
          </p:nvPr>
        </p:nvGraphicFramePr>
        <p:xfrm>
          <a:off x="4229100" y="3314700"/>
          <a:ext cx="685800" cy="228600"/>
        </p:xfrm>
        <a:graphic>
          <a:graphicData uri="http://schemas.openxmlformats.org/presentationml/2006/ole">
            <mc:AlternateContent xmlns:mc="http://schemas.openxmlformats.org/markup-compatibility/2006">
              <mc:Choice xmlns:v="urn:schemas-microsoft-com:vml" Requires="v">
                <p:oleObj spid="_x0000_s35877" name="Equation" r:id="rId3" imgW="685800" imgH="228600" progId="Equation.3">
                  <p:embed/>
                </p:oleObj>
              </mc:Choice>
              <mc:Fallback>
                <p:oleObj name="Equation" r:id="rId3" imgW="685800" imgH="228600" progId="Equation.3">
                  <p:embed/>
                  <p:pic>
                    <p:nvPicPr>
                      <p:cNvPr id="0" name=""/>
                      <p:cNvPicPr/>
                      <p:nvPr/>
                    </p:nvPicPr>
                    <p:blipFill>
                      <a:blip r:embed="rId4"/>
                      <a:stretch>
                        <a:fillRect/>
                      </a:stretch>
                    </p:blipFill>
                    <p:spPr>
                      <a:xfrm>
                        <a:off x="4229100" y="3314700"/>
                        <a:ext cx="685800" cy="228600"/>
                      </a:xfrm>
                      <a:prstGeom prst="rect">
                        <a:avLst/>
                      </a:prstGeom>
                    </p:spPr>
                  </p:pic>
                </p:oleObj>
              </mc:Fallback>
            </mc:AlternateContent>
          </a:graphicData>
        </a:graphic>
      </p:graphicFrame>
      <p:graphicFrame>
        <p:nvGraphicFramePr>
          <p:cNvPr id="25" name="Object 24"/>
          <p:cNvGraphicFramePr>
            <a:graphicFrameLocks noChangeAspect="1"/>
          </p:cNvGraphicFramePr>
          <p:nvPr>
            <p:extLst>
              <p:ext uri="{D42A27DB-BD31-4B8C-83A1-F6EECF244321}">
                <p14:modId xmlns:p14="http://schemas.microsoft.com/office/powerpoint/2010/main" val="2332380314"/>
              </p:ext>
            </p:extLst>
          </p:nvPr>
        </p:nvGraphicFramePr>
        <p:xfrm>
          <a:off x="228600" y="4038600"/>
          <a:ext cx="2057400" cy="685800"/>
        </p:xfrm>
        <a:graphic>
          <a:graphicData uri="http://schemas.openxmlformats.org/presentationml/2006/ole">
            <mc:AlternateContent xmlns:mc="http://schemas.openxmlformats.org/markup-compatibility/2006">
              <mc:Choice xmlns:v="urn:schemas-microsoft-com:vml" Requires="v">
                <p:oleObj spid="_x0000_s35878" name="Equation" r:id="rId5" imgW="685800" imgH="228600" progId="Equation.3">
                  <p:embed/>
                </p:oleObj>
              </mc:Choice>
              <mc:Fallback>
                <p:oleObj name="Equation" r:id="rId5" imgW="685800" imgH="228600" progId="Equation.3">
                  <p:embed/>
                  <p:pic>
                    <p:nvPicPr>
                      <p:cNvPr id="0" name=""/>
                      <p:cNvPicPr/>
                      <p:nvPr/>
                    </p:nvPicPr>
                    <p:blipFill>
                      <a:blip r:embed="rId6"/>
                      <a:stretch>
                        <a:fillRect/>
                      </a:stretch>
                    </p:blipFill>
                    <p:spPr>
                      <a:xfrm>
                        <a:off x="228600" y="4038600"/>
                        <a:ext cx="2057400" cy="685800"/>
                      </a:xfrm>
                      <a:prstGeom prst="rect">
                        <a:avLst/>
                      </a:prstGeom>
                    </p:spPr>
                  </p:pic>
                </p:oleObj>
              </mc:Fallback>
            </mc:AlternateContent>
          </a:graphicData>
        </a:graphic>
      </p:graphicFrame>
      <p:graphicFrame>
        <p:nvGraphicFramePr>
          <p:cNvPr id="26" name="Object 25"/>
          <p:cNvGraphicFramePr>
            <a:graphicFrameLocks noChangeAspect="1"/>
          </p:cNvGraphicFramePr>
          <p:nvPr>
            <p:extLst>
              <p:ext uri="{D42A27DB-BD31-4B8C-83A1-F6EECF244321}">
                <p14:modId xmlns:p14="http://schemas.microsoft.com/office/powerpoint/2010/main" val="445040314"/>
              </p:ext>
            </p:extLst>
          </p:nvPr>
        </p:nvGraphicFramePr>
        <p:xfrm>
          <a:off x="3810000" y="3733800"/>
          <a:ext cx="3733800" cy="914400"/>
        </p:xfrm>
        <a:graphic>
          <a:graphicData uri="http://schemas.openxmlformats.org/presentationml/2006/ole">
            <mc:AlternateContent xmlns:mc="http://schemas.openxmlformats.org/markup-compatibility/2006">
              <mc:Choice xmlns:v="urn:schemas-microsoft-com:vml" Requires="v">
                <p:oleObj spid="_x0000_s35879" name="Equation" r:id="rId7" imgW="1866900" imgH="457200" progId="Equation.3">
                  <p:embed/>
                </p:oleObj>
              </mc:Choice>
              <mc:Fallback>
                <p:oleObj name="Equation" r:id="rId7" imgW="1866900" imgH="457200" progId="Equation.3">
                  <p:embed/>
                  <p:pic>
                    <p:nvPicPr>
                      <p:cNvPr id="0" name=""/>
                      <p:cNvPicPr/>
                      <p:nvPr/>
                    </p:nvPicPr>
                    <p:blipFill>
                      <a:blip r:embed="rId8"/>
                      <a:stretch>
                        <a:fillRect/>
                      </a:stretch>
                    </p:blipFill>
                    <p:spPr>
                      <a:xfrm>
                        <a:off x="3810000" y="3733800"/>
                        <a:ext cx="3733800" cy="914400"/>
                      </a:xfrm>
                      <a:prstGeom prst="rect">
                        <a:avLst/>
                      </a:prstGeom>
                    </p:spPr>
                  </p:pic>
                </p:oleObj>
              </mc:Fallback>
            </mc:AlternateContent>
          </a:graphicData>
        </a:graphic>
      </p:graphicFrame>
      <p:graphicFrame>
        <p:nvGraphicFramePr>
          <p:cNvPr id="27" name="Object 26"/>
          <p:cNvGraphicFramePr>
            <a:graphicFrameLocks noChangeAspect="1"/>
          </p:cNvGraphicFramePr>
          <p:nvPr>
            <p:extLst>
              <p:ext uri="{D42A27DB-BD31-4B8C-83A1-F6EECF244321}">
                <p14:modId xmlns:p14="http://schemas.microsoft.com/office/powerpoint/2010/main" val="2202250062"/>
              </p:ext>
            </p:extLst>
          </p:nvPr>
        </p:nvGraphicFramePr>
        <p:xfrm>
          <a:off x="1828800" y="4572000"/>
          <a:ext cx="2209800" cy="913384"/>
        </p:xfrm>
        <a:graphic>
          <a:graphicData uri="http://schemas.openxmlformats.org/presentationml/2006/ole">
            <mc:AlternateContent xmlns:mc="http://schemas.openxmlformats.org/markup-compatibility/2006">
              <mc:Choice xmlns:v="urn:schemas-microsoft-com:vml" Requires="v">
                <p:oleObj spid="_x0000_s35880" name="Equation" r:id="rId9" imgW="952500" imgH="393700" progId="Equation.3">
                  <p:embed/>
                </p:oleObj>
              </mc:Choice>
              <mc:Fallback>
                <p:oleObj name="Equation" r:id="rId9" imgW="952500" imgH="393700" progId="Equation.3">
                  <p:embed/>
                  <p:pic>
                    <p:nvPicPr>
                      <p:cNvPr id="0" name=""/>
                      <p:cNvPicPr/>
                      <p:nvPr/>
                    </p:nvPicPr>
                    <p:blipFill>
                      <a:blip r:embed="rId10"/>
                      <a:stretch>
                        <a:fillRect/>
                      </a:stretch>
                    </p:blipFill>
                    <p:spPr>
                      <a:xfrm>
                        <a:off x="1828800" y="4572000"/>
                        <a:ext cx="2209800" cy="913384"/>
                      </a:xfrm>
                      <a:prstGeom prst="rect">
                        <a:avLst/>
                      </a:prstGeom>
                    </p:spPr>
                  </p:pic>
                </p:oleObj>
              </mc:Fallback>
            </mc:AlternateContent>
          </a:graphicData>
        </a:graphic>
      </p:graphicFrame>
      <p:graphicFrame>
        <p:nvGraphicFramePr>
          <p:cNvPr id="28" name="Object 27"/>
          <p:cNvGraphicFramePr>
            <a:graphicFrameLocks noChangeAspect="1"/>
          </p:cNvGraphicFramePr>
          <p:nvPr>
            <p:extLst>
              <p:ext uri="{D42A27DB-BD31-4B8C-83A1-F6EECF244321}">
                <p14:modId xmlns:p14="http://schemas.microsoft.com/office/powerpoint/2010/main" val="440047303"/>
              </p:ext>
            </p:extLst>
          </p:nvPr>
        </p:nvGraphicFramePr>
        <p:xfrm>
          <a:off x="5181600" y="5638800"/>
          <a:ext cx="685800" cy="462170"/>
        </p:xfrm>
        <a:graphic>
          <a:graphicData uri="http://schemas.openxmlformats.org/presentationml/2006/ole">
            <mc:AlternateContent xmlns:mc="http://schemas.openxmlformats.org/markup-compatibility/2006">
              <mc:Choice xmlns:v="urn:schemas-microsoft-com:vml" Requires="v">
                <p:oleObj spid="_x0000_s35881" name="Equation" r:id="rId11" imgW="584200" imgH="393700" progId="Equation.3">
                  <p:embed/>
                </p:oleObj>
              </mc:Choice>
              <mc:Fallback>
                <p:oleObj name="Equation" r:id="rId11" imgW="584200" imgH="393700" progId="Equation.3">
                  <p:embed/>
                  <p:pic>
                    <p:nvPicPr>
                      <p:cNvPr id="0" name=""/>
                      <p:cNvPicPr/>
                      <p:nvPr/>
                    </p:nvPicPr>
                    <p:blipFill>
                      <a:blip r:embed="rId12"/>
                      <a:stretch>
                        <a:fillRect/>
                      </a:stretch>
                    </p:blipFill>
                    <p:spPr>
                      <a:xfrm>
                        <a:off x="5181600" y="5638800"/>
                        <a:ext cx="685800" cy="462170"/>
                      </a:xfrm>
                      <a:prstGeom prst="rect">
                        <a:avLst/>
                      </a:prstGeom>
                    </p:spPr>
                  </p:pic>
                </p:oleObj>
              </mc:Fallback>
            </mc:AlternateContent>
          </a:graphicData>
        </a:graphic>
      </p:graphicFrame>
      <p:graphicFrame>
        <p:nvGraphicFramePr>
          <p:cNvPr id="29" name="Object 28"/>
          <p:cNvGraphicFramePr>
            <a:graphicFrameLocks noChangeAspect="1"/>
          </p:cNvGraphicFramePr>
          <p:nvPr>
            <p:extLst>
              <p:ext uri="{D42A27DB-BD31-4B8C-83A1-F6EECF244321}">
                <p14:modId xmlns:p14="http://schemas.microsoft.com/office/powerpoint/2010/main" val="1899237561"/>
              </p:ext>
            </p:extLst>
          </p:nvPr>
        </p:nvGraphicFramePr>
        <p:xfrm>
          <a:off x="609600" y="1752600"/>
          <a:ext cx="1371600" cy="697043"/>
        </p:xfrm>
        <a:graphic>
          <a:graphicData uri="http://schemas.openxmlformats.org/presentationml/2006/ole">
            <mc:AlternateContent xmlns:mc="http://schemas.openxmlformats.org/markup-compatibility/2006">
              <mc:Choice xmlns:v="urn:schemas-microsoft-com:vml" Requires="v">
                <p:oleObj spid="_x0000_s35882" name="Equation" r:id="rId13" imgW="774700" imgH="393700" progId="Equation.3">
                  <p:embed/>
                </p:oleObj>
              </mc:Choice>
              <mc:Fallback>
                <p:oleObj name="Equation" r:id="rId13" imgW="774700" imgH="393700" progId="Equation.3">
                  <p:embed/>
                  <p:pic>
                    <p:nvPicPr>
                      <p:cNvPr id="0" name=""/>
                      <p:cNvPicPr/>
                      <p:nvPr/>
                    </p:nvPicPr>
                    <p:blipFill>
                      <a:blip r:embed="rId14"/>
                      <a:stretch>
                        <a:fillRect/>
                      </a:stretch>
                    </p:blipFill>
                    <p:spPr>
                      <a:xfrm>
                        <a:off x="609600" y="1752600"/>
                        <a:ext cx="1371600" cy="697043"/>
                      </a:xfrm>
                      <a:prstGeom prst="rect">
                        <a:avLst/>
                      </a:prstGeom>
                    </p:spPr>
                  </p:pic>
                </p:oleObj>
              </mc:Fallback>
            </mc:AlternateContent>
          </a:graphicData>
        </a:graphic>
      </p:graphicFrame>
    </p:spTree>
    <p:extLst>
      <p:ext uri="{BB962C8B-B14F-4D97-AF65-F5344CB8AC3E}">
        <p14:creationId xmlns:p14="http://schemas.microsoft.com/office/powerpoint/2010/main" val="33255069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t>Recap</a:t>
            </a:r>
          </a:p>
        </p:txBody>
      </p:sp>
      <p:sp>
        <p:nvSpPr>
          <p:cNvPr id="8195" name="Rectangle 3"/>
          <p:cNvSpPr>
            <a:spLocks noGrp="1" noChangeArrowheads="1"/>
          </p:cNvSpPr>
          <p:nvPr>
            <p:ph type="body" idx="1"/>
          </p:nvPr>
        </p:nvSpPr>
        <p:spPr>
          <a:xfrm>
            <a:off x="152400" y="838200"/>
            <a:ext cx="8763000" cy="5257800"/>
          </a:xfrm>
        </p:spPr>
        <p:txBody>
          <a:bodyPr/>
          <a:lstStyle/>
          <a:p>
            <a:pPr algn="just"/>
            <a:r>
              <a:rPr lang="en-US" sz="2300"/>
              <a:t>The coefficients of friction, both static and kinetic, have no units.</a:t>
            </a:r>
          </a:p>
          <a:p>
            <a:pPr algn="just"/>
            <a:r>
              <a:rPr lang="en-US" sz="2300"/>
              <a:t>The coefficients of friction must be less than 1.</a:t>
            </a:r>
          </a:p>
          <a:p>
            <a:pPr algn="just">
              <a:buFont typeface="Wingdings" charset="2"/>
              <a:buChar char="Ø"/>
            </a:pPr>
            <a:r>
              <a:rPr lang="en-US" sz="2300"/>
              <a:t>When the net force on a particle is zero</a:t>
            </a:r>
          </a:p>
          <a:p>
            <a:pPr algn="just"/>
            <a:r>
              <a:rPr lang="en-US" sz="2300"/>
              <a:t>The particle is in equilibrium.</a:t>
            </a:r>
          </a:p>
          <a:p>
            <a:pPr algn="just"/>
            <a:r>
              <a:rPr lang="en-US" sz="2300"/>
              <a:t>It has a constant velocity.</a:t>
            </a:r>
          </a:p>
          <a:p>
            <a:pPr algn="just"/>
            <a:r>
              <a:rPr lang="en-US" sz="2300"/>
              <a:t>It has zero acceleration.</a:t>
            </a:r>
          </a:p>
          <a:p>
            <a:pPr algn="just">
              <a:buFont typeface="Wingdings" charset="2"/>
              <a:buChar char="Ø"/>
            </a:pPr>
            <a:r>
              <a:rPr lang="en-US" sz="2300"/>
              <a:t>When the net force on a particle is not zero</a:t>
            </a:r>
          </a:p>
          <a:p>
            <a:pPr algn="just"/>
            <a:r>
              <a:rPr lang="en-US" sz="2300"/>
              <a:t>The particle is dynamic</a:t>
            </a:r>
          </a:p>
          <a:p>
            <a:pPr algn="just"/>
            <a:r>
              <a:rPr lang="en-US" sz="2300"/>
              <a:t>T</a:t>
            </a:r>
            <a:r>
              <a:rPr lang="en-US" sz="2300"/>
              <a:t>he velocity is not constant</a:t>
            </a:r>
          </a:p>
          <a:p>
            <a:pPr algn="just"/>
            <a:r>
              <a:rPr lang="en-US" sz="2300"/>
              <a:t>The particle possesses accelaration</a:t>
            </a:r>
          </a:p>
          <a:p>
            <a:pPr>
              <a:buFont typeface="Wingdings" charset="2"/>
              <a:buChar char="Ø"/>
            </a:pPr>
            <a:r>
              <a:rPr lang="en-US" sz="2300"/>
              <a:t>In uniform circular motion,</a:t>
            </a:r>
          </a:p>
          <a:p>
            <a:r>
              <a:rPr lang="en-US" sz="2300"/>
              <a:t>the acceleration vector is directed toward the center of the circle. The motion is governed by Newton’s second law </a:t>
            </a:r>
            <a:endParaRPr lang="en-US" sz="2300"/>
          </a:p>
          <a:p>
            <a:pPr algn="just"/>
            <a:endParaRPr lang="en-US" sz="2300"/>
          </a:p>
          <a:p>
            <a:pPr algn="just"/>
            <a:endParaRPr lang="en-US" sz="2300"/>
          </a:p>
        </p:txBody>
      </p:sp>
      <p:sp>
        <p:nvSpPr>
          <p:cNvPr id="4" name="Slide Number Placeholder 3"/>
          <p:cNvSpPr>
            <a:spLocks noGrp="1"/>
          </p:cNvSpPr>
          <p:nvPr>
            <p:ph type="sldNum" sz="quarter" idx="12"/>
          </p:nvPr>
        </p:nvSpPr>
        <p:spPr/>
        <p:txBody>
          <a:bodyPr/>
          <a:lstStyle/>
          <a:p>
            <a:fld id="{9F982B91-9CBC-43A7-A2CC-6B3A2616A4CE}" type="slidenum">
              <a:rPr lang="en-US" smtClean="0"/>
              <a:pPr/>
              <a:t>16</a:t>
            </a:fld>
            <a:endParaRPr lang="en-US"/>
          </a:p>
        </p:txBody>
      </p:sp>
      <p:pic>
        <p:nvPicPr>
          <p:cNvPr id="2" name="Picture 1"/>
          <p:cNvPicPr>
            <a:picLocks noChangeAspect="1"/>
          </p:cNvPicPr>
          <p:nvPr/>
        </p:nvPicPr>
        <p:blipFill>
          <a:blip r:embed="rId2"/>
          <a:stretch>
            <a:fillRect/>
          </a:stretch>
        </p:blipFill>
        <p:spPr>
          <a:xfrm>
            <a:off x="7340600" y="6248400"/>
            <a:ext cx="1803400" cy="609600"/>
          </a:xfrm>
          <a:prstGeom prst="rect">
            <a:avLst/>
          </a:prstGeom>
        </p:spPr>
      </p:pic>
    </p:spTree>
    <p:extLst>
      <p:ext uri="{BB962C8B-B14F-4D97-AF65-F5344CB8AC3E}">
        <p14:creationId xmlns:p14="http://schemas.microsoft.com/office/powerpoint/2010/main" val="108585603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819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819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819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819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819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819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819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8195">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8195">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8195">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8195">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499"/>
                                          </p:stCondLst>
                                        </p:cTn>
                                        <p:tgtEl>
                                          <p:spTgt spid="8195">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build="p"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685800" y="-152400"/>
            <a:ext cx="7772400" cy="1143000"/>
          </a:xfrm>
        </p:spPr>
        <p:txBody>
          <a:bodyPr/>
          <a:lstStyle/>
          <a:p>
            <a:r>
              <a:rPr lang="en-US"/>
              <a:t>Assignment</a:t>
            </a:r>
          </a:p>
        </p:txBody>
      </p:sp>
      <p:sp>
        <p:nvSpPr>
          <p:cNvPr id="9219" name="Rectangle 3"/>
          <p:cNvSpPr>
            <a:spLocks noGrp="1" noChangeArrowheads="1"/>
          </p:cNvSpPr>
          <p:nvPr>
            <p:ph type="body" idx="1"/>
          </p:nvPr>
        </p:nvSpPr>
        <p:spPr>
          <a:xfrm>
            <a:off x="0" y="609600"/>
            <a:ext cx="9039225" cy="5486400"/>
          </a:xfrm>
        </p:spPr>
        <p:txBody>
          <a:bodyPr/>
          <a:lstStyle/>
          <a:p>
            <a:pPr marL="0" indent="0">
              <a:buNone/>
            </a:pPr>
            <a:r>
              <a:rPr lang="en-US" sz="2400"/>
              <a:t>1. A 52-N sled is pulled across a cement sidewalk at constant speed.  A horizontal force of 36 N is exerted.  What is the coefficient of kinetic friction between the sidewalk and the metal runners of the sled?</a:t>
            </a:r>
          </a:p>
          <a:p>
            <a:pPr marL="0" indent="0">
              <a:buNone/>
            </a:pPr>
            <a:r>
              <a:rPr lang="en-US" sz="2400"/>
              <a:t>2. The sled from the example is now on packed snow.  The coefficient of friction is 0.12.  If a person weighing 650 N sits on the sled, what force is needed to slide the sled across the snow at a constant speed?</a:t>
            </a:r>
          </a:p>
          <a:p>
            <a:pPr marL="0" indent="0">
              <a:buNone/>
            </a:pPr>
            <a:r>
              <a:rPr lang="en-US" sz="2400"/>
              <a:t>3. A 100-N body is shown suspended from a system of cords.  What is the tension in the horizontal cord?</a:t>
            </a:r>
          </a:p>
          <a:p>
            <a:pPr marL="0" indent="0">
              <a:buNone/>
            </a:pPr>
            <a:endParaRPr lang="en-US" sz="2400"/>
          </a:p>
        </p:txBody>
      </p:sp>
      <p:sp>
        <p:nvSpPr>
          <p:cNvPr id="4" name="Slide Number Placeholder 3"/>
          <p:cNvSpPr>
            <a:spLocks noGrp="1"/>
          </p:cNvSpPr>
          <p:nvPr>
            <p:ph type="sldNum" sz="quarter" idx="12"/>
          </p:nvPr>
        </p:nvSpPr>
        <p:spPr/>
        <p:txBody>
          <a:bodyPr/>
          <a:lstStyle/>
          <a:p>
            <a:fld id="{9F982B91-9CBC-43A7-A2CC-6B3A2616A4CE}" type="slidenum">
              <a:rPr lang="en-US" smtClean="0"/>
              <a:pPr/>
              <a:t>17</a:t>
            </a:fld>
            <a:endParaRPr lang="en-US"/>
          </a:p>
        </p:txBody>
      </p:sp>
      <p:grpSp>
        <p:nvGrpSpPr>
          <p:cNvPr id="6" name="Group 4"/>
          <p:cNvGrpSpPr>
            <a:grpSpLocks/>
          </p:cNvGrpSpPr>
          <p:nvPr/>
        </p:nvGrpSpPr>
        <p:grpSpPr bwMode="auto">
          <a:xfrm>
            <a:off x="5867400" y="4223117"/>
            <a:ext cx="2667000" cy="2330083"/>
            <a:chOff x="3072" y="2256"/>
            <a:chExt cx="1680" cy="1776"/>
          </a:xfrm>
        </p:grpSpPr>
        <p:sp>
          <p:nvSpPr>
            <p:cNvPr id="7" name="Oval 5"/>
            <p:cNvSpPr>
              <a:spLocks noChangeArrowheads="1"/>
            </p:cNvSpPr>
            <p:nvPr/>
          </p:nvSpPr>
          <p:spPr bwMode="auto">
            <a:xfrm>
              <a:off x="3504" y="3072"/>
              <a:ext cx="480" cy="528"/>
            </a:xfrm>
            <a:prstGeom prst="ellipse">
              <a:avLst/>
            </a:prstGeom>
            <a:solidFill>
              <a:schemeClr val="hlink"/>
            </a:solidFill>
            <a:ln w="9525">
              <a:solidFill>
                <a:schemeClr val="tx1"/>
              </a:solidFill>
              <a:round/>
              <a:headEnd/>
              <a:tailEnd/>
            </a:ln>
            <a:effectLst/>
          </p:spPr>
          <p:txBody>
            <a:bodyPr wrap="none" anchor="ctr"/>
            <a:lstStyle/>
            <a:p>
              <a:endParaRPr lang="en-US"/>
            </a:p>
          </p:txBody>
        </p:sp>
        <p:sp>
          <p:nvSpPr>
            <p:cNvPr id="8" name="Line 6"/>
            <p:cNvSpPr>
              <a:spLocks noChangeShapeType="1"/>
            </p:cNvSpPr>
            <p:nvPr/>
          </p:nvSpPr>
          <p:spPr bwMode="auto">
            <a:xfrm flipV="1">
              <a:off x="4704" y="2256"/>
              <a:ext cx="0" cy="1776"/>
            </a:xfrm>
            <a:prstGeom prst="line">
              <a:avLst/>
            </a:prstGeom>
            <a:noFill/>
            <a:ln w="139700" cmpd="tri">
              <a:solidFill>
                <a:schemeClr val="tx1"/>
              </a:solidFill>
              <a:round/>
              <a:headEnd/>
              <a:tailEnd/>
            </a:ln>
            <a:effectLst/>
          </p:spPr>
          <p:txBody>
            <a:bodyPr wrap="none"/>
            <a:lstStyle/>
            <a:p>
              <a:endParaRPr lang="en-US"/>
            </a:p>
          </p:txBody>
        </p:sp>
        <p:sp>
          <p:nvSpPr>
            <p:cNvPr id="9" name="Line 7"/>
            <p:cNvSpPr>
              <a:spLocks noChangeShapeType="1"/>
            </p:cNvSpPr>
            <p:nvPr/>
          </p:nvSpPr>
          <p:spPr bwMode="auto">
            <a:xfrm flipH="1">
              <a:off x="3072" y="2304"/>
              <a:ext cx="1680" cy="0"/>
            </a:xfrm>
            <a:prstGeom prst="line">
              <a:avLst/>
            </a:prstGeom>
            <a:noFill/>
            <a:ln w="139700" cmpd="tri">
              <a:solidFill>
                <a:schemeClr val="tx1"/>
              </a:solidFill>
              <a:round/>
              <a:headEnd/>
              <a:tailEnd/>
            </a:ln>
            <a:effectLst/>
          </p:spPr>
          <p:txBody>
            <a:bodyPr wrap="none"/>
            <a:lstStyle/>
            <a:p>
              <a:endParaRPr lang="en-US"/>
            </a:p>
          </p:txBody>
        </p:sp>
        <p:sp>
          <p:nvSpPr>
            <p:cNvPr id="10" name="Line 8"/>
            <p:cNvSpPr>
              <a:spLocks noChangeShapeType="1"/>
            </p:cNvSpPr>
            <p:nvPr/>
          </p:nvSpPr>
          <p:spPr bwMode="auto">
            <a:xfrm flipV="1">
              <a:off x="3744" y="2784"/>
              <a:ext cx="0" cy="288"/>
            </a:xfrm>
            <a:prstGeom prst="line">
              <a:avLst/>
            </a:prstGeom>
            <a:noFill/>
            <a:ln w="57150">
              <a:solidFill>
                <a:schemeClr val="tx1"/>
              </a:solidFill>
              <a:round/>
              <a:headEnd/>
              <a:tailEnd/>
            </a:ln>
            <a:effectLst/>
          </p:spPr>
          <p:txBody>
            <a:bodyPr wrap="none"/>
            <a:lstStyle/>
            <a:p>
              <a:endParaRPr lang="en-US"/>
            </a:p>
          </p:txBody>
        </p:sp>
        <p:sp>
          <p:nvSpPr>
            <p:cNvPr id="11" name="Line 9"/>
            <p:cNvSpPr>
              <a:spLocks noChangeShapeType="1"/>
            </p:cNvSpPr>
            <p:nvPr/>
          </p:nvSpPr>
          <p:spPr bwMode="auto">
            <a:xfrm flipH="1" flipV="1">
              <a:off x="3312" y="2352"/>
              <a:ext cx="432" cy="432"/>
            </a:xfrm>
            <a:prstGeom prst="line">
              <a:avLst/>
            </a:prstGeom>
            <a:noFill/>
            <a:ln w="57150">
              <a:solidFill>
                <a:schemeClr val="tx1"/>
              </a:solidFill>
              <a:round/>
              <a:headEnd/>
              <a:tailEnd/>
            </a:ln>
            <a:effectLst/>
          </p:spPr>
          <p:txBody>
            <a:bodyPr wrap="none"/>
            <a:lstStyle/>
            <a:p>
              <a:endParaRPr lang="en-US"/>
            </a:p>
          </p:txBody>
        </p:sp>
        <p:sp>
          <p:nvSpPr>
            <p:cNvPr id="12" name="Line 10"/>
            <p:cNvSpPr>
              <a:spLocks noChangeShapeType="1"/>
            </p:cNvSpPr>
            <p:nvPr/>
          </p:nvSpPr>
          <p:spPr bwMode="auto">
            <a:xfrm>
              <a:off x="3744" y="2784"/>
              <a:ext cx="912" cy="0"/>
            </a:xfrm>
            <a:prstGeom prst="line">
              <a:avLst/>
            </a:prstGeom>
            <a:noFill/>
            <a:ln w="57150">
              <a:solidFill>
                <a:schemeClr val="tx1"/>
              </a:solidFill>
              <a:round/>
              <a:headEnd/>
              <a:tailEnd/>
            </a:ln>
            <a:effectLst/>
          </p:spPr>
          <p:txBody>
            <a:bodyPr wrap="none"/>
            <a:lstStyle/>
            <a:p>
              <a:endParaRPr lang="en-US"/>
            </a:p>
          </p:txBody>
        </p:sp>
        <p:graphicFrame>
          <p:nvGraphicFramePr>
            <p:cNvPr id="13" name="Object 11"/>
            <p:cNvGraphicFramePr>
              <a:graphicFrameLocks noChangeAspect="1"/>
            </p:cNvGraphicFramePr>
            <p:nvPr/>
          </p:nvGraphicFramePr>
          <p:xfrm>
            <a:off x="4368" y="2559"/>
            <a:ext cx="248" cy="209"/>
          </p:xfrm>
          <a:graphic>
            <a:graphicData uri="http://schemas.openxmlformats.org/presentationml/2006/ole">
              <mc:AlternateContent xmlns:mc="http://schemas.openxmlformats.org/markup-compatibility/2006">
                <mc:Choice xmlns:v="urn:schemas-microsoft-com:vml" Requires="v">
                  <p:oleObj spid="_x0000_s1051" name="Equation" r:id="rId4" imgW="241200" imgH="203040" progId="Equation.3">
                    <p:embed/>
                  </p:oleObj>
                </mc:Choice>
                <mc:Fallback>
                  <p:oleObj name="Equation" r:id="rId4" imgW="241200" imgH="20304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68" y="2559"/>
                          <a:ext cx="248" cy="209"/>
                        </a:xfrm>
                        <a:prstGeom prst="rect">
                          <a:avLst/>
                        </a:prstGeom>
                        <a:noFill/>
                        <a:extLst>
                          <a:ext uri="{909E8E84-426E-40dd-AFC4-6F175D3DCCD1}">
                            <a14:hiddenFill xmlns:a14="http://schemas.microsoft.com/office/drawing/2010/main">
                              <a:solidFill>
                                <a:schemeClr val="tx1"/>
                              </a:solidFill>
                            </a14:hiddenFill>
                          </a:ext>
                        </a:extLst>
                      </p:spPr>
                    </p:pic>
                  </p:oleObj>
                </mc:Fallback>
              </mc:AlternateContent>
            </a:graphicData>
          </a:graphic>
        </p:graphicFrame>
        <p:graphicFrame>
          <p:nvGraphicFramePr>
            <p:cNvPr id="14" name="Object 12"/>
            <p:cNvGraphicFramePr>
              <a:graphicFrameLocks noChangeAspect="1"/>
            </p:cNvGraphicFramePr>
            <p:nvPr/>
          </p:nvGraphicFramePr>
          <p:xfrm>
            <a:off x="3456" y="2352"/>
            <a:ext cx="240" cy="202"/>
          </p:xfrm>
          <a:graphic>
            <a:graphicData uri="http://schemas.openxmlformats.org/presentationml/2006/ole">
              <mc:AlternateContent xmlns:mc="http://schemas.openxmlformats.org/markup-compatibility/2006">
                <mc:Choice xmlns:v="urn:schemas-microsoft-com:vml" Requires="v">
                  <p:oleObj spid="_x0000_s1052" name="Equation" r:id="rId6" imgW="241200" imgH="203040" progId="Equation.3">
                    <p:embed/>
                  </p:oleObj>
                </mc:Choice>
                <mc:Fallback>
                  <p:oleObj name="Equation" r:id="rId6" imgW="241200" imgH="20304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456" y="2352"/>
                          <a:ext cx="240" cy="202"/>
                        </a:xfrm>
                        <a:prstGeom prst="rect">
                          <a:avLst/>
                        </a:prstGeom>
                        <a:noFill/>
                        <a:extLst>
                          <a:ext uri="{909E8E84-426E-40dd-AFC4-6F175D3DCCD1}">
                            <a14:hiddenFill xmlns:a14="http://schemas.microsoft.com/office/drawing/2010/main">
                              <a:solidFill>
                                <a:schemeClr val="tx1"/>
                              </a:solidFill>
                            </a14:hiddenFill>
                          </a:ext>
                        </a:extLst>
                      </p:spPr>
                    </p:pic>
                  </p:oleObj>
                </mc:Fallback>
              </mc:AlternateContent>
            </a:graphicData>
          </a:graphic>
        </p:graphicFrame>
      </p:grpSp>
      <p:sp>
        <p:nvSpPr>
          <p:cNvPr id="15" name="Rectangle 3"/>
          <p:cNvSpPr txBox="1">
            <a:spLocks noChangeArrowheads="1"/>
          </p:cNvSpPr>
          <p:nvPr/>
        </p:nvSpPr>
        <p:spPr bwMode="auto">
          <a:xfrm>
            <a:off x="0" y="4572000"/>
            <a:ext cx="6248400" cy="2133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defRPr>
            </a:lvl2pPr>
            <a:lvl3pPr marL="1143000" indent="-228600" algn="l" rtl="0" eaLnBrk="0" fontAlgn="base" hangingPunct="0">
              <a:spcBef>
                <a:spcPct val="20000"/>
              </a:spcBef>
              <a:spcAft>
                <a:spcPct val="0"/>
              </a:spcAft>
              <a:buChar char="•"/>
              <a:defRPr kumimoji="1" sz="2400">
                <a:solidFill>
                  <a:schemeClr val="tx1"/>
                </a:solidFill>
                <a:latin typeface="+mn-lt"/>
              </a:defRPr>
            </a:lvl3pPr>
            <a:lvl4pPr marL="1600200" indent="-228600" algn="l" rtl="0" eaLnBrk="0" fontAlgn="base" hangingPunct="0">
              <a:spcBef>
                <a:spcPct val="20000"/>
              </a:spcBef>
              <a:spcAft>
                <a:spcPct val="0"/>
              </a:spcAft>
              <a:buChar char="–"/>
              <a:defRPr kumimoji="1" sz="2000">
                <a:solidFill>
                  <a:schemeClr val="tx1"/>
                </a:solidFill>
                <a:latin typeface="+mn-lt"/>
              </a:defRPr>
            </a:lvl4pPr>
            <a:lvl5pPr marL="2057400" indent="-228600" algn="l" rtl="0" eaLnBrk="0" fontAlgn="base" hangingPunct="0">
              <a:spcBef>
                <a:spcPct val="20000"/>
              </a:spcBef>
              <a:spcAft>
                <a:spcPct val="0"/>
              </a:spcAft>
              <a:buChar char="»"/>
              <a:defRPr kumimoji="1" sz="2000">
                <a:solidFill>
                  <a:schemeClr val="tx1"/>
                </a:solidFill>
                <a:latin typeface="+mn-lt"/>
              </a:defRPr>
            </a:lvl5pPr>
            <a:lvl6pPr marL="2514600" indent="-228600" algn="l" rtl="0" eaLnBrk="0" fontAlgn="base" hangingPunct="0">
              <a:spcBef>
                <a:spcPct val="20000"/>
              </a:spcBef>
              <a:spcAft>
                <a:spcPct val="0"/>
              </a:spcAft>
              <a:buChar char="»"/>
              <a:defRPr kumimoji="1" sz="2000">
                <a:solidFill>
                  <a:schemeClr val="tx1"/>
                </a:solidFill>
                <a:latin typeface="+mn-lt"/>
              </a:defRPr>
            </a:lvl6pPr>
            <a:lvl7pPr marL="2971800" indent="-228600" algn="l" rtl="0" eaLnBrk="0" fontAlgn="base" hangingPunct="0">
              <a:spcBef>
                <a:spcPct val="20000"/>
              </a:spcBef>
              <a:spcAft>
                <a:spcPct val="0"/>
              </a:spcAft>
              <a:buChar char="»"/>
              <a:defRPr kumimoji="1" sz="2000">
                <a:solidFill>
                  <a:schemeClr val="tx1"/>
                </a:solidFill>
                <a:latin typeface="+mn-lt"/>
              </a:defRPr>
            </a:lvl7pPr>
            <a:lvl8pPr marL="3429000" indent="-228600" algn="l" rtl="0" eaLnBrk="0" fontAlgn="base" hangingPunct="0">
              <a:spcBef>
                <a:spcPct val="20000"/>
              </a:spcBef>
              <a:spcAft>
                <a:spcPct val="0"/>
              </a:spcAft>
              <a:buChar char="»"/>
              <a:defRPr kumimoji="1" sz="2000">
                <a:solidFill>
                  <a:schemeClr val="tx1"/>
                </a:solidFill>
                <a:latin typeface="+mn-lt"/>
              </a:defRPr>
            </a:lvl8pPr>
            <a:lvl9pPr marL="3886200" indent="-228600" algn="l" rtl="0" eaLnBrk="0" fontAlgn="base" hangingPunct="0">
              <a:spcBef>
                <a:spcPct val="20000"/>
              </a:spcBef>
              <a:spcAft>
                <a:spcPct val="0"/>
              </a:spcAft>
              <a:buChar char="»"/>
              <a:defRPr kumimoji="1" sz="2000">
                <a:solidFill>
                  <a:schemeClr val="tx1"/>
                </a:solidFill>
                <a:latin typeface="+mn-lt"/>
              </a:defRPr>
            </a:lvl9pPr>
          </a:lstStyle>
          <a:p>
            <a:pPr marL="0" indent="0">
              <a:buNone/>
            </a:pPr>
            <a:r>
              <a:rPr lang="en-US" sz="2200"/>
              <a:t>4. A skier of mass 65.0 kg is pulled up a snow-covered slope at constant speed by a tow rope that is parallel to the ground.  The ground slopes upward at a constant angle of 26</a:t>
            </a:r>
            <a:r>
              <a:rPr lang="en-US" sz="2200">
                <a:cs typeface="Arial" charset="0"/>
              </a:rPr>
              <a:t>° above the horizontal and you can ignore friction.  Calculate the tension in the tow rope.</a:t>
            </a:r>
            <a:endParaRPr lang="en-US" sz="220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2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21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21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0-#ppt_w/2"/>
                                          </p:val>
                                        </p:tav>
                                        <p:tav tm="100000">
                                          <p:val>
                                            <p:strVal val="#ppt_x"/>
                                          </p:val>
                                        </p:tav>
                                      </p:tavLst>
                                    </p:anim>
                                    <p:anim calcmode="lin" valueType="num">
                                      <p:cBhvr additive="base">
                                        <p:cTn id="20" dur="500" fill="hold"/>
                                        <p:tgtEl>
                                          <p:spTgt spid="6"/>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3"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9"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Rectangle 3"/>
          <p:cNvSpPr>
            <a:spLocks noGrp="1" noChangeArrowheads="1"/>
          </p:cNvSpPr>
          <p:nvPr>
            <p:ph type="body" idx="1"/>
          </p:nvPr>
        </p:nvSpPr>
        <p:spPr>
          <a:xfrm>
            <a:off x="0" y="152400"/>
            <a:ext cx="9144000" cy="5943600"/>
          </a:xfrm>
        </p:spPr>
        <p:txBody>
          <a:bodyPr/>
          <a:lstStyle/>
          <a:p>
            <a:pPr marL="0" indent="0">
              <a:buNone/>
            </a:pPr>
            <a:r>
              <a:rPr lang="en-US" sz="2400"/>
              <a:t>5. A man is dragging a trunk up the loading ramp of a mover’s truck.  The ramp has a slope angle of 20.0</a:t>
            </a:r>
            <a:r>
              <a:rPr lang="en-US" sz="2400">
                <a:cs typeface="Arial" charset="0"/>
              </a:rPr>
              <a:t>° and the man pulls upward with force </a:t>
            </a:r>
            <a:r>
              <a:rPr lang="en-US" sz="2400" b="1" i="1">
                <a:cs typeface="Arial" charset="0"/>
              </a:rPr>
              <a:t>F</a:t>
            </a:r>
            <a:r>
              <a:rPr lang="en-US" sz="2400">
                <a:cs typeface="Arial" charset="0"/>
              </a:rPr>
              <a:t> whose direction makes an angle of 30.0° with the ramp. How large a force </a:t>
            </a:r>
            <a:r>
              <a:rPr lang="en-US" sz="2400" b="1" i="1">
                <a:cs typeface="Arial" charset="0"/>
              </a:rPr>
              <a:t>F</a:t>
            </a:r>
            <a:r>
              <a:rPr lang="en-US" sz="2400">
                <a:cs typeface="Arial" charset="0"/>
              </a:rPr>
              <a:t> is required in order for the component F</a:t>
            </a:r>
            <a:r>
              <a:rPr lang="en-US" sz="2400" baseline="-25000">
                <a:cs typeface="Arial" charset="0"/>
              </a:rPr>
              <a:t>x</a:t>
            </a:r>
            <a:r>
              <a:rPr lang="en-US" sz="2400">
                <a:cs typeface="Arial" charset="0"/>
              </a:rPr>
              <a:t> parallel to the ramp to be 28.0 N? How large will the component F</a:t>
            </a:r>
            <a:r>
              <a:rPr lang="en-US" sz="2400" baseline="-25000">
                <a:cs typeface="Arial" charset="0"/>
              </a:rPr>
              <a:t>y</a:t>
            </a:r>
            <a:r>
              <a:rPr lang="en-US" sz="2400">
                <a:cs typeface="Arial" charset="0"/>
              </a:rPr>
              <a:t> then be?</a:t>
            </a:r>
          </a:p>
          <a:p>
            <a:pPr marL="0" indent="0">
              <a:buNone/>
            </a:pPr>
            <a:r>
              <a:rPr lang="en-US" sz="2400">
                <a:cs typeface="Arial" charset="0"/>
              </a:rPr>
              <a:t>6. </a:t>
            </a:r>
            <a:r>
              <a:rPr lang="en-US" sz="2400"/>
              <a:t>A 20-kg box rests on a frictionless ramp with a 15° slope.  A mover pulls up on a rope attached to the box to pull it up the incline.  If the rope makes an angle of 40° with the horizontal, what is the force the mover must exert on the box to give it an acceleration of 1m/s</a:t>
            </a:r>
            <a:r>
              <a:rPr lang="en-US" sz="2400" baseline="30000"/>
              <a:t>2</a:t>
            </a:r>
            <a:r>
              <a:rPr lang="en-US" sz="2400"/>
              <a:t>?</a:t>
            </a:r>
          </a:p>
          <a:p>
            <a:pPr marL="0" indent="0">
              <a:buNone/>
            </a:pPr>
            <a:r>
              <a:rPr lang="en-US" sz="2400"/>
              <a:t>7. A 5-kg block is held at rest against a vertical wall by a horizontal force.  What is the minimum horizontal force needed to prevent the block from falling if the coefficient of friction between the wall and the block is </a:t>
            </a:r>
            <a:r>
              <a:rPr lang="en-US" sz="2400">
                <a:latin typeface="Symbol" pitchFamily="18" charset="2"/>
              </a:rPr>
              <a:t>m</a:t>
            </a:r>
            <a:r>
              <a:rPr lang="en-US" sz="2400" baseline="-25000"/>
              <a:t>s</a:t>
            </a:r>
            <a:r>
              <a:rPr lang="en-US" sz="2400"/>
              <a:t>=0.40?</a:t>
            </a:r>
          </a:p>
          <a:p>
            <a:pPr marL="0" indent="0">
              <a:buNone/>
            </a:pPr>
            <a:endParaRPr lang="en-US" sz="2400"/>
          </a:p>
          <a:p>
            <a:pPr marL="0" indent="0">
              <a:buNone/>
            </a:pPr>
            <a:endParaRPr lang="en-US" sz="2400">
              <a:cs typeface="Arial" charset="0"/>
            </a:endParaRPr>
          </a:p>
          <a:p>
            <a:pPr marL="0" indent="0">
              <a:buNone/>
            </a:pPr>
            <a:endParaRPr lang="en-US" sz="2400">
              <a:cs typeface="Arial" charset="0"/>
            </a:endParaRPr>
          </a:p>
        </p:txBody>
      </p:sp>
      <p:sp>
        <p:nvSpPr>
          <p:cNvPr id="4" name="Slide Number Placeholder 3"/>
          <p:cNvSpPr>
            <a:spLocks noGrp="1"/>
          </p:cNvSpPr>
          <p:nvPr>
            <p:ph type="sldNum" sz="quarter" idx="12"/>
          </p:nvPr>
        </p:nvSpPr>
        <p:spPr/>
        <p:txBody>
          <a:bodyPr/>
          <a:lstStyle/>
          <a:p>
            <a:fld id="{9F982B91-9CBC-43A7-A2CC-6B3A2616A4CE}" type="slidenum">
              <a:rPr lang="en-US" smtClean="0"/>
              <a:pPr/>
              <a:t>18</a:t>
            </a:fld>
            <a:endParaRPr lang="en-US"/>
          </a:p>
        </p:txBody>
      </p:sp>
    </p:spTree>
    <p:extLst>
      <p:ext uri="{BB962C8B-B14F-4D97-AF65-F5344CB8AC3E}">
        <p14:creationId xmlns:p14="http://schemas.microsoft.com/office/powerpoint/2010/main" val="371852618"/>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Introduction</a:t>
            </a:r>
          </a:p>
        </p:txBody>
      </p:sp>
      <p:sp>
        <p:nvSpPr>
          <p:cNvPr id="3" name="Content Placeholder 2"/>
          <p:cNvSpPr>
            <a:spLocks noGrp="1"/>
          </p:cNvSpPr>
          <p:nvPr>
            <p:ph idx="1"/>
          </p:nvPr>
        </p:nvSpPr>
        <p:spPr>
          <a:xfrm>
            <a:off x="304800" y="1066800"/>
            <a:ext cx="8734425" cy="5334000"/>
          </a:xfrm>
        </p:spPr>
        <p:txBody>
          <a:bodyPr/>
          <a:lstStyle/>
          <a:p>
            <a:pPr marL="0" indent="0">
              <a:buNone/>
            </a:pPr>
            <a:r>
              <a:rPr lang="en-US" sz="2000"/>
              <a:t>The Newton’s laws of motion are  the foundation</a:t>
            </a:r>
          </a:p>
          <a:p>
            <a:pPr marL="0" indent="0">
              <a:buNone/>
            </a:pPr>
            <a:r>
              <a:rPr lang="en-US" sz="2000"/>
              <a:t>of classical mechanics and it can be stated a very simply manner. But applying these laws to situations such as real time situations such as a toboggan sliding down a hill, or an airplane making a steep turn requires analytical skills and problem-solving technique. </a:t>
            </a:r>
          </a:p>
          <a:p>
            <a:r>
              <a:rPr lang="en-US" sz="2000"/>
              <a:t>We’ll begin with equilibrium problems, in which we analyze the forces that act on a body at rest or moving with constant velocity (Particles in Equilibrium); </a:t>
            </a:r>
          </a:p>
          <a:p>
            <a:r>
              <a:rPr lang="en-US" sz="2000"/>
              <a:t>We’ll then consider bodies that are not in equilibrium, for which we’ll have to deal with the relationship between forces and motion (Dynamics of particles</a:t>
            </a:r>
            <a:r>
              <a:rPr lang="en-GB" sz="2000"/>
              <a:t>)</a:t>
            </a:r>
            <a:r>
              <a:rPr lang="en-US" sz="2000"/>
              <a:t>; </a:t>
            </a:r>
          </a:p>
          <a:p>
            <a:r>
              <a:rPr lang="en-US" sz="2000"/>
              <a:t>We’ll learn how to describe and analyze the contact force that acts on a body when it rests on or slides over a surface (Frictional forces); and</a:t>
            </a:r>
          </a:p>
          <a:p>
            <a:r>
              <a:rPr lang="en-US" sz="2000"/>
              <a:t>We’ll also analyze the forces that act on a body that moves in a circle with constant speed. We shall close the lecture with a brief look at the fundamental nature of force and the classes of forces found in our physical universe (Dynamics of circular motion</a:t>
            </a:r>
            <a:r>
              <a:rPr lang="en-GB" sz="2000"/>
              <a:t>)</a:t>
            </a:r>
            <a:r>
              <a:rPr lang="en-US" sz="2000"/>
              <a:t>.</a:t>
            </a:r>
            <a:endParaRPr lang="en-US" sz="3600"/>
          </a:p>
        </p:txBody>
      </p:sp>
      <p:sp>
        <p:nvSpPr>
          <p:cNvPr id="5" name="Slide Number Placeholder 4"/>
          <p:cNvSpPr>
            <a:spLocks noGrp="1"/>
          </p:cNvSpPr>
          <p:nvPr>
            <p:ph type="sldNum" sz="quarter" idx="12"/>
          </p:nvPr>
        </p:nvSpPr>
        <p:spPr/>
        <p:txBody>
          <a:bodyPr/>
          <a:lstStyle/>
          <a:p>
            <a:fld id="{9F982B91-9CBC-43A7-A2CC-6B3A2616A4CE}" type="slidenum">
              <a:rPr lang="en-US"/>
              <a:pPr/>
              <a:t>2</a:t>
            </a:fld>
            <a:endParaRPr lang="en-US"/>
          </a:p>
        </p:txBody>
      </p:sp>
    </p:spTree>
    <p:extLst>
      <p:ext uri="{BB962C8B-B14F-4D97-AF65-F5344CB8AC3E}">
        <p14:creationId xmlns:p14="http://schemas.microsoft.com/office/powerpoint/2010/main" val="14656147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Particles in Equilibrium</a:t>
            </a:r>
            <a:br>
              <a:rPr lang="en-US"/>
            </a:br>
            <a:endParaRPr lang="en-US"/>
          </a:p>
        </p:txBody>
      </p:sp>
      <p:sp>
        <p:nvSpPr>
          <p:cNvPr id="3" name="Content Placeholder 2"/>
          <p:cNvSpPr>
            <a:spLocks noGrp="1"/>
          </p:cNvSpPr>
          <p:nvPr>
            <p:ph idx="1"/>
          </p:nvPr>
        </p:nvSpPr>
        <p:spPr>
          <a:xfrm>
            <a:off x="0" y="1143000"/>
            <a:ext cx="9039225" cy="5410200"/>
          </a:xfrm>
        </p:spPr>
        <p:txBody>
          <a:bodyPr/>
          <a:lstStyle/>
          <a:p>
            <a:pPr marL="0" indent="0" algn="just">
              <a:buNone/>
            </a:pPr>
            <a:r>
              <a:rPr lang="en-US" sz="2800"/>
              <a:t>A body under the influence of forces is called a particle. It is said to be at equilibrium when it is at rest or moving with constant velocity in an inertial frame of reference. </a:t>
            </a:r>
          </a:p>
          <a:p>
            <a:pPr marL="0" indent="0" algn="just">
              <a:buNone/>
            </a:pPr>
            <a:r>
              <a:rPr lang="en-US" sz="2800"/>
              <a:t>Examples: A hanging lamp, a kitchen table, an airplane flying straight and level at a constant speed.</a:t>
            </a:r>
          </a:p>
          <a:p>
            <a:pPr marL="0" indent="0" algn="just">
              <a:buNone/>
            </a:pPr>
            <a:r>
              <a:rPr lang="en-US" sz="2800"/>
              <a:t>The essential physical principle is Newton’s first law: When a particle is in equilibrium, the net force acting on it—that is, the vector sum of all the forces acting on it—must be zero:</a:t>
            </a:r>
          </a:p>
          <a:p>
            <a:pPr algn="just"/>
            <a:endParaRPr lang="en-US" sz="2800"/>
          </a:p>
        </p:txBody>
      </p:sp>
      <p:sp>
        <p:nvSpPr>
          <p:cNvPr id="5" name="Slide Number Placeholder 4"/>
          <p:cNvSpPr>
            <a:spLocks noGrp="1"/>
          </p:cNvSpPr>
          <p:nvPr>
            <p:ph type="sldNum" sz="quarter" idx="12"/>
          </p:nvPr>
        </p:nvSpPr>
        <p:spPr/>
        <p:txBody>
          <a:bodyPr/>
          <a:lstStyle/>
          <a:p>
            <a:fld id="{9F982B91-9CBC-43A7-A2CC-6B3A2616A4CE}" type="slidenum">
              <a:rPr lang="en-US"/>
              <a:pPr/>
              <a:t>3</a:t>
            </a:fld>
            <a:endParaRPr lang="en-US"/>
          </a:p>
        </p:txBody>
      </p:sp>
      <p:pic>
        <p:nvPicPr>
          <p:cNvPr id="6" name="Picture 5"/>
          <p:cNvPicPr>
            <a:picLocks noChangeAspect="1"/>
          </p:cNvPicPr>
          <p:nvPr/>
        </p:nvPicPr>
        <p:blipFill>
          <a:blip r:embed="rId2"/>
          <a:stretch>
            <a:fillRect/>
          </a:stretch>
        </p:blipFill>
        <p:spPr>
          <a:xfrm>
            <a:off x="1219200" y="5562600"/>
            <a:ext cx="7170057" cy="609600"/>
          </a:xfrm>
          <a:prstGeom prst="rect">
            <a:avLst/>
          </a:prstGeom>
        </p:spPr>
      </p:pic>
      <p:pic>
        <p:nvPicPr>
          <p:cNvPr id="7" name="Picture 6"/>
          <p:cNvPicPr>
            <a:picLocks noChangeAspect="1"/>
          </p:cNvPicPr>
          <p:nvPr/>
        </p:nvPicPr>
        <p:blipFill>
          <a:blip r:embed="rId3"/>
          <a:stretch>
            <a:fillRect/>
          </a:stretch>
        </p:blipFill>
        <p:spPr>
          <a:xfrm>
            <a:off x="1240375" y="6096000"/>
            <a:ext cx="6836825" cy="761999"/>
          </a:xfrm>
          <a:prstGeom prst="rect">
            <a:avLst/>
          </a:prstGeom>
        </p:spPr>
      </p:pic>
    </p:spTree>
    <p:extLst>
      <p:ext uri="{BB962C8B-B14F-4D97-AF65-F5344CB8AC3E}">
        <p14:creationId xmlns:p14="http://schemas.microsoft.com/office/powerpoint/2010/main" val="3959371901"/>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990600"/>
            <a:ext cx="8763000" cy="4114800"/>
          </a:xfrm>
        </p:spPr>
        <p:txBody>
          <a:bodyPr/>
          <a:lstStyle/>
          <a:p>
            <a:pPr marL="0" indent="0">
              <a:buNone/>
            </a:pPr>
            <a:r>
              <a:rPr lang="en-US" sz="2400"/>
              <a:t>i Two 250 N wieghts are suspended at opposite ends of a rope which passes over a light frictionless pulley is atteched to a chain which goes to the ceiling. Determine the tension in the chain.</a:t>
            </a:r>
          </a:p>
          <a:p>
            <a:pPr marL="0" indent="0">
              <a:buNone/>
            </a:pPr>
            <a:r>
              <a:rPr lang="en-US" sz="2400" u="sng"/>
              <a:t>Solution:</a:t>
            </a:r>
          </a:p>
          <a:p>
            <a:pPr marL="0" indent="0">
              <a:buNone/>
            </a:pPr>
            <a:endParaRPr lang="en-US" sz="2400"/>
          </a:p>
        </p:txBody>
      </p:sp>
      <p:sp>
        <p:nvSpPr>
          <p:cNvPr id="5" name="Slide Number Placeholder 4"/>
          <p:cNvSpPr>
            <a:spLocks noGrp="1"/>
          </p:cNvSpPr>
          <p:nvPr>
            <p:ph type="sldNum" sz="quarter" idx="12"/>
          </p:nvPr>
        </p:nvSpPr>
        <p:spPr/>
        <p:txBody>
          <a:bodyPr/>
          <a:lstStyle/>
          <a:p>
            <a:fld id="{9F982B91-9CBC-43A7-A2CC-6B3A2616A4CE}" type="slidenum">
              <a:rPr lang="en-US"/>
              <a:pPr/>
              <a:t>4</a:t>
            </a:fld>
            <a:endParaRPr lang="en-US"/>
          </a:p>
        </p:txBody>
      </p:sp>
      <p:sp>
        <p:nvSpPr>
          <p:cNvPr id="6" name="Title 1"/>
          <p:cNvSpPr>
            <a:spLocks noGrp="1"/>
          </p:cNvSpPr>
          <p:nvPr>
            <p:ph type="title"/>
          </p:nvPr>
        </p:nvSpPr>
        <p:spPr/>
        <p:txBody>
          <a:bodyPr/>
          <a:lstStyle/>
          <a:p>
            <a:r>
              <a:rPr lang="en-US"/>
              <a:t>Particles in Equilibrium</a:t>
            </a:r>
            <a:br>
              <a:rPr lang="en-US"/>
            </a:br>
            <a:endParaRPr lang="en-US"/>
          </a:p>
        </p:txBody>
      </p:sp>
      <p:sp>
        <p:nvSpPr>
          <p:cNvPr id="7" name="Rectangle 6"/>
          <p:cNvSpPr/>
          <p:nvPr/>
        </p:nvSpPr>
        <p:spPr bwMode="auto">
          <a:xfrm>
            <a:off x="6324600" y="2133600"/>
            <a:ext cx="15240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Times New Roman" pitchFamily="18" charset="0"/>
            </a:endParaRPr>
          </a:p>
        </p:txBody>
      </p:sp>
      <p:cxnSp>
        <p:nvCxnSpPr>
          <p:cNvPr id="9" name="Straight Connector 8"/>
          <p:cNvCxnSpPr/>
          <p:nvPr/>
        </p:nvCxnSpPr>
        <p:spPr bwMode="auto">
          <a:xfrm>
            <a:off x="7010400" y="2362200"/>
            <a:ext cx="0" cy="60960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11" name="Oval 10"/>
          <p:cNvSpPr/>
          <p:nvPr/>
        </p:nvSpPr>
        <p:spPr bwMode="auto">
          <a:xfrm>
            <a:off x="6670357" y="2819400"/>
            <a:ext cx="685800" cy="68580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Times New Roman" pitchFamily="18" charset="0"/>
            </a:endParaRPr>
          </a:p>
        </p:txBody>
      </p:sp>
      <p:cxnSp>
        <p:nvCxnSpPr>
          <p:cNvPr id="13" name="Straight Connector 12"/>
          <p:cNvCxnSpPr/>
          <p:nvPr/>
        </p:nvCxnSpPr>
        <p:spPr bwMode="auto">
          <a:xfrm>
            <a:off x="7362825" y="3124200"/>
            <a:ext cx="0" cy="60960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6" name="Straight Connector 15"/>
          <p:cNvCxnSpPr/>
          <p:nvPr/>
        </p:nvCxnSpPr>
        <p:spPr bwMode="auto">
          <a:xfrm>
            <a:off x="6677025" y="3124200"/>
            <a:ext cx="0" cy="60960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17" name="Rectangle 16"/>
          <p:cNvSpPr/>
          <p:nvPr/>
        </p:nvSpPr>
        <p:spPr bwMode="auto">
          <a:xfrm>
            <a:off x="7127557" y="3733800"/>
            <a:ext cx="609600" cy="4572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pitchFamily="18" charset="0"/>
              </a:rPr>
              <a:t>250N</a:t>
            </a:r>
          </a:p>
        </p:txBody>
      </p:sp>
      <p:sp>
        <p:nvSpPr>
          <p:cNvPr id="18" name="Rectangle 17"/>
          <p:cNvSpPr/>
          <p:nvPr/>
        </p:nvSpPr>
        <p:spPr bwMode="auto">
          <a:xfrm>
            <a:off x="6365557" y="3733800"/>
            <a:ext cx="609600" cy="4572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sz="1400"/>
              <a:t>250N</a:t>
            </a:r>
          </a:p>
        </p:txBody>
      </p:sp>
      <p:cxnSp>
        <p:nvCxnSpPr>
          <p:cNvPr id="20" name="Straight Arrow Connector 19"/>
          <p:cNvCxnSpPr/>
          <p:nvPr/>
        </p:nvCxnSpPr>
        <p:spPr bwMode="auto">
          <a:xfrm>
            <a:off x="6680200" y="3429000"/>
            <a:ext cx="0" cy="2286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21" name="Straight Arrow Connector 20"/>
          <p:cNvCxnSpPr/>
          <p:nvPr/>
        </p:nvCxnSpPr>
        <p:spPr bwMode="auto">
          <a:xfrm>
            <a:off x="7359650" y="3429000"/>
            <a:ext cx="0" cy="2286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22" name="Straight Arrow Connector 21"/>
          <p:cNvCxnSpPr/>
          <p:nvPr/>
        </p:nvCxnSpPr>
        <p:spPr bwMode="auto">
          <a:xfrm flipV="1">
            <a:off x="7010400" y="2438400"/>
            <a:ext cx="0" cy="3048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27" name="TextBox 26"/>
          <p:cNvSpPr txBox="1"/>
          <p:nvPr/>
        </p:nvSpPr>
        <p:spPr>
          <a:xfrm>
            <a:off x="7315200" y="3276600"/>
            <a:ext cx="591666" cy="369332"/>
          </a:xfrm>
          <a:prstGeom prst="rect">
            <a:avLst/>
          </a:prstGeom>
          <a:noFill/>
        </p:spPr>
        <p:txBody>
          <a:bodyPr wrap="none" rtlCol="0">
            <a:spAutoFit/>
          </a:bodyPr>
          <a:lstStyle/>
          <a:p>
            <a:r>
              <a:rPr lang="en-US"/>
              <a:t>Tw2</a:t>
            </a:r>
          </a:p>
        </p:txBody>
      </p:sp>
      <p:sp>
        <p:nvSpPr>
          <p:cNvPr id="28" name="TextBox 27"/>
          <p:cNvSpPr txBox="1"/>
          <p:nvPr/>
        </p:nvSpPr>
        <p:spPr>
          <a:xfrm>
            <a:off x="6113934" y="3276600"/>
            <a:ext cx="591666" cy="369332"/>
          </a:xfrm>
          <a:prstGeom prst="rect">
            <a:avLst/>
          </a:prstGeom>
          <a:noFill/>
        </p:spPr>
        <p:txBody>
          <a:bodyPr wrap="none" rtlCol="0">
            <a:spAutoFit/>
          </a:bodyPr>
          <a:lstStyle/>
          <a:p>
            <a:r>
              <a:rPr lang="en-US"/>
              <a:t>Tw1</a:t>
            </a:r>
          </a:p>
        </p:txBody>
      </p:sp>
      <p:sp>
        <p:nvSpPr>
          <p:cNvPr id="29" name="TextBox 28"/>
          <p:cNvSpPr txBox="1"/>
          <p:nvPr/>
        </p:nvSpPr>
        <p:spPr>
          <a:xfrm>
            <a:off x="7086600" y="2362200"/>
            <a:ext cx="412004" cy="369332"/>
          </a:xfrm>
          <a:prstGeom prst="rect">
            <a:avLst/>
          </a:prstGeom>
          <a:noFill/>
        </p:spPr>
        <p:txBody>
          <a:bodyPr wrap="none" rtlCol="0">
            <a:spAutoFit/>
          </a:bodyPr>
          <a:lstStyle/>
          <a:p>
            <a:r>
              <a:rPr lang="en-US"/>
              <a:t>Tc</a:t>
            </a:r>
          </a:p>
        </p:txBody>
      </p:sp>
      <p:sp>
        <p:nvSpPr>
          <p:cNvPr id="31" name="TextBox 30"/>
          <p:cNvSpPr txBox="1"/>
          <p:nvPr/>
        </p:nvSpPr>
        <p:spPr>
          <a:xfrm>
            <a:off x="228600" y="2971800"/>
            <a:ext cx="5562600" cy="1754327"/>
          </a:xfrm>
          <a:prstGeom prst="rect">
            <a:avLst/>
          </a:prstGeom>
          <a:noFill/>
        </p:spPr>
        <p:txBody>
          <a:bodyPr wrap="square" rtlCol="0">
            <a:spAutoFit/>
          </a:bodyPr>
          <a:lstStyle/>
          <a:p>
            <a:r>
              <a:rPr lang="en-US"/>
              <a:t>Let Tw be the tension cause by each weight and the Tc is the tension on the chain by the ceilingon the pulley.</a:t>
            </a:r>
          </a:p>
          <a:p>
            <a:r>
              <a:rPr lang="en-US"/>
              <a:t>The net force on the pulley is:</a:t>
            </a:r>
          </a:p>
          <a:p>
            <a:r>
              <a:rPr lang="en-US"/>
              <a:t>            Tc </a:t>
            </a:r>
            <a:r>
              <a:rPr lang="mr-IN"/>
              <a:t>–</a:t>
            </a:r>
            <a:r>
              <a:rPr lang="en-US"/>
              <a:t> (Tw1+Tw2) = 0</a:t>
            </a:r>
          </a:p>
          <a:p>
            <a:r>
              <a:rPr lang="en-US"/>
              <a:t>Tc = Tw1 + Tw2 = 250 +250</a:t>
            </a:r>
          </a:p>
          <a:p>
            <a:r>
              <a:rPr lang="en-US"/>
              <a:t>Tc= 500 N</a:t>
            </a:r>
          </a:p>
        </p:txBody>
      </p:sp>
      <p:sp>
        <p:nvSpPr>
          <p:cNvPr id="32" name="Right Arrow 31"/>
          <p:cNvSpPr/>
          <p:nvPr/>
        </p:nvSpPr>
        <p:spPr bwMode="auto">
          <a:xfrm>
            <a:off x="381000" y="3886200"/>
            <a:ext cx="533400" cy="152400"/>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Times New Roman" pitchFamily="18" charset="0"/>
            </a:endParaRPr>
          </a:p>
        </p:txBody>
      </p:sp>
      <p:sp>
        <p:nvSpPr>
          <p:cNvPr id="33" name="Rectangle 32"/>
          <p:cNvSpPr/>
          <p:nvPr/>
        </p:nvSpPr>
        <p:spPr>
          <a:xfrm>
            <a:off x="-76200" y="4572000"/>
            <a:ext cx="4572000" cy="1200329"/>
          </a:xfrm>
          <a:prstGeom prst="rect">
            <a:avLst/>
          </a:prstGeom>
        </p:spPr>
        <p:txBody>
          <a:bodyPr>
            <a:spAutoFit/>
          </a:bodyPr>
          <a:lstStyle/>
          <a:p>
            <a:r>
              <a:rPr lang="en-US"/>
              <a:t>ii A wieght of 250 kg is suspended vertically from two strings as shown below at point O. If the tension in the right string is 183 kg. Determine the tension T.</a:t>
            </a:r>
          </a:p>
        </p:txBody>
      </p:sp>
      <p:sp>
        <p:nvSpPr>
          <p:cNvPr id="34" name="Rectangle 33"/>
          <p:cNvSpPr/>
          <p:nvPr/>
        </p:nvSpPr>
        <p:spPr bwMode="auto">
          <a:xfrm>
            <a:off x="990600" y="5715000"/>
            <a:ext cx="15240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Times New Roman" pitchFamily="18" charset="0"/>
            </a:endParaRPr>
          </a:p>
        </p:txBody>
      </p:sp>
      <p:cxnSp>
        <p:nvCxnSpPr>
          <p:cNvPr id="36" name="Straight Connector 35"/>
          <p:cNvCxnSpPr/>
          <p:nvPr/>
        </p:nvCxnSpPr>
        <p:spPr bwMode="auto">
          <a:xfrm>
            <a:off x="1066800" y="5943600"/>
            <a:ext cx="762000" cy="38100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38" name="Straight Connector 37"/>
          <p:cNvCxnSpPr/>
          <p:nvPr/>
        </p:nvCxnSpPr>
        <p:spPr bwMode="auto">
          <a:xfrm flipH="1">
            <a:off x="1828800" y="5943600"/>
            <a:ext cx="609600" cy="38100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41" name="Straight Connector 40"/>
          <p:cNvCxnSpPr/>
          <p:nvPr/>
        </p:nvCxnSpPr>
        <p:spPr bwMode="auto">
          <a:xfrm>
            <a:off x="1828800" y="6324600"/>
            <a:ext cx="0" cy="30480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42" name="Rectangle 41"/>
          <p:cNvSpPr/>
          <p:nvPr/>
        </p:nvSpPr>
        <p:spPr bwMode="auto">
          <a:xfrm>
            <a:off x="1524000" y="6553200"/>
            <a:ext cx="762000" cy="3048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sz="1400"/>
              <a:t>250kg</a:t>
            </a:r>
          </a:p>
        </p:txBody>
      </p:sp>
      <p:cxnSp>
        <p:nvCxnSpPr>
          <p:cNvPr id="44" name="Straight Connector 43"/>
          <p:cNvCxnSpPr/>
          <p:nvPr/>
        </p:nvCxnSpPr>
        <p:spPr bwMode="auto">
          <a:xfrm>
            <a:off x="2133600" y="5943600"/>
            <a:ext cx="152400" cy="15240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46" name="Straight Connector 45"/>
          <p:cNvCxnSpPr/>
          <p:nvPr/>
        </p:nvCxnSpPr>
        <p:spPr bwMode="auto">
          <a:xfrm flipH="1">
            <a:off x="1219200" y="5943600"/>
            <a:ext cx="152400" cy="7620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47" name="TextBox 46"/>
          <p:cNvSpPr txBox="1"/>
          <p:nvPr/>
        </p:nvSpPr>
        <p:spPr>
          <a:xfrm>
            <a:off x="1869757" y="5867400"/>
            <a:ext cx="492443" cy="369332"/>
          </a:xfrm>
          <a:prstGeom prst="rect">
            <a:avLst/>
          </a:prstGeom>
          <a:noFill/>
        </p:spPr>
        <p:txBody>
          <a:bodyPr wrap="none" rtlCol="0">
            <a:spAutoFit/>
          </a:bodyPr>
          <a:lstStyle/>
          <a:p>
            <a:r>
              <a:rPr lang="en-US"/>
              <a:t>30</a:t>
            </a:r>
            <a:r>
              <a:rPr lang="en-US" baseline="30000"/>
              <a:t>o</a:t>
            </a:r>
          </a:p>
        </p:txBody>
      </p:sp>
      <p:sp>
        <p:nvSpPr>
          <p:cNvPr id="48" name="TextBox 47"/>
          <p:cNvSpPr txBox="1"/>
          <p:nvPr/>
        </p:nvSpPr>
        <p:spPr>
          <a:xfrm>
            <a:off x="1345921" y="5867400"/>
            <a:ext cx="295236" cy="369332"/>
          </a:xfrm>
          <a:prstGeom prst="rect">
            <a:avLst/>
          </a:prstGeom>
          <a:noFill/>
        </p:spPr>
        <p:txBody>
          <a:bodyPr wrap="none" rtlCol="0">
            <a:spAutoFit/>
          </a:bodyPr>
          <a:lstStyle/>
          <a:p>
            <a:r>
              <a:rPr lang="en-US"/>
              <a:t>θ</a:t>
            </a:r>
          </a:p>
        </p:txBody>
      </p:sp>
      <p:sp>
        <p:nvSpPr>
          <p:cNvPr id="49" name="TextBox 48"/>
          <p:cNvSpPr txBox="1"/>
          <p:nvPr/>
        </p:nvSpPr>
        <p:spPr>
          <a:xfrm>
            <a:off x="1045870" y="5943600"/>
            <a:ext cx="325730" cy="369332"/>
          </a:xfrm>
          <a:prstGeom prst="rect">
            <a:avLst/>
          </a:prstGeom>
          <a:noFill/>
        </p:spPr>
        <p:txBody>
          <a:bodyPr wrap="none" rtlCol="0">
            <a:spAutoFit/>
          </a:bodyPr>
          <a:lstStyle/>
          <a:p>
            <a:r>
              <a:rPr lang="en-US"/>
              <a:t>T</a:t>
            </a:r>
          </a:p>
        </p:txBody>
      </p:sp>
      <p:sp>
        <p:nvSpPr>
          <p:cNvPr id="50" name="TextBox 49"/>
          <p:cNvSpPr txBox="1"/>
          <p:nvPr/>
        </p:nvSpPr>
        <p:spPr>
          <a:xfrm>
            <a:off x="2133600" y="6031468"/>
            <a:ext cx="819455" cy="369332"/>
          </a:xfrm>
          <a:prstGeom prst="rect">
            <a:avLst/>
          </a:prstGeom>
          <a:noFill/>
        </p:spPr>
        <p:txBody>
          <a:bodyPr wrap="none" rtlCol="0">
            <a:spAutoFit/>
          </a:bodyPr>
          <a:lstStyle/>
          <a:p>
            <a:r>
              <a:rPr lang="en-US"/>
              <a:t>183 kg</a:t>
            </a:r>
          </a:p>
        </p:txBody>
      </p:sp>
      <p:sp>
        <p:nvSpPr>
          <p:cNvPr id="51" name="Rectangle 50"/>
          <p:cNvSpPr/>
          <p:nvPr/>
        </p:nvSpPr>
        <p:spPr>
          <a:xfrm>
            <a:off x="4495800" y="4549676"/>
            <a:ext cx="4572000" cy="2308324"/>
          </a:xfrm>
          <a:prstGeom prst="rect">
            <a:avLst/>
          </a:prstGeom>
        </p:spPr>
        <p:txBody>
          <a:bodyPr>
            <a:spAutoFit/>
          </a:bodyPr>
          <a:lstStyle/>
          <a:p>
            <a:r>
              <a:rPr lang="en-US"/>
              <a:t>The forces acting on the wight are shown in the second figure, For Equilibrium, vetical resolution of forces gives:</a:t>
            </a:r>
          </a:p>
          <a:p>
            <a:r>
              <a:rPr lang="en-US"/>
              <a:t>183Cos60</a:t>
            </a:r>
            <a:r>
              <a:rPr lang="en-US" baseline="30000"/>
              <a:t>o</a:t>
            </a:r>
            <a:r>
              <a:rPr lang="en-US"/>
              <a:t>+TCos(90-θ)-250=0; TSinθ=158.5</a:t>
            </a:r>
          </a:p>
          <a:p>
            <a:r>
              <a:rPr lang="en-US"/>
              <a:t>Horizontal resolution gives</a:t>
            </a:r>
          </a:p>
          <a:p>
            <a:r>
              <a:rPr lang="en-US"/>
              <a:t>183Sin60</a:t>
            </a:r>
            <a:r>
              <a:rPr lang="en-US" baseline="30000"/>
              <a:t>o</a:t>
            </a:r>
            <a:r>
              <a:rPr lang="en-US"/>
              <a:t>+TSin(90-θ)-250=0; TCosθ=158.5</a:t>
            </a:r>
          </a:p>
          <a:p>
            <a:r>
              <a:rPr lang="en-US"/>
              <a:t>T</a:t>
            </a:r>
            <a:r>
              <a:rPr lang="en-US" baseline="30000"/>
              <a:t>2</a:t>
            </a:r>
            <a:r>
              <a:rPr lang="en-US"/>
              <a:t> (Sin</a:t>
            </a:r>
            <a:r>
              <a:rPr lang="en-US" baseline="30000"/>
              <a:t>2</a:t>
            </a:r>
            <a:r>
              <a:rPr lang="en-US"/>
              <a:t>θ+Cos</a:t>
            </a:r>
            <a:r>
              <a:rPr lang="en-US" baseline="30000"/>
              <a:t>2</a:t>
            </a:r>
            <a:r>
              <a:rPr lang="en-US"/>
              <a:t>θ)=158.5</a:t>
            </a:r>
            <a:r>
              <a:rPr lang="en-US" baseline="30000"/>
              <a:t>2 </a:t>
            </a:r>
            <a:r>
              <a:rPr lang="en-US"/>
              <a:t>+ 158.5</a:t>
            </a:r>
            <a:r>
              <a:rPr lang="en-US" baseline="30000"/>
              <a:t>2</a:t>
            </a:r>
          </a:p>
          <a:p>
            <a:r>
              <a:rPr lang="en-US"/>
              <a:t>T=224.1 kg; θ=tan</a:t>
            </a:r>
            <a:r>
              <a:rPr lang="en-US" baseline="30000"/>
              <a:t>-1</a:t>
            </a:r>
            <a:r>
              <a:rPr lang="en-US"/>
              <a:t>(158.8/158.5)=45</a:t>
            </a:r>
            <a:r>
              <a:rPr lang="en-US" baseline="30000"/>
              <a:t>o</a:t>
            </a:r>
            <a:r>
              <a:rPr lang="en-US"/>
              <a:t>.</a:t>
            </a:r>
            <a:endParaRPr lang="en-US" baseline="30000"/>
          </a:p>
        </p:txBody>
      </p:sp>
      <p:cxnSp>
        <p:nvCxnSpPr>
          <p:cNvPr id="52" name="Straight Connector 51"/>
          <p:cNvCxnSpPr/>
          <p:nvPr/>
        </p:nvCxnSpPr>
        <p:spPr bwMode="auto">
          <a:xfrm>
            <a:off x="2667000" y="5867400"/>
            <a:ext cx="762000" cy="38100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53" name="Straight Connector 52"/>
          <p:cNvCxnSpPr/>
          <p:nvPr/>
        </p:nvCxnSpPr>
        <p:spPr bwMode="auto">
          <a:xfrm flipH="1">
            <a:off x="3429000" y="5867400"/>
            <a:ext cx="609600" cy="38100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54" name="Straight Connector 53"/>
          <p:cNvCxnSpPr/>
          <p:nvPr/>
        </p:nvCxnSpPr>
        <p:spPr bwMode="auto">
          <a:xfrm>
            <a:off x="3429000" y="6248400"/>
            <a:ext cx="0" cy="30480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56" name="Straight Arrow Connector 55"/>
          <p:cNvCxnSpPr/>
          <p:nvPr/>
        </p:nvCxnSpPr>
        <p:spPr bwMode="auto">
          <a:xfrm flipH="1" flipV="1">
            <a:off x="2863850" y="5943600"/>
            <a:ext cx="381000" cy="2286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58" name="Straight Arrow Connector 57"/>
          <p:cNvCxnSpPr/>
          <p:nvPr/>
        </p:nvCxnSpPr>
        <p:spPr bwMode="auto">
          <a:xfrm flipV="1">
            <a:off x="3479800" y="5962650"/>
            <a:ext cx="381000" cy="2286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61" name="Straight Arrow Connector 60"/>
          <p:cNvCxnSpPr/>
          <p:nvPr/>
        </p:nvCxnSpPr>
        <p:spPr bwMode="auto">
          <a:xfrm>
            <a:off x="3429000" y="6400800"/>
            <a:ext cx="0" cy="2286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63" name="Straight Connector 62"/>
          <p:cNvCxnSpPr/>
          <p:nvPr/>
        </p:nvCxnSpPr>
        <p:spPr bwMode="auto">
          <a:xfrm>
            <a:off x="2667000" y="5867400"/>
            <a:ext cx="13716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65" name="Straight Connector 64"/>
          <p:cNvCxnSpPr/>
          <p:nvPr/>
        </p:nvCxnSpPr>
        <p:spPr bwMode="auto">
          <a:xfrm flipV="1">
            <a:off x="3429000" y="5867400"/>
            <a:ext cx="0" cy="45720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67" name="Half Frame 66"/>
          <p:cNvSpPr/>
          <p:nvPr/>
        </p:nvSpPr>
        <p:spPr bwMode="auto">
          <a:xfrm flipH="1" flipV="1">
            <a:off x="3429000" y="5867400"/>
            <a:ext cx="152400" cy="152400"/>
          </a:xfrm>
          <a:prstGeom prst="halfFram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Times New Roman" pitchFamily="18" charset="0"/>
            </a:endParaRPr>
          </a:p>
        </p:txBody>
      </p:sp>
      <p:sp>
        <p:nvSpPr>
          <p:cNvPr id="68" name="TextBox 67"/>
          <p:cNvSpPr txBox="1"/>
          <p:nvPr/>
        </p:nvSpPr>
        <p:spPr>
          <a:xfrm>
            <a:off x="3698557" y="5410200"/>
            <a:ext cx="492443" cy="369332"/>
          </a:xfrm>
          <a:prstGeom prst="rect">
            <a:avLst/>
          </a:prstGeom>
          <a:noFill/>
        </p:spPr>
        <p:txBody>
          <a:bodyPr wrap="none" rtlCol="0">
            <a:spAutoFit/>
          </a:bodyPr>
          <a:lstStyle/>
          <a:p>
            <a:r>
              <a:rPr lang="en-US"/>
              <a:t>30</a:t>
            </a:r>
            <a:r>
              <a:rPr lang="en-US" baseline="30000"/>
              <a:t>o</a:t>
            </a:r>
          </a:p>
        </p:txBody>
      </p:sp>
      <p:sp>
        <p:nvSpPr>
          <p:cNvPr id="69" name="TextBox 68"/>
          <p:cNvSpPr txBox="1"/>
          <p:nvPr/>
        </p:nvSpPr>
        <p:spPr>
          <a:xfrm>
            <a:off x="2895600" y="5715000"/>
            <a:ext cx="295236" cy="369332"/>
          </a:xfrm>
          <a:prstGeom prst="rect">
            <a:avLst/>
          </a:prstGeom>
          <a:noFill/>
        </p:spPr>
        <p:txBody>
          <a:bodyPr wrap="none" rtlCol="0">
            <a:spAutoFit/>
          </a:bodyPr>
          <a:lstStyle/>
          <a:p>
            <a:r>
              <a:rPr lang="en-US"/>
              <a:t>θ</a:t>
            </a:r>
          </a:p>
        </p:txBody>
      </p:sp>
      <p:sp>
        <p:nvSpPr>
          <p:cNvPr id="70" name="TextBox 69"/>
          <p:cNvSpPr txBox="1"/>
          <p:nvPr/>
        </p:nvSpPr>
        <p:spPr>
          <a:xfrm>
            <a:off x="3539807" y="6183868"/>
            <a:ext cx="492443" cy="369332"/>
          </a:xfrm>
          <a:prstGeom prst="rect">
            <a:avLst/>
          </a:prstGeom>
          <a:noFill/>
        </p:spPr>
        <p:txBody>
          <a:bodyPr wrap="none" rtlCol="0">
            <a:spAutoFit/>
          </a:bodyPr>
          <a:lstStyle/>
          <a:p>
            <a:r>
              <a:rPr lang="en-US"/>
              <a:t>60</a:t>
            </a:r>
            <a:r>
              <a:rPr lang="en-US" baseline="30000"/>
              <a:t>o</a:t>
            </a:r>
          </a:p>
        </p:txBody>
      </p:sp>
      <p:cxnSp>
        <p:nvCxnSpPr>
          <p:cNvPr id="72" name="Straight Arrow Connector 71"/>
          <p:cNvCxnSpPr/>
          <p:nvPr/>
        </p:nvCxnSpPr>
        <p:spPr bwMode="auto">
          <a:xfrm flipH="1" flipV="1">
            <a:off x="3425825" y="6124575"/>
            <a:ext cx="228600" cy="2286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75" name="Straight Arrow Connector 74"/>
          <p:cNvCxnSpPr/>
          <p:nvPr/>
        </p:nvCxnSpPr>
        <p:spPr bwMode="auto">
          <a:xfrm>
            <a:off x="3806825" y="5715000"/>
            <a:ext cx="79375" cy="2286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78" name="Rectangle 77"/>
          <p:cNvSpPr/>
          <p:nvPr/>
        </p:nvSpPr>
        <p:spPr>
          <a:xfrm>
            <a:off x="4595493" y="4114800"/>
            <a:ext cx="967107" cy="369332"/>
          </a:xfrm>
          <a:prstGeom prst="rect">
            <a:avLst/>
          </a:prstGeom>
        </p:spPr>
        <p:txBody>
          <a:bodyPr wrap="none">
            <a:spAutoFit/>
          </a:bodyPr>
          <a:lstStyle/>
          <a:p>
            <a:r>
              <a:rPr lang="en-US"/>
              <a:t>Solution</a:t>
            </a:r>
          </a:p>
        </p:txBody>
      </p:sp>
    </p:spTree>
    <p:extLst>
      <p:ext uri="{BB962C8B-B14F-4D97-AF65-F5344CB8AC3E}">
        <p14:creationId xmlns:p14="http://schemas.microsoft.com/office/powerpoint/2010/main" val="29484209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Dynamics of particles</a:t>
            </a:r>
            <a:endParaRPr lang="en-GB"/>
          </a:p>
        </p:txBody>
      </p:sp>
      <p:sp>
        <p:nvSpPr>
          <p:cNvPr id="5" name="Slide Number Placeholder 4"/>
          <p:cNvSpPr>
            <a:spLocks noGrp="1"/>
          </p:cNvSpPr>
          <p:nvPr>
            <p:ph type="sldNum" sz="quarter" idx="12"/>
          </p:nvPr>
        </p:nvSpPr>
        <p:spPr/>
        <p:txBody>
          <a:bodyPr/>
          <a:lstStyle/>
          <a:p>
            <a:fld id="{9F982B91-9CBC-43A7-A2CC-6B3A2616A4CE}" type="slidenum">
              <a:rPr lang="en-US"/>
              <a:pPr/>
              <a:t>5</a:t>
            </a:fld>
            <a:endParaRPr lang="en-US"/>
          </a:p>
        </p:txBody>
      </p:sp>
      <p:sp>
        <p:nvSpPr>
          <p:cNvPr id="9" name="Content Placeholder 8"/>
          <p:cNvSpPr>
            <a:spLocks noGrp="1"/>
          </p:cNvSpPr>
          <p:nvPr>
            <p:ph idx="1"/>
          </p:nvPr>
        </p:nvSpPr>
        <p:spPr>
          <a:xfrm>
            <a:off x="1" y="914400"/>
            <a:ext cx="4724399" cy="4419600"/>
          </a:xfrm>
        </p:spPr>
        <p:txBody>
          <a:bodyPr/>
          <a:lstStyle/>
          <a:p>
            <a:pPr marL="0" indent="0" algn="just">
              <a:buNone/>
            </a:pPr>
            <a:r>
              <a:rPr lang="en-US" sz="2600"/>
              <a:t>A body is said to be dynamics when the net force is NOT equal to zero. This is applicaton of Newton’s second law in which the velocity of bodies in motion is not constant. These bodies are not in equilibrium and hence are accelerating. The net force on the body is equal to the mass of the body times its acceleration:</a:t>
            </a:r>
            <a:endParaRPr lang="en-US" sz="2600"/>
          </a:p>
        </p:txBody>
      </p:sp>
      <p:pic>
        <p:nvPicPr>
          <p:cNvPr id="3" name="Picture 2"/>
          <p:cNvPicPr>
            <a:picLocks noChangeAspect="1"/>
          </p:cNvPicPr>
          <p:nvPr/>
        </p:nvPicPr>
        <p:blipFill>
          <a:blip r:embed="rId2"/>
          <a:stretch>
            <a:fillRect/>
          </a:stretch>
        </p:blipFill>
        <p:spPr>
          <a:xfrm>
            <a:off x="381000" y="5638800"/>
            <a:ext cx="5567680" cy="558800"/>
          </a:xfrm>
          <a:prstGeom prst="rect">
            <a:avLst/>
          </a:prstGeom>
        </p:spPr>
      </p:pic>
      <p:pic>
        <p:nvPicPr>
          <p:cNvPr id="4" name="Picture 3"/>
          <p:cNvPicPr>
            <a:picLocks noChangeAspect="1"/>
          </p:cNvPicPr>
          <p:nvPr/>
        </p:nvPicPr>
        <p:blipFill>
          <a:blip r:embed="rId3"/>
          <a:stretch>
            <a:fillRect/>
          </a:stretch>
        </p:blipFill>
        <p:spPr>
          <a:xfrm>
            <a:off x="381000" y="6019800"/>
            <a:ext cx="6855279" cy="838200"/>
          </a:xfrm>
          <a:prstGeom prst="rect">
            <a:avLst/>
          </a:prstGeom>
        </p:spPr>
      </p:pic>
      <p:sp>
        <p:nvSpPr>
          <p:cNvPr id="6" name="Rectangle 5"/>
          <p:cNvSpPr/>
          <p:nvPr/>
        </p:nvSpPr>
        <p:spPr>
          <a:xfrm>
            <a:off x="5029200" y="1066800"/>
            <a:ext cx="3962400" cy="3970318"/>
          </a:xfrm>
          <a:prstGeom prst="rect">
            <a:avLst/>
          </a:prstGeom>
        </p:spPr>
        <p:txBody>
          <a:bodyPr wrap="square">
            <a:spAutoFit/>
          </a:bodyPr>
          <a:lstStyle/>
          <a:p>
            <a:r>
              <a:rPr lang="en-US" sz="3600"/>
              <a:t>You have to use Newton’s second</a:t>
            </a:r>
          </a:p>
          <a:p>
            <a:r>
              <a:rPr lang="en-US" sz="3600"/>
              <a:t>law for any problem that involves forces acting on an accelerating</a:t>
            </a:r>
          </a:p>
          <a:p>
            <a:r>
              <a:rPr lang="en-US" sz="3600"/>
              <a:t>body.</a:t>
            </a:r>
            <a:endParaRPr lang="en-US" sz="3600"/>
          </a:p>
        </p:txBody>
      </p:sp>
    </p:spTree>
    <p:extLst>
      <p:ext uri="{BB962C8B-B14F-4D97-AF65-F5344CB8AC3E}">
        <p14:creationId xmlns:p14="http://schemas.microsoft.com/office/powerpoint/2010/main" val="2706985612"/>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Impulse and Momentum</a:t>
            </a:r>
          </a:p>
        </p:txBody>
      </p:sp>
      <p:sp>
        <p:nvSpPr>
          <p:cNvPr id="3" name="Content Placeholder 2"/>
          <p:cNvSpPr>
            <a:spLocks noGrp="1"/>
          </p:cNvSpPr>
          <p:nvPr>
            <p:ph idx="1"/>
          </p:nvPr>
        </p:nvSpPr>
        <p:spPr>
          <a:xfrm>
            <a:off x="0" y="914400"/>
            <a:ext cx="9144000" cy="4114800"/>
          </a:xfrm>
        </p:spPr>
        <p:txBody>
          <a:bodyPr/>
          <a:lstStyle/>
          <a:p>
            <a:r>
              <a:rPr lang="en-US" sz="2400"/>
              <a:t>An impulse is the product of the force and the time in which the force acts while the momentum is the product of the mass and the velocity of the body.</a:t>
            </a:r>
          </a:p>
          <a:p>
            <a:r>
              <a:rPr lang="en-US" sz="2400"/>
              <a:t>A body that increases its velocity from </a:t>
            </a:r>
            <a:r>
              <a:rPr lang="en-US" sz="2400" i="1"/>
              <a:t>u</a:t>
            </a:r>
            <a:r>
              <a:rPr lang="en-US" sz="2400"/>
              <a:t> to </a:t>
            </a:r>
            <a:r>
              <a:rPr lang="en-US" sz="2400" i="1"/>
              <a:t>v </a:t>
            </a:r>
            <a:r>
              <a:rPr lang="en-US" sz="2400"/>
              <a:t>within an interval of time </a:t>
            </a:r>
            <a:r>
              <a:rPr lang="en-US" sz="2400" i="1"/>
              <a:t>t</a:t>
            </a:r>
            <a:r>
              <a:rPr lang="en-US" sz="2400"/>
              <a:t> acquires an acceleration:</a:t>
            </a:r>
            <a:r>
              <a:rPr lang="en-US" sz="2800"/>
              <a:t> a=</a:t>
            </a:r>
            <a:r>
              <a:rPr lang="en-US" sz="2400" b="1" u="sng"/>
              <a:t>v-u</a:t>
            </a:r>
            <a:endParaRPr lang="en-US" sz="2800" b="1" u="sng"/>
          </a:p>
          <a:p>
            <a:pPr lvl="7"/>
            <a:r>
              <a:rPr lang="en-US" sz="2400" b="1"/>
              <a:t>    		t</a:t>
            </a:r>
          </a:p>
          <a:p>
            <a:pPr marL="269875" lvl="7" indent="-95250"/>
            <a:r>
              <a:rPr lang="en-US" sz="2400"/>
              <a:t>and the force acting on the body is: F=</a:t>
            </a:r>
            <a:r>
              <a:rPr lang="en-US" sz="2400" u="sng"/>
              <a:t>m(v-u)</a:t>
            </a:r>
          </a:p>
          <a:p>
            <a:pPr marL="727075" lvl="8" indent="-95250"/>
            <a:r>
              <a:rPr lang="en-US" sz="2400"/>
              <a:t>                                                       t</a:t>
            </a:r>
          </a:p>
          <a:p>
            <a:pPr marL="1092200" lvl="8" indent="0"/>
            <a:r>
              <a:rPr lang="en-US" sz="2400"/>
              <a:t>Therefore, Ft=mv-mu </a:t>
            </a:r>
          </a:p>
          <a:p>
            <a:pPr marL="174625" lvl="8" indent="-79375"/>
            <a:r>
              <a:rPr lang="en-US" sz="2400"/>
              <a:t>The above equation states that the impulse on a body is equal to the change in momemtum of the body.</a:t>
            </a:r>
          </a:p>
          <a:p>
            <a:pPr marL="174625" lvl="8" indent="-79375"/>
            <a:r>
              <a:rPr lang="en-US" sz="2400"/>
              <a:t>Considering a body A of mass m</a:t>
            </a:r>
            <a:r>
              <a:rPr lang="en-US" sz="2400" baseline="-25000"/>
              <a:t>A </a:t>
            </a:r>
            <a:r>
              <a:rPr lang="en-US" sz="2400"/>
              <a:t>with initial velocity u</a:t>
            </a:r>
            <a:r>
              <a:rPr lang="en-US" sz="2400" baseline="-25000"/>
              <a:t>A </a:t>
            </a:r>
            <a:r>
              <a:rPr lang="en-US" sz="2400"/>
              <a:t>and collides with a second body B of mass m</a:t>
            </a:r>
            <a:r>
              <a:rPr lang="en-US" sz="2400" baseline="-25000"/>
              <a:t>B </a:t>
            </a:r>
            <a:r>
              <a:rPr lang="en-US" sz="2400"/>
              <a:t>and initial velocity u</a:t>
            </a:r>
            <a:r>
              <a:rPr lang="en-US" sz="2400" baseline="-25000"/>
              <a:t>B</a:t>
            </a:r>
            <a:r>
              <a:rPr lang="en-US" sz="2400"/>
              <a:t>. if the velocities of A and B after collition are v</a:t>
            </a:r>
            <a:r>
              <a:rPr lang="en-US" sz="2400" baseline="-25000"/>
              <a:t>A</a:t>
            </a:r>
            <a:r>
              <a:rPr lang="en-US" sz="2400"/>
              <a:t> and v</a:t>
            </a:r>
            <a:r>
              <a:rPr lang="en-US" sz="2400" baseline="-25000"/>
              <a:t>B</a:t>
            </a:r>
            <a:r>
              <a:rPr lang="en-US" sz="2400"/>
              <a:t> respectively,</a:t>
            </a:r>
            <a:endParaRPr lang="en-US" sz="2400" baseline="-25000"/>
          </a:p>
        </p:txBody>
      </p:sp>
      <p:sp>
        <p:nvSpPr>
          <p:cNvPr id="5" name="Slide Number Placeholder 4"/>
          <p:cNvSpPr>
            <a:spLocks noGrp="1"/>
          </p:cNvSpPr>
          <p:nvPr>
            <p:ph type="sldNum" sz="quarter" idx="12"/>
          </p:nvPr>
        </p:nvSpPr>
        <p:spPr/>
        <p:txBody>
          <a:bodyPr/>
          <a:lstStyle/>
          <a:p>
            <a:fld id="{9F982B91-9CBC-43A7-A2CC-6B3A2616A4CE}" type="slidenum">
              <a:rPr lang="en-US"/>
              <a:pPr/>
              <a:t>6</a:t>
            </a:fld>
            <a:endParaRPr lang="en-US"/>
          </a:p>
        </p:txBody>
      </p:sp>
    </p:spTree>
    <p:extLst>
      <p:ext uri="{BB962C8B-B14F-4D97-AF65-F5344CB8AC3E}">
        <p14:creationId xmlns:p14="http://schemas.microsoft.com/office/powerpoint/2010/main" val="19317235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a:t>Solved problems</a:t>
            </a:r>
          </a:p>
        </p:txBody>
      </p:sp>
      <p:sp>
        <p:nvSpPr>
          <p:cNvPr id="4" name="Slide Number Placeholder 3"/>
          <p:cNvSpPr>
            <a:spLocks noGrp="1"/>
          </p:cNvSpPr>
          <p:nvPr>
            <p:ph type="sldNum" sz="quarter" idx="12"/>
          </p:nvPr>
        </p:nvSpPr>
        <p:spPr/>
        <p:txBody>
          <a:bodyPr/>
          <a:lstStyle/>
          <a:p>
            <a:fld id="{9F982B91-9CBC-43A7-A2CC-6B3A2616A4CE}" type="slidenum">
              <a:rPr lang="en-US" smtClean="0"/>
              <a:pPr/>
              <a:t>7</a:t>
            </a:fld>
            <a:endParaRPr lang="en-US"/>
          </a:p>
        </p:txBody>
      </p:sp>
      <p:sp>
        <p:nvSpPr>
          <p:cNvPr id="5" name="Footer Placeholder 4"/>
          <p:cNvSpPr>
            <a:spLocks noGrp="1"/>
          </p:cNvSpPr>
          <p:nvPr>
            <p:ph type="ftr" sz="quarter" idx="11"/>
          </p:nvPr>
        </p:nvSpPr>
        <p:spPr/>
        <p:txBody>
          <a:bodyPr/>
          <a:lstStyle/>
          <a:p>
            <a:r>
              <a:rPr lang="en-US" smtClean="0"/>
              <a:t>Physics chapter 5</a:t>
            </a:r>
            <a:endParaRPr lang="en-US"/>
          </a:p>
        </p:txBody>
      </p:sp>
      <p:sp>
        <p:nvSpPr>
          <p:cNvPr id="3" name="Rectangle 2"/>
          <p:cNvSpPr/>
          <p:nvPr/>
        </p:nvSpPr>
        <p:spPr>
          <a:xfrm>
            <a:off x="0" y="685800"/>
            <a:ext cx="8991600" cy="4401205"/>
          </a:xfrm>
          <a:prstGeom prst="rect">
            <a:avLst/>
          </a:prstGeom>
        </p:spPr>
        <p:txBody>
          <a:bodyPr wrap="square">
            <a:spAutoFit/>
          </a:bodyPr>
          <a:lstStyle/>
          <a:p>
            <a:pPr algn="just"/>
            <a:r>
              <a:rPr lang="en-US" sz="2800"/>
              <a:t>Then, </a:t>
            </a:r>
          </a:p>
          <a:p>
            <a:pPr algn="just"/>
            <a:r>
              <a:rPr lang="en-US" sz="2800"/>
              <a:t>Initial momentum of A and B is equal to final momemtum of A and B                 m</a:t>
            </a:r>
            <a:r>
              <a:rPr lang="en-US" sz="2800" baseline="-25000"/>
              <a:t>A</a:t>
            </a:r>
            <a:r>
              <a:rPr lang="en-US" sz="2800"/>
              <a:t>u</a:t>
            </a:r>
            <a:r>
              <a:rPr lang="en-US" sz="2800" baseline="-25000"/>
              <a:t>A</a:t>
            </a:r>
            <a:r>
              <a:rPr lang="en-US" sz="2800"/>
              <a:t>+m</a:t>
            </a:r>
            <a:r>
              <a:rPr lang="en-US" sz="2800" baseline="-25000"/>
              <a:t>B</a:t>
            </a:r>
            <a:r>
              <a:rPr lang="en-US" sz="2800"/>
              <a:t>u</a:t>
            </a:r>
            <a:r>
              <a:rPr lang="en-US" sz="2800" baseline="-25000"/>
              <a:t>B</a:t>
            </a:r>
            <a:r>
              <a:rPr lang="en-US" sz="2800"/>
              <a:t>= m</a:t>
            </a:r>
            <a:r>
              <a:rPr lang="en-US" sz="2800" baseline="-25000"/>
              <a:t>A</a:t>
            </a:r>
            <a:r>
              <a:rPr lang="en-US" sz="2800"/>
              <a:t>v</a:t>
            </a:r>
            <a:r>
              <a:rPr lang="en-US" sz="2800" baseline="-25000"/>
              <a:t>A</a:t>
            </a:r>
            <a:r>
              <a:rPr lang="en-US" sz="2800"/>
              <a:t>+m</a:t>
            </a:r>
            <a:r>
              <a:rPr lang="en-US" sz="2800" baseline="-25000"/>
              <a:t>B</a:t>
            </a:r>
            <a:r>
              <a:rPr lang="en-US" sz="2800"/>
              <a:t>v</a:t>
            </a:r>
            <a:r>
              <a:rPr lang="en-US" sz="2800" baseline="-25000"/>
              <a:t>B</a:t>
            </a:r>
          </a:p>
          <a:p>
            <a:pPr algn="just"/>
            <a:r>
              <a:rPr lang="en-US" sz="2800"/>
              <a:t>This is the  principle of concervation of momentum which states that, the total momentum of a system remein constant if no external force act on the system.</a:t>
            </a:r>
          </a:p>
          <a:p>
            <a:pPr algn="just"/>
            <a:r>
              <a:rPr lang="en-US" sz="2800"/>
              <a:t>Example 1. An upward force of 1.2x10</a:t>
            </a:r>
            <a:r>
              <a:rPr lang="en-US" sz="2800" baseline="30000"/>
              <a:t>4</a:t>
            </a:r>
            <a:r>
              <a:rPr lang="en-US" sz="2800"/>
              <a:t>N acts on an elevator of mass 2.0x10</a:t>
            </a:r>
            <a:r>
              <a:rPr lang="en-US" sz="2800" baseline="30000"/>
              <a:t>3</a:t>
            </a:r>
            <a:r>
              <a:rPr lang="en-US" sz="2800"/>
              <a:t> kg. Calculate the elevator’s accelation. </a:t>
            </a:r>
          </a:p>
          <a:p>
            <a:pPr algn="just"/>
            <a:r>
              <a:rPr lang="en-US" sz="2800"/>
              <a:t>Solution</a:t>
            </a:r>
          </a:p>
          <a:p>
            <a:pPr algn="just"/>
            <a:endParaRPr lang="en-US" sz="2800"/>
          </a:p>
        </p:txBody>
      </p:sp>
      <p:sp>
        <p:nvSpPr>
          <p:cNvPr id="6" name="Right Arrow 5"/>
          <p:cNvSpPr/>
          <p:nvPr/>
        </p:nvSpPr>
        <p:spPr bwMode="auto">
          <a:xfrm>
            <a:off x="1600200" y="1600200"/>
            <a:ext cx="978408" cy="484632"/>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Times New Roman" pitchFamily="18" charset="0"/>
            </a:endParaRPr>
          </a:p>
        </p:txBody>
      </p:sp>
      <p:sp>
        <p:nvSpPr>
          <p:cNvPr id="7" name="Rectangle 6"/>
          <p:cNvSpPr/>
          <p:nvPr/>
        </p:nvSpPr>
        <p:spPr bwMode="auto">
          <a:xfrm>
            <a:off x="76200" y="5486400"/>
            <a:ext cx="609600" cy="533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Times New Roman" pitchFamily="18" charset="0"/>
            </a:endParaRPr>
          </a:p>
        </p:txBody>
      </p:sp>
      <p:cxnSp>
        <p:nvCxnSpPr>
          <p:cNvPr id="9" name="Straight Arrow Connector 8"/>
          <p:cNvCxnSpPr>
            <a:stCxn id="7" idx="0"/>
          </p:cNvCxnSpPr>
          <p:nvPr/>
        </p:nvCxnSpPr>
        <p:spPr bwMode="auto">
          <a:xfrm flipV="1">
            <a:off x="381000" y="4953000"/>
            <a:ext cx="0" cy="5334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1" name="Straight Arrow Connector 10"/>
          <p:cNvCxnSpPr>
            <a:stCxn id="7" idx="2"/>
          </p:cNvCxnSpPr>
          <p:nvPr/>
        </p:nvCxnSpPr>
        <p:spPr bwMode="auto">
          <a:xfrm>
            <a:off x="381000" y="6019800"/>
            <a:ext cx="0" cy="4572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12" name="TextBox 11"/>
          <p:cNvSpPr txBox="1"/>
          <p:nvPr/>
        </p:nvSpPr>
        <p:spPr>
          <a:xfrm>
            <a:off x="533400" y="4800600"/>
            <a:ext cx="313044" cy="369332"/>
          </a:xfrm>
          <a:prstGeom prst="rect">
            <a:avLst/>
          </a:prstGeom>
          <a:noFill/>
        </p:spPr>
        <p:txBody>
          <a:bodyPr wrap="none" rtlCol="0">
            <a:spAutoFit/>
          </a:bodyPr>
          <a:lstStyle/>
          <a:p>
            <a:r>
              <a:rPr lang="en-US"/>
              <a:t>F</a:t>
            </a:r>
          </a:p>
        </p:txBody>
      </p:sp>
      <p:sp>
        <p:nvSpPr>
          <p:cNvPr id="13" name="TextBox 12"/>
          <p:cNvSpPr txBox="1"/>
          <p:nvPr/>
        </p:nvSpPr>
        <p:spPr>
          <a:xfrm>
            <a:off x="381000" y="6172200"/>
            <a:ext cx="479631" cy="369332"/>
          </a:xfrm>
          <a:prstGeom prst="rect">
            <a:avLst/>
          </a:prstGeom>
          <a:noFill/>
        </p:spPr>
        <p:txBody>
          <a:bodyPr wrap="none" rtlCol="0">
            <a:spAutoFit/>
          </a:bodyPr>
          <a:lstStyle/>
          <a:p>
            <a:r>
              <a:rPr lang="en-US"/>
              <a:t>mg</a:t>
            </a:r>
          </a:p>
        </p:txBody>
      </p:sp>
      <p:cxnSp>
        <p:nvCxnSpPr>
          <p:cNvPr id="15" name="Straight Arrow Connector 14"/>
          <p:cNvCxnSpPr/>
          <p:nvPr/>
        </p:nvCxnSpPr>
        <p:spPr bwMode="auto">
          <a:xfrm flipV="1">
            <a:off x="914400" y="4876800"/>
            <a:ext cx="0" cy="5334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16" name="TextBox 15"/>
          <p:cNvSpPr txBox="1"/>
          <p:nvPr/>
        </p:nvSpPr>
        <p:spPr>
          <a:xfrm>
            <a:off x="914400" y="4876800"/>
            <a:ext cx="287258" cy="369332"/>
          </a:xfrm>
          <a:prstGeom prst="rect">
            <a:avLst/>
          </a:prstGeom>
          <a:noFill/>
        </p:spPr>
        <p:txBody>
          <a:bodyPr wrap="none" rtlCol="0">
            <a:spAutoFit/>
          </a:bodyPr>
          <a:lstStyle/>
          <a:p>
            <a:r>
              <a:rPr lang="en-US"/>
              <a:t>a</a:t>
            </a:r>
          </a:p>
        </p:txBody>
      </p:sp>
      <p:sp>
        <p:nvSpPr>
          <p:cNvPr id="17" name="TextBox 16"/>
          <p:cNvSpPr txBox="1"/>
          <p:nvPr/>
        </p:nvSpPr>
        <p:spPr>
          <a:xfrm>
            <a:off x="1174750" y="4538008"/>
            <a:ext cx="8610600" cy="1938992"/>
          </a:xfrm>
          <a:prstGeom prst="rect">
            <a:avLst/>
          </a:prstGeom>
          <a:noFill/>
        </p:spPr>
        <p:txBody>
          <a:bodyPr wrap="square" rtlCol="0">
            <a:spAutoFit/>
          </a:bodyPr>
          <a:lstStyle/>
          <a:p>
            <a:r>
              <a:rPr lang="en-US" sz="2400"/>
              <a:t>The forces acting on the elevator are its weight, mg, downwards</a:t>
            </a:r>
          </a:p>
          <a:p>
            <a:r>
              <a:rPr lang="en-US" sz="2400"/>
              <a:t>and upward force F. The net force is</a:t>
            </a:r>
          </a:p>
          <a:p>
            <a:r>
              <a:rPr lang="en-US" sz="2400"/>
              <a:t>F-mg=ma</a:t>
            </a:r>
          </a:p>
          <a:p>
            <a:r>
              <a:rPr lang="en-US" sz="2400"/>
              <a:t>1.2x10</a:t>
            </a:r>
            <a:r>
              <a:rPr lang="en-US" sz="2400" baseline="30000"/>
              <a:t>4</a:t>
            </a:r>
            <a:r>
              <a:rPr lang="en-US" sz="2400"/>
              <a:t>-(2.0x10</a:t>
            </a:r>
            <a:r>
              <a:rPr lang="en-US" sz="2400" baseline="30000"/>
              <a:t>3</a:t>
            </a:r>
            <a:r>
              <a:rPr lang="en-US" sz="2400"/>
              <a:t> x 9.8) =( 2.0x10</a:t>
            </a:r>
            <a:r>
              <a:rPr lang="en-US" sz="2400" baseline="30000"/>
              <a:t>3</a:t>
            </a:r>
            <a:r>
              <a:rPr lang="en-US" sz="2400"/>
              <a:t>)a</a:t>
            </a:r>
          </a:p>
          <a:p>
            <a:r>
              <a:rPr lang="en-US" sz="2400"/>
              <a:t>a= -3.8m/s</a:t>
            </a:r>
            <a:r>
              <a:rPr lang="en-US" sz="2400" baseline="30000"/>
              <a:t>2</a:t>
            </a:r>
            <a:endParaRPr lang="en-US" sz="2400" baseline="30000"/>
          </a:p>
        </p:txBody>
      </p:sp>
    </p:spTree>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685800" y="0"/>
            <a:ext cx="7772400" cy="1143000"/>
          </a:xfrm>
        </p:spPr>
        <p:txBody>
          <a:bodyPr/>
          <a:lstStyle/>
          <a:p>
            <a:r>
              <a:rPr lang="en-US"/>
              <a:t>Frictional forces</a:t>
            </a:r>
            <a:endParaRPr lang="en-GB"/>
          </a:p>
        </p:txBody>
      </p:sp>
      <p:sp>
        <p:nvSpPr>
          <p:cNvPr id="4" name="Slide Number Placeholder 3"/>
          <p:cNvSpPr>
            <a:spLocks noGrp="1"/>
          </p:cNvSpPr>
          <p:nvPr>
            <p:ph type="sldNum" sz="quarter" idx="12"/>
          </p:nvPr>
        </p:nvSpPr>
        <p:spPr/>
        <p:txBody>
          <a:bodyPr/>
          <a:lstStyle/>
          <a:p>
            <a:fld id="{9F982B91-9CBC-43A7-A2CC-6B3A2616A4CE}" type="slidenum">
              <a:rPr lang="en-US" smtClean="0"/>
              <a:pPr/>
              <a:t>8</a:t>
            </a:fld>
            <a:endParaRPr lang="en-US"/>
          </a:p>
        </p:txBody>
      </p:sp>
      <p:sp>
        <p:nvSpPr>
          <p:cNvPr id="5" name="Footer Placeholder 4"/>
          <p:cNvSpPr>
            <a:spLocks noGrp="1"/>
          </p:cNvSpPr>
          <p:nvPr>
            <p:ph type="ftr" sz="quarter" idx="11"/>
          </p:nvPr>
        </p:nvSpPr>
        <p:spPr/>
        <p:txBody>
          <a:bodyPr/>
          <a:lstStyle/>
          <a:p>
            <a:r>
              <a:rPr lang="en-US" smtClean="0"/>
              <a:t>Physics chapter 5</a:t>
            </a:r>
            <a:endParaRPr lang="en-US"/>
          </a:p>
        </p:txBody>
      </p:sp>
      <p:sp>
        <p:nvSpPr>
          <p:cNvPr id="6" name="Rectangle 5"/>
          <p:cNvSpPr/>
          <p:nvPr/>
        </p:nvSpPr>
        <p:spPr>
          <a:xfrm>
            <a:off x="76200" y="685800"/>
            <a:ext cx="5105400" cy="5324535"/>
          </a:xfrm>
          <a:prstGeom prst="rect">
            <a:avLst/>
          </a:prstGeom>
        </p:spPr>
        <p:txBody>
          <a:bodyPr wrap="square">
            <a:spAutoFit/>
          </a:bodyPr>
          <a:lstStyle/>
          <a:p>
            <a:r>
              <a:rPr lang="en-US" sz="2000"/>
              <a:t>Whenever two bodies interact by direct contact (touching) of their surfaces, we describe the interaction in terms of contact forces.  The normal force is one example of a contact force; in this section we’ll look in detail at another contact force, the force of friction.</a:t>
            </a:r>
          </a:p>
          <a:p>
            <a:r>
              <a:rPr lang="en-US" sz="2000"/>
              <a:t>Friction is important in many aspects of everyday life. The oil in a car engine</a:t>
            </a:r>
          </a:p>
          <a:p>
            <a:r>
              <a:rPr lang="en-US" sz="2000"/>
              <a:t>minimizes friction between moving parts, but without friction between the tires</a:t>
            </a:r>
          </a:p>
          <a:p>
            <a:r>
              <a:rPr lang="en-US" sz="2000"/>
              <a:t>and the road we couldn’t drive or turn the car. Air drag—the frictional force</a:t>
            </a:r>
          </a:p>
          <a:p>
            <a:r>
              <a:rPr lang="en-US" sz="2000"/>
              <a:t>exerted by the air on a body moving through it—decreases automotive fuel economy but makes parachutes work. </a:t>
            </a:r>
          </a:p>
          <a:p>
            <a:r>
              <a:rPr lang="en-US" sz="2000"/>
              <a:t>Without friction, nails would pull out and light bulbs would unscrew effortlessly.</a:t>
            </a:r>
          </a:p>
        </p:txBody>
      </p:sp>
      <p:pic>
        <p:nvPicPr>
          <p:cNvPr id="7" name="Picture 6"/>
          <p:cNvPicPr>
            <a:picLocks noChangeAspect="1"/>
          </p:cNvPicPr>
          <p:nvPr/>
        </p:nvPicPr>
        <p:blipFill>
          <a:blip r:embed="rId2"/>
          <a:stretch>
            <a:fillRect/>
          </a:stretch>
        </p:blipFill>
        <p:spPr>
          <a:xfrm>
            <a:off x="5176278" y="609600"/>
            <a:ext cx="3967722" cy="2997200"/>
          </a:xfrm>
          <a:prstGeom prst="rect">
            <a:avLst/>
          </a:prstGeom>
        </p:spPr>
      </p:pic>
      <p:sp>
        <p:nvSpPr>
          <p:cNvPr id="8" name="Rectangle 7"/>
          <p:cNvSpPr/>
          <p:nvPr/>
        </p:nvSpPr>
        <p:spPr>
          <a:xfrm>
            <a:off x="5257800" y="3607475"/>
            <a:ext cx="3962400" cy="2585323"/>
          </a:xfrm>
          <a:prstGeom prst="rect">
            <a:avLst/>
          </a:prstGeom>
        </p:spPr>
        <p:txBody>
          <a:bodyPr wrap="square">
            <a:spAutoFit/>
          </a:bodyPr>
          <a:lstStyle/>
          <a:p>
            <a:r>
              <a:rPr lang="en-US" b="1"/>
              <a:t>Kinetic and Static Friction</a:t>
            </a:r>
          </a:p>
          <a:p>
            <a:r>
              <a:rPr lang="en-US"/>
              <a:t>When you try to slide a heavy box of books across the floor, the box doesn’t</a:t>
            </a:r>
          </a:p>
          <a:p>
            <a:r>
              <a:rPr lang="en-US"/>
              <a:t>move at all unless you push with a certain minimum force. Then the box starts</a:t>
            </a:r>
          </a:p>
          <a:p>
            <a:r>
              <a:rPr lang="en-US"/>
              <a:t>moving, and you can usually keep it moving with less force than you needed to</a:t>
            </a:r>
          </a:p>
        </p:txBody>
      </p:sp>
    </p:spTree>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r>
              <a:rPr lang="en-US"/>
              <a:t>Friction</a:t>
            </a:r>
          </a:p>
        </p:txBody>
      </p:sp>
      <p:sp>
        <p:nvSpPr>
          <p:cNvPr id="3075" name="Rectangle 3"/>
          <p:cNvSpPr>
            <a:spLocks noGrp="1" noChangeArrowheads="1"/>
          </p:cNvSpPr>
          <p:nvPr>
            <p:ph type="body" idx="1"/>
          </p:nvPr>
        </p:nvSpPr>
        <p:spPr>
          <a:xfrm>
            <a:off x="1631950" y="2122488"/>
            <a:ext cx="7375525" cy="3763962"/>
          </a:xfrm>
        </p:spPr>
        <p:txBody>
          <a:bodyPr/>
          <a:lstStyle/>
          <a:p>
            <a:pPr>
              <a:lnSpc>
                <a:spcPct val="80000"/>
              </a:lnSpc>
            </a:pPr>
            <a:r>
              <a:rPr lang="en-US" sz="2800"/>
              <a:t>When you slide a heavy box across the floor</a:t>
            </a:r>
          </a:p>
          <a:p>
            <a:pPr>
              <a:lnSpc>
                <a:spcPct val="80000"/>
              </a:lnSpc>
            </a:pPr>
            <a:r>
              <a:rPr lang="en-US" sz="2800"/>
              <a:t>You have to push with a strong enough force to get it moving.</a:t>
            </a:r>
          </a:p>
          <a:p>
            <a:pPr>
              <a:lnSpc>
                <a:spcPct val="80000"/>
              </a:lnSpc>
            </a:pPr>
            <a:r>
              <a:rPr lang="en-US" sz="2800"/>
              <a:t>Once it is moving, you can keep it moving with less force than it took to get it started.</a:t>
            </a:r>
          </a:p>
          <a:p>
            <a:pPr>
              <a:lnSpc>
                <a:spcPct val="80000"/>
              </a:lnSpc>
            </a:pPr>
            <a:r>
              <a:rPr lang="en-US" sz="2800"/>
              <a:t>If you make the box lighter, you need less force than before to start it and to keep it moving.</a:t>
            </a:r>
          </a:p>
        </p:txBody>
      </p:sp>
      <p:sp>
        <p:nvSpPr>
          <p:cNvPr id="4" name="Slide Number Placeholder 3"/>
          <p:cNvSpPr>
            <a:spLocks noGrp="1"/>
          </p:cNvSpPr>
          <p:nvPr>
            <p:ph type="sldNum" sz="quarter" idx="12"/>
          </p:nvPr>
        </p:nvSpPr>
        <p:spPr/>
        <p:txBody>
          <a:bodyPr/>
          <a:lstStyle/>
          <a:p>
            <a:fld id="{9F982B91-9CBC-43A7-A2CC-6B3A2616A4CE}" type="slidenum">
              <a:rPr lang="en-US" smtClean="0"/>
              <a:pPr/>
              <a:t>9</a:t>
            </a:fld>
            <a:endParaRPr lang="en-US"/>
          </a:p>
        </p:txBody>
      </p:sp>
      <p:sp>
        <p:nvSpPr>
          <p:cNvPr id="5" name="Footer Placeholder 4"/>
          <p:cNvSpPr>
            <a:spLocks noGrp="1"/>
          </p:cNvSpPr>
          <p:nvPr>
            <p:ph type="ftr" sz="quarter" idx="11"/>
          </p:nvPr>
        </p:nvSpPr>
        <p:spPr/>
        <p:txBody>
          <a:bodyPr/>
          <a:lstStyle/>
          <a:p>
            <a:r>
              <a:rPr lang="en-US" smtClean="0"/>
              <a:t>Physics chapter 5</a:t>
            </a:r>
            <a:endParaRPr lang="en-US"/>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07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07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07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07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5" grpId="0" build="p" autoUpdateAnimBg="0"/>
    </p:bldLst>
  </p:timing>
</p:sld>
</file>

<file path=ppt/theme/theme1.xml><?xml version="1.0" encoding="utf-8"?>
<a:theme xmlns:a="http://schemas.openxmlformats.org/drawingml/2006/main" name="ANGLES">
  <a:themeElements>
    <a:clrScheme name="ANGLES 4">
      <a:dk1>
        <a:srgbClr val="360036"/>
      </a:dk1>
      <a:lt1>
        <a:srgbClr val="FFFFFF"/>
      </a:lt1>
      <a:dk2>
        <a:srgbClr val="FFFFCC"/>
      </a:dk2>
      <a:lt2>
        <a:srgbClr val="660066"/>
      </a:lt2>
      <a:accent1>
        <a:srgbClr val="C3A3C2"/>
      </a:accent1>
      <a:accent2>
        <a:srgbClr val="9999FF"/>
      </a:accent2>
      <a:accent3>
        <a:srgbClr val="FFFFFF"/>
      </a:accent3>
      <a:accent4>
        <a:srgbClr val="2D002D"/>
      </a:accent4>
      <a:accent5>
        <a:srgbClr val="DECEDD"/>
      </a:accent5>
      <a:accent6>
        <a:srgbClr val="8A8AE7"/>
      </a:accent6>
      <a:hlink>
        <a:srgbClr val="0099CC"/>
      </a:hlink>
      <a:folHlink>
        <a:srgbClr val="C99DAF"/>
      </a:folHlink>
    </a:clrScheme>
    <a:fontScheme name="ANGLES">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ANGLES 1">
        <a:dk1>
          <a:srgbClr val="F8F8F8"/>
        </a:dk1>
        <a:lt1>
          <a:srgbClr val="FFFFFF"/>
        </a:lt1>
        <a:dk2>
          <a:srgbClr val="000000"/>
        </a:dk2>
        <a:lt2>
          <a:srgbClr val="000000"/>
        </a:lt2>
        <a:accent1>
          <a:srgbClr val="FF0000"/>
        </a:accent1>
        <a:accent2>
          <a:srgbClr val="3333FF"/>
        </a:accent2>
        <a:accent3>
          <a:srgbClr val="AAAAAA"/>
        </a:accent3>
        <a:accent4>
          <a:srgbClr val="DADADA"/>
        </a:accent4>
        <a:accent5>
          <a:srgbClr val="FFAAAA"/>
        </a:accent5>
        <a:accent6>
          <a:srgbClr val="2D2DE7"/>
        </a:accent6>
        <a:hlink>
          <a:srgbClr val="008000"/>
        </a:hlink>
        <a:folHlink>
          <a:srgbClr val="808080"/>
        </a:folHlink>
      </a:clrScheme>
      <a:clrMap bg1="dk2" tx1="lt1" bg2="dk1" tx2="lt2" accent1="accent1" accent2="accent2" accent3="accent3" accent4="accent4" accent5="accent5" accent6="accent6" hlink="hlink" folHlink="folHlink"/>
    </a:extraClrScheme>
    <a:extraClrScheme>
      <a:clrScheme name="ANGLES 2">
        <a:dk1>
          <a:srgbClr val="360036"/>
        </a:dk1>
        <a:lt1>
          <a:srgbClr val="FFFFFF"/>
        </a:lt1>
        <a:dk2>
          <a:srgbClr val="FFFFCC"/>
        </a:dk2>
        <a:lt2>
          <a:srgbClr val="666633"/>
        </a:lt2>
        <a:accent1>
          <a:srgbClr val="996600"/>
        </a:accent1>
        <a:accent2>
          <a:srgbClr val="CCCC00"/>
        </a:accent2>
        <a:accent3>
          <a:srgbClr val="FFFFFF"/>
        </a:accent3>
        <a:accent4>
          <a:srgbClr val="2D002D"/>
        </a:accent4>
        <a:accent5>
          <a:srgbClr val="CAB8AA"/>
        </a:accent5>
        <a:accent6>
          <a:srgbClr val="B9B900"/>
        </a:accent6>
        <a:hlink>
          <a:srgbClr val="99CC00"/>
        </a:hlink>
        <a:folHlink>
          <a:srgbClr val="996633"/>
        </a:folHlink>
      </a:clrScheme>
      <a:clrMap bg1="lt1" tx1="dk1" bg2="lt2" tx2="dk2" accent1="accent1" accent2="accent2" accent3="accent3" accent4="accent4" accent5="accent5" accent6="accent6" hlink="hlink" folHlink="folHlink"/>
    </a:extraClrScheme>
    <a:extraClrScheme>
      <a:clrScheme name="ANGLES 3">
        <a:dk1>
          <a:srgbClr val="000000"/>
        </a:dk1>
        <a:lt1>
          <a:srgbClr val="FFFFFF"/>
        </a:lt1>
        <a:dk2>
          <a:srgbClr val="FFFFFF"/>
        </a:dk2>
        <a:lt2>
          <a:srgbClr val="393939"/>
        </a:lt2>
        <a:accent1>
          <a:srgbClr val="B2B2B2"/>
        </a:accent1>
        <a:accent2>
          <a:srgbClr val="EAEAEA"/>
        </a:accent2>
        <a:accent3>
          <a:srgbClr val="FFFFFF"/>
        </a:accent3>
        <a:accent4>
          <a:srgbClr val="000000"/>
        </a:accent4>
        <a:accent5>
          <a:srgbClr val="D5D5D5"/>
        </a:accent5>
        <a:accent6>
          <a:srgbClr val="D4D4D4"/>
        </a:accent6>
        <a:hlink>
          <a:srgbClr val="4D4D4D"/>
        </a:hlink>
        <a:folHlink>
          <a:srgbClr val="777777"/>
        </a:folHlink>
      </a:clrScheme>
      <a:clrMap bg1="lt1" tx1="dk1" bg2="lt2" tx2="dk2" accent1="accent1" accent2="accent2" accent3="accent3" accent4="accent4" accent5="accent5" accent6="accent6" hlink="hlink" folHlink="folHlink"/>
    </a:extraClrScheme>
    <a:extraClrScheme>
      <a:clrScheme name="ANGLES 4">
        <a:dk1>
          <a:srgbClr val="360036"/>
        </a:dk1>
        <a:lt1>
          <a:srgbClr val="FFFFFF"/>
        </a:lt1>
        <a:dk2>
          <a:srgbClr val="FFFFCC"/>
        </a:dk2>
        <a:lt2>
          <a:srgbClr val="660066"/>
        </a:lt2>
        <a:accent1>
          <a:srgbClr val="C3A3C2"/>
        </a:accent1>
        <a:accent2>
          <a:srgbClr val="9999FF"/>
        </a:accent2>
        <a:accent3>
          <a:srgbClr val="FFFFFF"/>
        </a:accent3>
        <a:accent4>
          <a:srgbClr val="2D002D"/>
        </a:accent4>
        <a:accent5>
          <a:srgbClr val="DECEDD"/>
        </a:accent5>
        <a:accent6>
          <a:srgbClr val="8A8AE7"/>
        </a:accent6>
        <a:hlink>
          <a:srgbClr val="0099CC"/>
        </a:hlink>
        <a:folHlink>
          <a:srgbClr val="C99DAF"/>
        </a:folHlink>
      </a:clrScheme>
      <a:clrMap bg1="lt1" tx1="dk1" bg2="lt2" tx2="dk2" accent1="accent1" accent2="accent2" accent3="accent3" accent4="accent4" accent5="accent5" accent6="accent6" hlink="hlink" folHlink="folHlink"/>
    </a:extraClrScheme>
    <a:extraClrScheme>
      <a:clrScheme name="ANGLES 5">
        <a:dk1>
          <a:srgbClr val="000000"/>
        </a:dk1>
        <a:lt1>
          <a:srgbClr val="99CCFF"/>
        </a:lt1>
        <a:dk2>
          <a:srgbClr val="CCECFF"/>
        </a:dk2>
        <a:lt2>
          <a:srgbClr val="002244"/>
        </a:lt2>
        <a:accent1>
          <a:srgbClr val="336699"/>
        </a:accent1>
        <a:accent2>
          <a:srgbClr val="CC99FF"/>
        </a:accent2>
        <a:accent3>
          <a:srgbClr val="CAE2FF"/>
        </a:accent3>
        <a:accent4>
          <a:srgbClr val="000000"/>
        </a:accent4>
        <a:accent5>
          <a:srgbClr val="ADB8CA"/>
        </a:accent5>
        <a:accent6>
          <a:srgbClr val="B98AE7"/>
        </a:accent6>
        <a:hlink>
          <a:srgbClr val="33CCCC"/>
        </a:hlink>
        <a:folHlink>
          <a:srgbClr val="9999FF"/>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ANGLES</Template>
  <TotalTime>8414</TotalTime>
  <Words>2017</Words>
  <Application>Microsoft Macintosh PowerPoint</Application>
  <PresentationFormat>On-screen Show (4:3)</PresentationFormat>
  <Paragraphs>168</Paragraphs>
  <Slides>18</Slides>
  <Notes>1</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18</vt:i4>
      </vt:variant>
    </vt:vector>
  </HeadingPairs>
  <TitlesOfParts>
    <vt:vector size="21" baseType="lpstr">
      <vt:lpstr>ANGLES</vt:lpstr>
      <vt:lpstr>Equation</vt:lpstr>
      <vt:lpstr>Microsoft Equation</vt:lpstr>
      <vt:lpstr>Applications of Newton’s Laws</vt:lpstr>
      <vt:lpstr>Introduction</vt:lpstr>
      <vt:lpstr>Particles in Equilibrium </vt:lpstr>
      <vt:lpstr>Particles in Equilibrium </vt:lpstr>
      <vt:lpstr>Dynamics of particles</vt:lpstr>
      <vt:lpstr>Impulse and Momentum</vt:lpstr>
      <vt:lpstr>Solved problems</vt:lpstr>
      <vt:lpstr>Frictional forces</vt:lpstr>
      <vt:lpstr>Friction</vt:lpstr>
      <vt:lpstr>Forces from a surface</vt:lpstr>
      <vt:lpstr>Kinetic Friction</vt:lpstr>
      <vt:lpstr>Static Friction</vt:lpstr>
      <vt:lpstr>Frictional forces</vt:lpstr>
      <vt:lpstr>Dynamics of circular motion and gravitations  </vt:lpstr>
      <vt:lpstr>PowerPoint Presentation</vt:lpstr>
      <vt:lpstr>Recap</vt:lpstr>
      <vt:lpstr>Assignment</vt:lpstr>
      <vt:lpstr>PowerPoint Presentation</vt:lpstr>
    </vt:vector>
  </TitlesOfParts>
  <Company>West Bend Mallard School</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Physics</dc:title>
  <dc:creator>Laura Becker</dc:creator>
  <cp:lastModifiedBy>Oladipo E. Abe</cp:lastModifiedBy>
  <cp:revision>78</cp:revision>
  <dcterms:created xsi:type="dcterms:W3CDTF">2006-09-28T12:40:07Z</dcterms:created>
  <dcterms:modified xsi:type="dcterms:W3CDTF">2019-04-07T21:32:32Z</dcterms:modified>
</cp:coreProperties>
</file>