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5" r:id="rId16"/>
    <p:sldId id="271" r:id="rId17"/>
    <p:sldId id="273" r:id="rId18"/>
    <p:sldId id="274" r:id="rId19"/>
    <p:sldId id="276" r:id="rId20"/>
    <p:sldId id="277" r:id="rId21"/>
    <p:sldId id="278" r:id="rId22"/>
    <p:sldId id="279" r:id="rId23"/>
    <p:sldId id="268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5F211-77BC-4353-B1E2-66E776A77E9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79745-F85B-4453-87F7-2913EE1A4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9745-F85B-4453-87F7-2913EE1A426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9745-F85B-4453-87F7-2913EE1A42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B93F-987D-4F4D-B239-354A3BDB93AB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9C27-0955-40E5-8174-8C3B08C8A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B93F-987D-4F4D-B239-354A3BDB93AB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9C27-0955-40E5-8174-8C3B08C8A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B93F-987D-4F4D-B239-354A3BDB93AB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9C27-0955-40E5-8174-8C3B08C8A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B93F-987D-4F4D-B239-354A3BDB93AB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9C27-0955-40E5-8174-8C3B08C8A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B93F-987D-4F4D-B239-354A3BDB93AB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9C27-0955-40E5-8174-8C3B08C8A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B93F-987D-4F4D-B239-354A3BDB93AB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9C27-0955-40E5-8174-8C3B08C8A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B93F-987D-4F4D-B239-354A3BDB93AB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9C27-0955-40E5-8174-8C3B08C8A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B93F-987D-4F4D-B239-354A3BDB93AB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9C27-0955-40E5-8174-8C3B08C8A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B93F-987D-4F4D-B239-354A3BDB93AB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9C27-0955-40E5-8174-8C3B08C8A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B93F-987D-4F4D-B239-354A3BDB93AB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9C27-0955-40E5-8174-8C3B08C8A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B93F-987D-4F4D-B239-354A3BDB93AB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9C27-0955-40E5-8174-8C3B08C8A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CB93F-987D-4F4D-B239-354A3BDB93AB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C9C27-0955-40E5-8174-8C3B08C8A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package" Target="../embeddings/Microsoft_Office_Word_Document20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438399"/>
          </a:xfrm>
        </p:spPr>
        <p:txBody>
          <a:bodyPr>
            <a:noAutofit/>
          </a:bodyPr>
          <a:lstStyle/>
          <a:p>
            <a:r>
              <a:rPr lang="en-US" sz="5400" dirty="0" smtClean="0"/>
              <a:t>PHY 101 –General Physics I</a:t>
            </a:r>
            <a:br>
              <a:rPr lang="en-US" sz="5400" dirty="0" smtClean="0"/>
            </a:br>
            <a:r>
              <a:rPr lang="en-US" sz="5400" dirty="0" smtClean="0"/>
              <a:t>by Dr. O.O. Oketayo (Dept. Of Physics)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610600" cy="40386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sz="4400" dirty="0" smtClean="0"/>
              <a:t>Position, velocity and acceleration vectors</a:t>
            </a:r>
          </a:p>
          <a:p>
            <a:pPr algn="l"/>
            <a:r>
              <a:rPr lang="en-US" sz="4400" dirty="0" smtClean="0"/>
              <a:t>Projectile motion</a:t>
            </a:r>
          </a:p>
          <a:p>
            <a:pPr algn="l"/>
            <a:r>
              <a:rPr lang="en-US" sz="4400" dirty="0" smtClean="0"/>
              <a:t>Motion in a circle etc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601663" y="601663"/>
          <a:ext cx="7827962" cy="4795837"/>
        </p:xfrm>
        <a:graphic>
          <a:graphicData uri="http://schemas.openxmlformats.org/presentationml/2006/ole">
            <p:oleObj spid="_x0000_s14338" name="Document" r:id="rId3" imgW="6008940" imgH="3678929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096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81000" y="762000"/>
          <a:ext cx="8305799" cy="5410200"/>
        </p:xfrm>
        <a:graphic>
          <a:graphicData uri="http://schemas.openxmlformats.org/presentationml/2006/ole">
            <p:oleObj spid="_x0000_s15362" name="Document" r:id="rId3" imgW="5961278" imgH="1762167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TUTORIAL #1</a:t>
            </a:r>
          </a:p>
          <a:p>
            <a:endParaRPr lang="en-US" dirty="0"/>
          </a:p>
          <a:p>
            <a:r>
              <a:rPr lang="en-US" dirty="0" smtClean="0"/>
              <a:t>All Class representatives must see me to collect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a projectile? Examples</a:t>
            </a:r>
          </a:p>
          <a:p>
            <a:r>
              <a:rPr lang="en-US" dirty="0" smtClean="0"/>
              <a:t>What is a trajectory?</a:t>
            </a:r>
          </a:p>
          <a:p>
            <a:r>
              <a:rPr lang="en-US" dirty="0" smtClean="0"/>
              <a:t>Angle of projection 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</a:p>
          <a:p>
            <a:r>
              <a:rPr lang="en-US" dirty="0" smtClean="0"/>
              <a:t>Time to reach the maximum height (t)</a:t>
            </a:r>
          </a:p>
          <a:p>
            <a:r>
              <a:rPr lang="en-US" dirty="0" smtClean="0"/>
              <a:t>Time of flight  (T)</a:t>
            </a:r>
          </a:p>
          <a:p>
            <a:r>
              <a:rPr lang="en-US" dirty="0" smtClean="0"/>
              <a:t>Range (R)</a:t>
            </a:r>
          </a:p>
          <a:p>
            <a:r>
              <a:rPr lang="en-US" dirty="0" smtClean="0"/>
              <a:t>Maximum height  (</a:t>
            </a:r>
            <a:r>
              <a:rPr lang="en-US" dirty="0" err="1" smtClean="0"/>
              <a:t>Hmax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Instantaneous velocity of a projectile (V)</a:t>
            </a:r>
          </a:p>
          <a:p>
            <a:r>
              <a:rPr lang="en-US" dirty="0" smtClean="0"/>
              <a:t>Calculations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590675" y="2124075"/>
          <a:ext cx="5961063" cy="2609850"/>
        </p:xfrm>
        <a:graphic>
          <a:graphicData uri="http://schemas.openxmlformats.org/presentationml/2006/ole">
            <p:oleObj spid="_x0000_s27650" name="Document" r:id="rId3" imgW="5961278" imgH="2610097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Projectile-Definition and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projectile is a body that is launched into the space. Which usually follows a curved or parabolic path.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 motion under the influence of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gravitational acceleration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air resistance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has two types of motion.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the constant horizontal motion  (ii) a vertically downward motion.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path taken by the projectile is called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trajectory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-Projectile motion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-Launching of a mechanically propelled missiles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Shooting of arrows, gun and rockets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-Throwing of discuss and javelin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-taking off and landing of an aircraft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-Kicking the ball or throwing of a basket ball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(t) reach the maximum height (t) and Time of flight  (T)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457200" y="1600200"/>
          <a:ext cx="8077200" cy="4876800"/>
        </p:xfrm>
        <a:graphic>
          <a:graphicData uri="http://schemas.openxmlformats.org/presentationml/2006/ole">
            <p:oleObj spid="_x0000_s28674" name="Document" r:id="rId3" imgW="5961278" imgH="1573698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 (R)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horizontal distance from the point of projection to a point where the projectile hits the projection plane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582738" y="3048000"/>
          <a:ext cx="5843587" cy="3124200"/>
        </p:xfrm>
        <a:graphic>
          <a:graphicData uri="http://schemas.openxmlformats.org/presentationml/2006/ole">
            <p:oleObj spid="_x0000_s29698" name="Document" r:id="rId3" imgW="5970666" imgH="1983429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height (</a:t>
            </a:r>
            <a:r>
              <a:rPr lang="en-US" dirty="0" err="1" smtClean="0"/>
              <a:t>Hmax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457200" y="1828800"/>
          <a:ext cx="8077200" cy="4495800"/>
        </p:xfrm>
        <a:graphic>
          <a:graphicData uri="http://schemas.openxmlformats.org/presentationml/2006/ole">
            <p:oleObj spid="_x0000_s30722" name="Document" r:id="rId3" imgW="5970666" imgH="1156760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Instantaneous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752" name="AutoShape 8"/>
          <p:cNvSpPr>
            <a:spLocks noChangeShapeType="1"/>
          </p:cNvSpPr>
          <p:nvPr/>
        </p:nvSpPr>
        <p:spPr bwMode="auto">
          <a:xfrm flipH="1">
            <a:off x="4438650" y="984250"/>
            <a:ext cx="942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4" name="Arc 10"/>
          <p:cNvSpPr>
            <a:spLocks/>
          </p:cNvSpPr>
          <p:nvPr/>
        </p:nvSpPr>
        <p:spPr bwMode="auto">
          <a:xfrm flipH="1">
            <a:off x="4805363" y="942975"/>
            <a:ext cx="90487" cy="431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                                                                                                                         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                                                                                                 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0" y="2066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1765" name="Object 21"/>
          <p:cNvGraphicFramePr>
            <a:graphicFrameLocks noChangeAspect="1"/>
          </p:cNvGraphicFramePr>
          <p:nvPr/>
        </p:nvGraphicFramePr>
        <p:xfrm>
          <a:off x="381000" y="1295400"/>
          <a:ext cx="8458199" cy="5105400"/>
        </p:xfrm>
        <a:graphic>
          <a:graphicData uri="http://schemas.openxmlformats.org/presentationml/2006/ole">
            <p:oleObj spid="_x0000_s31765" name="Document" r:id="rId3" imgW="5970666" imgH="3394243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066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Position, Velocity and Acceleration vectors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00200"/>
            <a:ext cx="8610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 smtClean="0"/>
              <a:t>Displacement can be defined as the vector difference between the initial and the final positions of an object   OR</a:t>
            </a:r>
          </a:p>
          <a:p>
            <a:pPr algn="l"/>
            <a:r>
              <a:rPr lang="en-US" sz="4800" dirty="0" smtClean="0"/>
              <a:t>Distance travel in a specific direction (a vector quantity)</a:t>
            </a:r>
          </a:p>
          <a:p>
            <a:pPr algn="l"/>
            <a:r>
              <a:rPr lang="en-US" dirty="0" smtClean="0"/>
              <a:t> 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0" y="228600"/>
          <a:ext cx="9144000" cy="6629400"/>
        </p:xfrm>
        <a:graphic>
          <a:graphicData uri="http://schemas.openxmlformats.org/presentationml/2006/ole">
            <p:oleObj spid="_x0000_s37890" name="Document" r:id="rId3" imgW="5961278" imgH="3781992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457200" y="1065213"/>
          <a:ext cx="9753599" cy="5792787"/>
        </p:xfrm>
        <a:graphic>
          <a:graphicData uri="http://schemas.openxmlformats.org/presentationml/2006/ole">
            <p:oleObj spid="_x0000_s38914" name="Document" r:id="rId3" imgW="5970666" imgH="4732265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1-4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Centripetal force and centripetal acceleration</a:t>
            </a:r>
          </a:p>
          <a:p>
            <a:r>
              <a:rPr lang="en-US" dirty="0" smtClean="0"/>
              <a:t>Centrifugal force </a:t>
            </a:r>
          </a:p>
          <a:p>
            <a:r>
              <a:rPr lang="en-US" dirty="0" smtClean="0"/>
              <a:t>Relationship between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Linear velocity and angular velocity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Linear acceleration and angular acceleration</a:t>
            </a:r>
          </a:p>
          <a:p>
            <a:pPr marL="571500" indent="-571500">
              <a:buNone/>
            </a:pPr>
            <a:r>
              <a:rPr lang="en-US" dirty="0" smtClean="0"/>
              <a:t>The angular equation of motion</a:t>
            </a:r>
          </a:p>
          <a:p>
            <a:pPr marL="571500" indent="-571500">
              <a:buNone/>
            </a:pP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Calculations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601663" y="1136650"/>
          <a:ext cx="7962900" cy="4305300"/>
        </p:xfrm>
        <a:graphic>
          <a:graphicData uri="http://schemas.openxmlformats.org/presentationml/2006/ole">
            <p:oleObj spid="_x0000_s39938" name="Document" r:id="rId3" imgW="5989803" imgH="3243252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533400" y="0"/>
          <a:ext cx="8340725" cy="6553200"/>
        </p:xfrm>
        <a:graphic>
          <a:graphicData uri="http://schemas.openxmlformats.org/presentationml/2006/ole">
            <p:oleObj spid="_x0000_s40962" name="Document" r:id="rId3" imgW="5970666" imgH="3780190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371475" y="352425"/>
          <a:ext cx="8021638" cy="6332538"/>
        </p:xfrm>
        <a:graphic>
          <a:graphicData uri="http://schemas.openxmlformats.org/presentationml/2006/ole">
            <p:oleObj spid="_x0000_s41986" name="Document" r:id="rId3" imgW="7361872" imgH="5811187" progId="Word.Document.12">
              <p:embed/>
            </p:oleObj>
          </a:graphicData>
        </a:graphic>
      </p:graphicFrame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            V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   Fc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5791200" y="487363"/>
          <a:ext cx="3048000" cy="2103437"/>
        </p:xfrm>
        <a:graphic>
          <a:graphicData uri="http://schemas.openxmlformats.org/presentationml/2006/ole">
            <p:oleObj spid="_x0000_s41993" name="Document" r:id="rId4" imgW="5961278" imgH="2103789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28600" y="76200"/>
          <a:ext cx="8915400" cy="6858000"/>
        </p:xfrm>
        <a:graphic>
          <a:graphicData uri="http://schemas.openxmlformats.org/presentationml/2006/ole">
            <p:oleObj spid="_x0000_s43010" name="Document" r:id="rId3" imgW="5989803" imgH="5504519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6000" dirty="0" smtClean="0"/>
              <a:t>                Thank you</a:t>
            </a:r>
          </a:p>
          <a:p>
            <a:pPr>
              <a:buNone/>
            </a:pPr>
            <a:r>
              <a:rPr lang="en-US" sz="6000" dirty="0" smtClean="0"/>
              <a:t>    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5821363"/>
          </a:xfrm>
        </p:spPr>
        <p:txBody>
          <a:bodyPr>
            <a:normAutofit/>
          </a:bodyPr>
          <a:lstStyle/>
          <a:p>
            <a:r>
              <a:rPr lang="en-US" sz="5400" b="1" u="sng" dirty="0" smtClean="0"/>
              <a:t>Position vector</a:t>
            </a:r>
            <a:r>
              <a:rPr lang="en-US" sz="5400" i="1" dirty="0"/>
              <a:t/>
            </a:r>
            <a:br>
              <a:rPr lang="en-US" sz="5400" i="1" dirty="0"/>
            </a:br>
            <a:endParaRPr lang="en-US" sz="5400" dirty="0"/>
          </a:p>
          <a:p>
            <a:pPr>
              <a:buNone/>
            </a:pPr>
            <a:r>
              <a:rPr lang="en-US" sz="5400" i="1" dirty="0"/>
              <a:t/>
            </a:r>
            <a:br>
              <a:rPr lang="en-US" sz="5400" i="1" dirty="0"/>
            </a:br>
            <a:endParaRPr lang="en-US" sz="5400" dirty="0"/>
          </a:p>
          <a:p>
            <a:pPr>
              <a:buNone/>
            </a:pPr>
            <a:r>
              <a:rPr lang="en-US" sz="5400" i="1" dirty="0" smtClean="0"/>
              <a:t/>
            </a:r>
            <a:br>
              <a:rPr lang="en-US" sz="5400" i="1" dirty="0" smtClean="0"/>
            </a:br>
            <a:endParaRPr lang="en-US" sz="5400" dirty="0" smtClean="0"/>
          </a:p>
          <a:p>
            <a:pPr>
              <a:buNone/>
            </a:pPr>
            <a:endParaRPr lang="en-US" sz="5400" dirty="0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312738" y="1293813"/>
          <a:ext cx="8296275" cy="2765425"/>
        </p:xfrm>
        <a:graphic>
          <a:graphicData uri="http://schemas.openxmlformats.org/presentationml/2006/ole">
            <p:oleObj spid="_x0000_s1033" name="Document" r:id="rId3" imgW="10039934" imgH="3500910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62484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601663" y="381000"/>
          <a:ext cx="7827962" cy="5410199"/>
        </p:xfrm>
        <a:graphic>
          <a:graphicData uri="http://schemas.openxmlformats.org/presentationml/2006/ole">
            <p:oleObj spid="_x0000_s8194" name="Document" r:id="rId3" imgW="6008940" imgH="1841807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34988" y="228600"/>
          <a:ext cx="8096250" cy="5943600"/>
        </p:xfrm>
        <a:graphic>
          <a:graphicData uri="http://schemas.openxmlformats.org/presentationml/2006/ole">
            <p:oleObj spid="_x0000_s9218" name="Document" r:id="rId3" imgW="5989803" imgH="1840005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Instantaneous velocity and 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04800" y="1371600"/>
          <a:ext cx="8839200" cy="5486399"/>
        </p:xfrm>
        <a:graphic>
          <a:graphicData uri="http://schemas.openxmlformats.org/presentationml/2006/ole">
            <p:oleObj spid="_x0000_s10242" name="Document" r:id="rId3" imgW="5961278" imgH="293622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59436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28600" y="228600"/>
          <a:ext cx="8610600" cy="6400800"/>
        </p:xfrm>
        <a:graphic>
          <a:graphicData uri="http://schemas.openxmlformats.org/presentationml/2006/ole">
            <p:oleObj spid="_x0000_s11266" name="Document" r:id="rId3" imgW="6008940" imgH="4371543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3 Coordinate system,</a:t>
            </a:r>
            <a:endParaRPr lang="en-US" dirty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12738" y="981075"/>
          <a:ext cx="8407400" cy="2208213"/>
        </p:xfrm>
        <a:graphic>
          <a:graphicData uri="http://schemas.openxmlformats.org/presentationml/2006/ole">
            <p:oleObj spid="_x0000_s12290" name="Document" r:id="rId3" imgW="6008940" imgH="1578022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5626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304800" y="1419225"/>
          <a:ext cx="8750300" cy="4371975"/>
        </p:xfrm>
        <a:graphic>
          <a:graphicData uri="http://schemas.openxmlformats.org/presentationml/2006/ole">
            <p:oleObj spid="_x0000_s13314" name="Document" r:id="rId3" imgW="5970666" imgH="2884332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346</Words>
  <Application>Microsoft Office PowerPoint</Application>
  <PresentationFormat>On-screen Show (4:3)</PresentationFormat>
  <Paragraphs>77</Paragraphs>
  <Slides>28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Office Theme</vt:lpstr>
      <vt:lpstr>Microsoft Office Word Document</vt:lpstr>
      <vt:lpstr>Document</vt:lpstr>
      <vt:lpstr>PHY 101 –General Physics I by Dr. O.O. Oketayo (Dept. Of Physics)</vt:lpstr>
      <vt:lpstr>Position, Velocity and Acceleration vectors</vt:lpstr>
      <vt:lpstr>Slide 3</vt:lpstr>
      <vt:lpstr>Slide 4</vt:lpstr>
      <vt:lpstr>Slide 5</vt:lpstr>
      <vt:lpstr>Instantaneous velocity and acceleration</vt:lpstr>
      <vt:lpstr>Slide 7</vt:lpstr>
      <vt:lpstr>In 3 Coordinate system,</vt:lpstr>
      <vt:lpstr>Calculations</vt:lpstr>
      <vt:lpstr>Slide 10</vt:lpstr>
      <vt:lpstr>Slide 11</vt:lpstr>
      <vt:lpstr>Slide 12</vt:lpstr>
      <vt:lpstr>Projectiles</vt:lpstr>
      <vt:lpstr>Slide 14</vt:lpstr>
      <vt:lpstr>Projectile-Definition and examples</vt:lpstr>
      <vt:lpstr>Time (t) reach the maximum height (t) and Time of flight  (T)</vt:lpstr>
      <vt:lpstr>Range  (R)</vt:lpstr>
      <vt:lpstr>Maximum height (Hmax)</vt:lpstr>
      <vt:lpstr>Instantaneous velocity</vt:lpstr>
      <vt:lpstr>Slide 20</vt:lpstr>
      <vt:lpstr>Problem 2</vt:lpstr>
      <vt:lpstr>TUTORIA #2</vt:lpstr>
      <vt:lpstr>Circular motion</vt:lpstr>
      <vt:lpstr>CIRCULAR MOTION</vt:lpstr>
      <vt:lpstr>Slide 25</vt:lpstr>
      <vt:lpstr>Slide 26</vt:lpstr>
      <vt:lpstr>Calculations</vt:lpstr>
      <vt:lpstr>Slide 28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Position, Velocity and Acceleration vectors</dc:title>
  <dc:creator>dele</dc:creator>
  <cp:lastModifiedBy>dele</cp:lastModifiedBy>
  <cp:revision>10</cp:revision>
  <dcterms:created xsi:type="dcterms:W3CDTF">2018-02-23T03:40:12Z</dcterms:created>
  <dcterms:modified xsi:type="dcterms:W3CDTF">2019-03-18T04:37:59Z</dcterms:modified>
</cp:coreProperties>
</file>