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ExtraBold"/>
      <p:bold r:id="rId42"/>
      <p:boldItalic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38FCD9-9D9A-46C2-90B3-0004A2C5B353}">
  <a:tblStyle styleId="{F838FCD9-9D9A-46C2-90B3-0004A2C5B3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2.xml"/><Relationship Id="rId42" Type="http://schemas.openxmlformats.org/officeDocument/2006/relationships/font" Target="fonts/MontserratExtraBold-bold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4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3.xml"/><Relationship Id="rId43" Type="http://schemas.openxmlformats.org/officeDocument/2006/relationships/font" Target="fonts/MontserratExtraBold-boldItalic.fntdata"/><Relationship Id="rId24" Type="http://schemas.openxmlformats.org/officeDocument/2006/relationships/slide" Target="slides/slide16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5.xml"/><Relationship Id="rId45" Type="http://schemas.openxmlformats.org/officeDocument/2006/relationships/font" Target="fonts/RobotoMono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3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2.xml"/><Relationship Id="rId32" Type="http://schemas.openxmlformats.org/officeDocument/2006/relationships/font" Target="fonts/Raleway-italic.fntdata"/><Relationship Id="rId13" Type="http://schemas.openxmlformats.org/officeDocument/2006/relationships/slide" Target="slides/slide5.xml"/><Relationship Id="rId35" Type="http://schemas.openxmlformats.org/officeDocument/2006/relationships/font" Target="fonts/Lato-bold.fntdata"/><Relationship Id="rId12" Type="http://schemas.openxmlformats.org/officeDocument/2006/relationships/slide" Target="slides/slide4.xml"/><Relationship Id="rId34" Type="http://schemas.openxmlformats.org/officeDocument/2006/relationships/font" Target="fonts/Lato-regular.fntdata"/><Relationship Id="rId15" Type="http://schemas.openxmlformats.org/officeDocument/2006/relationships/slide" Target="slides/slide7.xml"/><Relationship Id="rId37" Type="http://schemas.openxmlformats.org/officeDocument/2006/relationships/font" Target="fonts/Lato-boldItalic.fntdata"/><Relationship Id="rId14" Type="http://schemas.openxmlformats.org/officeDocument/2006/relationships/slide" Target="slides/slide6.xml"/><Relationship Id="rId36" Type="http://schemas.openxmlformats.org/officeDocument/2006/relationships/font" Target="fonts/Lato-italic.fntdata"/><Relationship Id="rId17" Type="http://schemas.openxmlformats.org/officeDocument/2006/relationships/slide" Target="slides/slide9.xml"/><Relationship Id="rId39" Type="http://schemas.openxmlformats.org/officeDocument/2006/relationships/font" Target="fonts/Montserrat-bold.fntdata"/><Relationship Id="rId16" Type="http://schemas.openxmlformats.org/officeDocument/2006/relationships/slide" Target="slides/slide8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db9b3f73f_1_15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4" name="Google Shape;234;g35db9b3f73f_1_15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5" name="Google Shape;235;g35db9b3f73f_1_15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5db9b3f73f_1_15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5db9b3f73f_1_15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8" name="Google Shape;238;g35db9b3f73f_1_15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562c4970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3562c4970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562c4970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3562c4970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3562c4970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3562c497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562c4970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3562c4970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562c4970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3562c4970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fa3e41a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fa3e41a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fa3e41a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fa3e41a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fa3e41a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fa3e41a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3fa3e41a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3fa3e41a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3fa3e41a8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3fa3e41a8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7d0a780d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7d0a780d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ec8c52cb_0_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4" name="Google Shape;434;g35eec8c52cb_0_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35" name="Google Shape;435;g35eec8c52cb_0_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35eec8c52cb_0_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35eec8c52cb_0_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8" name="Google Shape;438;g35eec8c52cb_0_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db9b3f73f_1_36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3" name="Google Shape;453;g35db9b3f73f_1_36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54" name="Google Shape;454;g35db9b3f73f_1_36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35db9b3f73f_1_36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5db9b3f73f_1_36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7" name="Google Shape;457;g35db9b3f73f_1_36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2d644b0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2d644b0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2d644b0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32d644b0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fa3e41a8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fa3e41a8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2d644b0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2d644b0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2d644b0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2d644b0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1954f075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31954f075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562c497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562c497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21" name="Google Shape;121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88" name="Google Shape;188;p30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89" name="Google Shape;189;p3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97" name="Google Shape;197;p31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98" name="Google Shape;198;p3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4" name="Google Shape;204;p3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209" name="Google Shape;209;p33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210" name="Google Shape;210;p3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1" name="Google Shape;211;p3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5" name="Google Shape;215;p34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217" name="Google Shape;217;p3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8" name="Google Shape;218;p3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ublic.tableau.com/views/monthly_growth_inventory/Dashboard1?:language=en-US&amp;publish=yes&amp;:sid=&amp;:redirect=auth&amp;:display_count=n&amp;:origin=viz_share_link" TargetMode="External"/><Relationship Id="rId4" Type="http://schemas.openxmlformats.org/officeDocument/2006/relationships/hyperlink" Target="https://public.tableau.com/views/monthly_growth_inventory/Dashboard1?:language=en-US&amp;publish=yes&amp;:sid=&amp;:redirect=auth&amp;:display_count=n&amp;:origin=viz_share_link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hyperlink" Target="https://public.tableau.com/views/monthly_growth_inventory/Dashboard1?:language=en-US&amp;publish=yes&amp;:sid=&amp;:redirect=auth&amp;:display_count=n&amp;:origin=viz_shar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s://public.tableau.com/views/monthly_growth_inventory/Dashboard1?:language=en-US&amp;publish=yes&amp;:sid=&amp;:redirect=auth&amp;:display_count=n&amp;:origin=viz_shar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7"/>
          <p:cNvGrpSpPr/>
          <p:nvPr/>
        </p:nvGrpSpPr>
        <p:grpSpPr>
          <a:xfrm>
            <a:off x="-4467950" y="-1097350"/>
            <a:ext cx="5723891" cy="6240872"/>
            <a:chOff x="0" y="0"/>
            <a:chExt cx="832094" cy="847530"/>
          </a:xfrm>
        </p:grpSpPr>
        <p:sp>
          <p:nvSpPr>
            <p:cNvPr id="241" name="Google Shape;241;p37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2C68B2"/>
                </a:gs>
                <a:gs pos="100000">
                  <a:srgbClr val="162B4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42" name="Google Shape;242;p37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3" name="Google Shape;243;p37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37"/>
          <p:cNvSpPr txBox="1"/>
          <p:nvPr/>
        </p:nvSpPr>
        <p:spPr>
          <a:xfrm>
            <a:off x="1958194" y="4530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RevoU FSDA batch FEB25</a:t>
            </a:r>
            <a:endParaRPr sz="700"/>
          </a:p>
        </p:txBody>
      </p:sp>
      <p:sp>
        <p:nvSpPr>
          <p:cNvPr id="245" name="Google Shape;245;p37"/>
          <p:cNvSpPr txBox="1"/>
          <p:nvPr/>
        </p:nvSpPr>
        <p:spPr>
          <a:xfrm>
            <a:off x="3848554" y="4530420"/>
            <a:ext cx="1227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Advance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19581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Batch</a:t>
            </a:r>
            <a:endParaRPr sz="700"/>
          </a:p>
        </p:txBody>
      </p:sp>
      <p:sp>
        <p:nvSpPr>
          <p:cNvPr id="247" name="Google Shape;247;p37"/>
          <p:cNvSpPr txBox="1"/>
          <p:nvPr/>
        </p:nvSpPr>
        <p:spPr>
          <a:xfrm>
            <a:off x="3848554" y="4364600"/>
            <a:ext cx="901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Assignment</a:t>
            </a:r>
            <a:endParaRPr sz="700"/>
          </a:p>
        </p:txBody>
      </p:sp>
      <p:sp>
        <p:nvSpPr>
          <p:cNvPr id="248" name="Google Shape;248;p37"/>
          <p:cNvSpPr txBox="1"/>
          <p:nvPr/>
        </p:nvSpPr>
        <p:spPr>
          <a:xfrm>
            <a:off x="807586" y="4538829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Ahmad Rizki</a:t>
            </a:r>
            <a:endParaRPr sz="700"/>
          </a:p>
        </p:txBody>
      </p:sp>
      <p:sp>
        <p:nvSpPr>
          <p:cNvPr id="249" name="Google Shape;249;p37"/>
          <p:cNvSpPr txBox="1"/>
          <p:nvPr/>
        </p:nvSpPr>
        <p:spPr>
          <a:xfrm>
            <a:off x="807586" y="43730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sz="700"/>
          </a:p>
        </p:txBody>
      </p:sp>
      <p:sp>
        <p:nvSpPr>
          <p:cNvPr id="250" name="Google Shape;250;p37"/>
          <p:cNvSpPr txBox="1"/>
          <p:nvPr/>
        </p:nvSpPr>
        <p:spPr>
          <a:xfrm>
            <a:off x="-143632" y="339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Mar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14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2025</a:t>
            </a:r>
            <a:endParaRPr sz="700"/>
          </a:p>
        </p:txBody>
      </p:sp>
      <p:sp>
        <p:nvSpPr>
          <p:cNvPr id="251" name="Google Shape;251;p37"/>
          <p:cNvSpPr txBox="1"/>
          <p:nvPr/>
        </p:nvSpPr>
        <p:spPr>
          <a:xfrm>
            <a:off x="-143632" y="173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 sz="700"/>
          </a:p>
        </p:txBody>
      </p:sp>
      <p:sp>
        <p:nvSpPr>
          <p:cNvPr id="252" name="Google Shape;252;p37"/>
          <p:cNvSpPr txBox="1"/>
          <p:nvPr/>
        </p:nvSpPr>
        <p:spPr>
          <a:xfrm>
            <a:off x="951150" y="3069500"/>
            <a:ext cx="7242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Inventory Management Analysis</a:t>
            </a:r>
            <a:endParaRPr sz="17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5082400" y="4530425"/>
            <a:ext cx="1952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www.linkedin.com/in/arizabdulhanan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50823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endParaRPr sz="700"/>
          </a:p>
        </p:txBody>
      </p:sp>
      <p:sp>
        <p:nvSpPr>
          <p:cNvPr id="255" name="Google Shape;255;p37"/>
          <p:cNvSpPr txBox="1"/>
          <p:nvPr/>
        </p:nvSpPr>
        <p:spPr>
          <a:xfrm>
            <a:off x="7520800" y="4530425"/>
            <a:ext cx="1952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Tableau</a:t>
            </a: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75207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</a:t>
            </a:r>
            <a:endParaRPr sz="700"/>
          </a:p>
        </p:txBody>
      </p:sp>
      <p:pic>
        <p:nvPicPr>
          <p:cNvPr id="257" name="Google Shape;257;p37" title="RevoU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799" y="1151551"/>
            <a:ext cx="721751" cy="61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 title="19368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3654" y="462425"/>
            <a:ext cx="4153984" cy="2949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37"/>
          <p:cNvGrpSpPr/>
          <p:nvPr/>
        </p:nvGrpSpPr>
        <p:grpSpPr>
          <a:xfrm>
            <a:off x="8233828" y="-143178"/>
            <a:ext cx="5985134" cy="5985134"/>
            <a:chOff x="0" y="0"/>
            <a:chExt cx="812800" cy="812800"/>
          </a:xfrm>
        </p:grpSpPr>
        <p:sp>
          <p:nvSpPr>
            <p:cNvPr id="260" name="Google Shape;260;p3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7DC3D6"/>
                </a:gs>
                <a:gs pos="100000">
                  <a:srgbClr val="39839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61" name="Google Shape;261;p3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37"/>
          <p:cNvSpPr txBox="1"/>
          <p:nvPr>
            <p:ph idx="4294967295" type="ctrTitle"/>
          </p:nvPr>
        </p:nvSpPr>
        <p:spPr>
          <a:xfrm>
            <a:off x="1401825" y="1627250"/>
            <a:ext cx="2496300" cy="7371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5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TheLook</a:t>
            </a:r>
            <a:endParaRPr b="0"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/>
          <p:nvPr/>
        </p:nvSpPr>
        <p:spPr>
          <a:xfrm>
            <a:off x="5004725" y="2883975"/>
            <a:ext cx="3436500" cy="2010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BAC2"/>
              </a:gs>
              <a:gs pos="100000">
                <a:srgbClr val="00568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6"/>
          <p:cNvSpPr/>
          <p:nvPr/>
        </p:nvSpPr>
        <p:spPr>
          <a:xfrm>
            <a:off x="5025949" y="2901825"/>
            <a:ext cx="2849700" cy="142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gender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case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 17 then "1: &lt; 17"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&lt;= 25 then "2: 17-25"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&lt;= 35 then "3: 26-35"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&lt;= 45 then "4: 36-45"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&lt;= 55 then "5: 46-55"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&gt; 55 then "6: &gt; 55"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else null end as age_group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count (distinct id) total_user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fsda-sql-01.TheLook_Ecommerce.users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group by 1, 2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order by 1, 2;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46"/>
          <p:cNvSpPr/>
          <p:nvPr/>
        </p:nvSpPr>
        <p:spPr>
          <a:xfrm>
            <a:off x="5148179" y="2686825"/>
            <a:ext cx="1131600" cy="3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495025"/>
            <a:ext cx="4242725" cy="239092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6"/>
          <p:cNvSpPr txBox="1"/>
          <p:nvPr/>
        </p:nvSpPr>
        <p:spPr>
          <a:xfrm>
            <a:off x="736400" y="170450"/>
            <a:ext cx="753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Majority of Users Aged 55+, While Under-17 Group Least Represented; Gender Split Remains Balanced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025" y="885826"/>
            <a:ext cx="295781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6"/>
          <p:cNvSpPr/>
          <p:nvPr/>
        </p:nvSpPr>
        <p:spPr>
          <a:xfrm>
            <a:off x="5004725" y="978975"/>
            <a:ext cx="3436500" cy="1567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BAC2"/>
              </a:gs>
              <a:gs pos="100000">
                <a:srgbClr val="00568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6"/>
          <p:cNvSpPr/>
          <p:nvPr/>
        </p:nvSpPr>
        <p:spPr>
          <a:xfrm>
            <a:off x="5025949" y="996825"/>
            <a:ext cx="2849700" cy="142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case</a:t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 17 then "1: &lt; 17"</a:t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&lt;= 25 then "2: 17-25"</a:t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&lt;= 35 then "3: 26-35"</a:t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&lt;= 45 then "4: 36-45"</a:t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&lt;= 55 then "5: 46-55"</a:t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&gt; 55 then "6: &gt; 55"</a:t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else null end as age_group</a:t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count(distinct id) total_user</a:t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fsda-sql-01.TheLook_Ecommerce.users</a:t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group by 1</a:t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order by 1;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46"/>
          <p:cNvSpPr/>
          <p:nvPr/>
        </p:nvSpPr>
        <p:spPr>
          <a:xfrm>
            <a:off x="5148179" y="781825"/>
            <a:ext cx="1131600" cy="3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6"/>
          <p:cNvSpPr/>
          <p:nvPr/>
        </p:nvSpPr>
        <p:spPr>
          <a:xfrm>
            <a:off x="1195025" y="2029450"/>
            <a:ext cx="2957700" cy="200100"/>
          </a:xfrm>
          <a:prstGeom prst="rect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/>
          <p:nvPr/>
        </p:nvSpPr>
        <p:spPr>
          <a:xfrm>
            <a:off x="4301675" y="996825"/>
            <a:ext cx="4156500" cy="1245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BAC2"/>
              </a:gs>
              <a:gs pos="100000">
                <a:srgbClr val="005683"/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country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count(distinct id) total_user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fsda-sql-01.TheLook_Ecommerce.users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group by 1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order by 2 desc;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47"/>
          <p:cNvSpPr/>
          <p:nvPr/>
        </p:nvSpPr>
        <p:spPr>
          <a:xfrm>
            <a:off x="4408150" y="781825"/>
            <a:ext cx="1305000" cy="3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5" name="Google Shape;3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818550"/>
            <a:ext cx="3088896" cy="26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7"/>
          <p:cNvSpPr txBox="1"/>
          <p:nvPr/>
        </p:nvSpPr>
        <p:spPr>
          <a:xfrm>
            <a:off x="736400" y="170450"/>
            <a:ext cx="7532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China Tops User Demographics, While Poland Has the Fewest Users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7"/>
          <p:cNvSpPr/>
          <p:nvPr/>
        </p:nvSpPr>
        <p:spPr>
          <a:xfrm>
            <a:off x="838200" y="1038850"/>
            <a:ext cx="3204300" cy="200100"/>
          </a:xfrm>
          <a:prstGeom prst="rect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/>
          <p:nvPr/>
        </p:nvSpPr>
        <p:spPr>
          <a:xfrm>
            <a:off x="4471325" y="955152"/>
            <a:ext cx="3962700" cy="190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BAC2"/>
              </a:gs>
              <a:gs pos="100000">
                <a:srgbClr val="00568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8"/>
          <p:cNvSpPr/>
          <p:nvPr/>
        </p:nvSpPr>
        <p:spPr>
          <a:xfrm>
            <a:off x="4495800" y="996825"/>
            <a:ext cx="4191000" cy="142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products.category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count(distinct order_items.order_id) total_orders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fsda-sql-01.TheLook_Ecommerce.order_items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join fsda-sql-01.TheLook_Ecommerce.products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on products.id = order_items.product_id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where order_items.status = 'Complete'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and extract(year from date(delivered_at)) = 2022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and extract(quarter from date(delivered_at)) = 4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group by 1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order by 2 desc;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48"/>
          <p:cNvSpPr/>
          <p:nvPr/>
        </p:nvSpPr>
        <p:spPr>
          <a:xfrm>
            <a:off x="4636750" y="781825"/>
            <a:ext cx="1305000" cy="3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818550"/>
            <a:ext cx="3204419" cy="26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8"/>
          <p:cNvSpPr txBox="1"/>
          <p:nvPr/>
        </p:nvSpPr>
        <p:spPr>
          <a:xfrm>
            <a:off x="736400" y="170450"/>
            <a:ext cx="7532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Jeans Lead, Pants Lag in Completed Orders for Q4 2022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8"/>
          <p:cNvSpPr/>
          <p:nvPr/>
        </p:nvSpPr>
        <p:spPr>
          <a:xfrm>
            <a:off x="762000" y="1038850"/>
            <a:ext cx="3204300" cy="200100"/>
          </a:xfrm>
          <a:prstGeom prst="rect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/>
          <p:nvPr/>
        </p:nvSpPr>
        <p:spPr>
          <a:xfrm>
            <a:off x="4318925" y="1336152"/>
            <a:ext cx="3962700" cy="1910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BAC2"/>
              </a:gs>
              <a:gs pos="100000">
                <a:srgbClr val="00568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9"/>
          <p:cNvSpPr/>
          <p:nvPr/>
        </p:nvSpPr>
        <p:spPr>
          <a:xfrm>
            <a:off x="4343400" y="1377825"/>
            <a:ext cx="4191000" cy="142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date_trunc(date(order_items.created_at), month) month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(count(distinct order_items.id) / count(distinct order_items.order_id)) stock_to_basket_ratio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fsda-sql-01.TheLook_Ecommerce.order_items order_items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join fsda-sql-01.TheLook_Ecommerce.products products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on order_items.product_id = products.id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where products.category = 'Tops &amp; Tees'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and extract(year from date(order_items.created_at)) = 2022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group by 1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order by 2 desc;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49"/>
          <p:cNvSpPr/>
          <p:nvPr/>
        </p:nvSpPr>
        <p:spPr>
          <a:xfrm>
            <a:off x="4484350" y="1162825"/>
            <a:ext cx="1305000" cy="3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" name="Google Shape;3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123350"/>
            <a:ext cx="2349841" cy="26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9"/>
          <p:cNvSpPr txBox="1"/>
          <p:nvPr/>
        </p:nvSpPr>
        <p:spPr>
          <a:xfrm>
            <a:off x="736400" y="170450"/>
            <a:ext cx="753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December 2022 Shows Highest Stock-to-Basket Ratio for Tops &amp; Tees, Indicating Possible Overstocking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49"/>
          <p:cNvSpPr txBox="1"/>
          <p:nvPr/>
        </p:nvSpPr>
        <p:spPr>
          <a:xfrm>
            <a:off x="685800" y="39624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December 2022 has the highest ratio which might indicate overstocking.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October 2022 has the lowest ratio might suggest understocking or high demand.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9"/>
          <p:cNvSpPr/>
          <p:nvPr/>
        </p:nvSpPr>
        <p:spPr>
          <a:xfrm>
            <a:off x="1219200" y="1336150"/>
            <a:ext cx="2425800" cy="207600"/>
          </a:xfrm>
          <a:prstGeom prst="rect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/>
          <p:nvPr/>
        </p:nvSpPr>
        <p:spPr>
          <a:xfrm>
            <a:off x="4852325" y="955150"/>
            <a:ext cx="3900900" cy="230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BAC2"/>
              </a:gs>
              <a:gs pos="100000">
                <a:srgbClr val="00568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0"/>
          <p:cNvSpPr/>
          <p:nvPr/>
        </p:nvSpPr>
        <p:spPr>
          <a:xfrm>
            <a:off x="4909100" y="996825"/>
            <a:ext cx="3844200" cy="142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country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products.category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count(distinct order_id) total_orders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fsda-sql-01.TheLook_Ecommerce.order_items order_items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join fsda-sql-01.TheLook_Ecommerce.products products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on order_items.product_id = products.id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join fsda-sql-01.TheLook_Ecommerce.users users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on order_items.user_id = users.id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where status = 'Complete'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and extract(year from date(order_items.delivered_at)) = 2021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group by 1, 2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order by 3 desc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limit 10;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5" name="Google Shape;375;p50"/>
          <p:cNvSpPr/>
          <p:nvPr/>
        </p:nvSpPr>
        <p:spPr>
          <a:xfrm>
            <a:off x="5076894" y="781825"/>
            <a:ext cx="1184700" cy="3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42350"/>
            <a:ext cx="4210124" cy="26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0"/>
          <p:cNvSpPr txBox="1"/>
          <p:nvPr/>
        </p:nvSpPr>
        <p:spPr>
          <a:xfrm>
            <a:off x="736400" y="170450"/>
            <a:ext cx="7532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China Dominates Completed Orders Across Top 10 Categories in 2021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0"/>
          <p:cNvSpPr/>
          <p:nvPr/>
        </p:nvSpPr>
        <p:spPr>
          <a:xfrm>
            <a:off x="492675" y="983050"/>
            <a:ext cx="4174500" cy="2145300"/>
          </a:xfrm>
          <a:prstGeom prst="rect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/>
          <p:nvPr/>
        </p:nvSpPr>
        <p:spPr>
          <a:xfrm>
            <a:off x="4471325" y="955154"/>
            <a:ext cx="3962700" cy="1352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BAC2"/>
              </a:gs>
              <a:gs pos="100000">
                <a:srgbClr val="00568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1"/>
          <p:cNvSpPr/>
          <p:nvPr/>
        </p:nvSpPr>
        <p:spPr>
          <a:xfrm>
            <a:off x="4451900" y="996825"/>
            <a:ext cx="3962700" cy="109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user_id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min(created_at) first_order_date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fsda-sql-01.TheLook_Ecommerce.orders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where status = 'Complete'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group by 1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order by 2;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5" name="Google Shape;385;p51"/>
          <p:cNvSpPr/>
          <p:nvPr/>
        </p:nvSpPr>
        <p:spPr>
          <a:xfrm>
            <a:off x="4636750" y="781825"/>
            <a:ext cx="1305000" cy="3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6" name="Google Shape;3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742350"/>
            <a:ext cx="3429400" cy="31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1"/>
          <p:cNvSpPr txBox="1"/>
          <p:nvPr/>
        </p:nvSpPr>
        <p:spPr>
          <a:xfrm>
            <a:off x="736400" y="170450"/>
            <a:ext cx="7532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First User Order Traced Back to January 29, 2019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51"/>
          <p:cNvSpPr/>
          <p:nvPr/>
        </p:nvSpPr>
        <p:spPr>
          <a:xfrm>
            <a:off x="737100" y="983050"/>
            <a:ext cx="3454200" cy="200100"/>
          </a:xfrm>
          <a:prstGeom prst="rect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/>
          <p:nvPr/>
        </p:nvSpPr>
        <p:spPr>
          <a:xfrm>
            <a:off x="4938550" y="955150"/>
            <a:ext cx="3489600" cy="154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BAC2"/>
              </a:gs>
              <a:gs pos="100000">
                <a:srgbClr val="00568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2"/>
          <p:cNvSpPr/>
          <p:nvPr/>
        </p:nvSpPr>
        <p:spPr>
          <a:xfrm>
            <a:off x="4985300" y="996825"/>
            <a:ext cx="3260100" cy="142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user_id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count(distinct order_id) total_order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fsda-sql-01.TheLook_Ecommerce.orders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where status = 'Complete'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group by 1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order by 2 desc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limit 3;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5" name="Google Shape;395;p52"/>
          <p:cNvSpPr/>
          <p:nvPr/>
        </p:nvSpPr>
        <p:spPr>
          <a:xfrm>
            <a:off x="5127604" y="781825"/>
            <a:ext cx="1004700" cy="3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75" y="1123350"/>
            <a:ext cx="3159025" cy="10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2"/>
          <p:cNvSpPr txBox="1"/>
          <p:nvPr/>
        </p:nvSpPr>
        <p:spPr>
          <a:xfrm>
            <a:off x="736400" y="170450"/>
            <a:ext cx="7532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Top 3 Loyal Customers Identified, Each with 4 Completed Orders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/>
          <p:nvPr/>
        </p:nvSpPr>
        <p:spPr>
          <a:xfrm>
            <a:off x="4938550" y="955150"/>
            <a:ext cx="3637500" cy="3889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BAC2"/>
              </a:gs>
              <a:gs pos="100000">
                <a:srgbClr val="00568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3"/>
          <p:cNvSpPr/>
          <p:nvPr/>
        </p:nvSpPr>
        <p:spPr>
          <a:xfrm>
            <a:off x="5061500" y="996825"/>
            <a:ext cx="3473700" cy="142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with CurrentTable as (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select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date(date_trunc(orders.created_at, month)) month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, count(distinct orders.order_id) total_complete_order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fsda-sql-01.TheLook_Ecommerce.orders orders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join fsda-sql-01.TheLook_Ecommerce.users users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on orders.user_id = users.id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where orders.status = 'Complete'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and extract(year from date(orders.created_at)) = 2022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and users.country = 'China'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group by 1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PrevTable as (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select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*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, lag(total_complete_order) over(order by month) previous_complete_order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from CurrentTable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order by month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*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round(((total_complete_order - previous_complete_order) /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previous_complete_order) * 100, 2) growth_percentage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PrevTable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where month between '2022-03-01' and '2022-11-01'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order by 4 desc;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4" name="Google Shape;4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94825"/>
            <a:ext cx="4242725" cy="1863856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3"/>
          <p:cNvSpPr txBox="1"/>
          <p:nvPr/>
        </p:nvSpPr>
        <p:spPr>
          <a:xfrm>
            <a:off x="736400" y="170450"/>
            <a:ext cx="7532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July 2022 Marks Peak Growth in China’s Completed Orders at 26.33%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3"/>
          <p:cNvSpPr txBox="1"/>
          <p:nvPr/>
        </p:nvSpPr>
        <p:spPr>
          <a:xfrm>
            <a:off x="685800" y="39624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July 2022 has the highest growth in completed orders with 26.33%.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Meanwhile, June 2022 has the lowest growth rate, even negative with -6.83%.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3"/>
          <p:cNvSpPr/>
          <p:nvPr/>
        </p:nvSpPr>
        <p:spPr>
          <a:xfrm>
            <a:off x="5246350" y="781825"/>
            <a:ext cx="1305000" cy="3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53"/>
          <p:cNvSpPr/>
          <p:nvPr/>
        </p:nvSpPr>
        <p:spPr>
          <a:xfrm>
            <a:off x="457200" y="1059250"/>
            <a:ext cx="4242600" cy="200100"/>
          </a:xfrm>
          <a:prstGeom prst="rect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/>
          <p:nvPr/>
        </p:nvSpPr>
        <p:spPr>
          <a:xfrm>
            <a:off x="5671100" y="955150"/>
            <a:ext cx="3117000" cy="348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BAC2"/>
              </a:gs>
              <a:gs pos="100000">
                <a:srgbClr val="00568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4"/>
          <p:cNvSpPr/>
          <p:nvPr/>
        </p:nvSpPr>
        <p:spPr>
          <a:xfrm>
            <a:off x="5715000" y="996825"/>
            <a:ext cx="3073200" cy="142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gender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case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 17 then "1: &lt; 17"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&lt;= 25 then "2: 17-25"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&lt;= 35 then "3: 26-35"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&lt;= 45 then "4: 36-45"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&lt;= 55 then "5: 46-55"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when age &gt; 55 then "6: &gt; 55"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else null end as age_group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country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category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count(distinct order_id) total_orders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fsda-sql-01.TheLook_Ecommerce.order_items order_items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join fsda-sql-01.TheLook_Ecommerce.users users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on order_items.user_id = users.id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join fsda-sql-01.TheLook_Ecommerce.products products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on order_items.product_id = products.id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group by 1, 2, 3, 4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order by 5 desc;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5" name="Google Shape;4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98850"/>
            <a:ext cx="5308701" cy="17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4"/>
          <p:cNvSpPr txBox="1"/>
          <p:nvPr/>
        </p:nvSpPr>
        <p:spPr>
          <a:xfrm>
            <a:off x="736400" y="170450"/>
            <a:ext cx="7532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China Leads in Intimates Sales Category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4"/>
          <p:cNvSpPr/>
          <p:nvPr/>
        </p:nvSpPr>
        <p:spPr>
          <a:xfrm>
            <a:off x="2677250" y="1039175"/>
            <a:ext cx="2834100" cy="115800"/>
          </a:xfrm>
          <a:prstGeom prst="rect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54"/>
          <p:cNvSpPr/>
          <p:nvPr/>
        </p:nvSpPr>
        <p:spPr>
          <a:xfrm>
            <a:off x="2677250" y="1305000"/>
            <a:ext cx="2834100" cy="393900"/>
          </a:xfrm>
          <a:prstGeom prst="rect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54"/>
          <p:cNvSpPr/>
          <p:nvPr/>
        </p:nvSpPr>
        <p:spPr>
          <a:xfrm>
            <a:off x="2677250" y="1990800"/>
            <a:ext cx="2834100" cy="115800"/>
          </a:xfrm>
          <a:prstGeom prst="rect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54"/>
          <p:cNvSpPr/>
          <p:nvPr/>
        </p:nvSpPr>
        <p:spPr>
          <a:xfrm>
            <a:off x="5855950" y="781825"/>
            <a:ext cx="1305000" cy="3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/>
          <p:nvPr/>
        </p:nvSpPr>
        <p:spPr>
          <a:xfrm>
            <a:off x="5442500" y="955150"/>
            <a:ext cx="3285900" cy="3889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BAC2"/>
              </a:gs>
              <a:gs pos="100000">
                <a:srgbClr val="00568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42700"/>
            <a:ext cx="4917200" cy="30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5"/>
          <p:cNvSpPr/>
          <p:nvPr/>
        </p:nvSpPr>
        <p:spPr>
          <a:xfrm>
            <a:off x="5465900" y="996825"/>
            <a:ext cx="2976600" cy="142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with BaseTable as (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SELECT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date_trunc(date(created_at), month) base_month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, product_category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, COUNT(id) AS total_inventory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FROM `fsda-sql-01.TheLook_Ecommerce.inventory_items`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GROUP BY 1, 2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product_category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base_month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LAG(total_inventory) over (order by base_month) total_inventory_prev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total_inventory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round((((total_inventory - LAG(total_inventory) over (order by base_month))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/ LAG(total_inventory) over (order by base_month)) * 100), 2) as monthly_growth_percentage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BaseTable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group by 1, 2, 4</a:t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order by 1, 2 desc;</a:t>
            </a:r>
            <a:endParaRPr sz="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8" name="Google Shape;428;p55"/>
          <p:cNvSpPr txBox="1"/>
          <p:nvPr/>
        </p:nvSpPr>
        <p:spPr>
          <a:xfrm>
            <a:off x="736400" y="170450"/>
            <a:ext cx="753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January 2020 Sees 55,300% Inventory Surge in Tops and Tees Category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5"/>
          <p:cNvSpPr txBox="1"/>
          <p:nvPr/>
        </p:nvSpPr>
        <p:spPr>
          <a:xfrm>
            <a:off x="304800" y="3962400"/>
            <a:ext cx="491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From the graph, it can be seen that there was anomalous growth data on Top and Tees product category in January 2020, recording a monthly inventory increase of 55,300% from the previous month.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5"/>
          <p:cNvSpPr txBox="1"/>
          <p:nvPr/>
        </p:nvSpPr>
        <p:spPr>
          <a:xfrm>
            <a:off x="275500" y="4875925"/>
            <a:ext cx="29766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Source : ‘</a:t>
            </a:r>
            <a:r>
              <a:rPr i="1" lang="id" sz="84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Tableau Link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5"/>
          <p:cNvSpPr/>
          <p:nvPr/>
        </p:nvSpPr>
        <p:spPr>
          <a:xfrm>
            <a:off x="5627350" y="781825"/>
            <a:ext cx="1305000" cy="3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latin typeface="Montserrat ExtraBold"/>
                <a:ea typeface="Montserrat ExtraBold"/>
                <a:cs typeface="Montserrat ExtraBold"/>
                <a:sym typeface="Montserrat ExtraBold"/>
              </a:rPr>
              <a:t>Business Overview &amp; Disclaimer</a:t>
            </a:r>
            <a:endParaRPr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Company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TheLook is a fictious eCommerce clothing site developed by the Looker team.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950" y="61925"/>
            <a:ext cx="735850" cy="6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56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441" name="Google Shape;441;p56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42" name="Google Shape;442;p56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56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444" name="Google Shape;444;p5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45" name="Google Shape;445;p5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6" name="Google Shape;446;p56"/>
          <p:cNvSpPr txBox="1"/>
          <p:nvPr/>
        </p:nvSpPr>
        <p:spPr>
          <a:xfrm>
            <a:off x="2160825" y="500750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Recommendations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47" name="Google Shape;447;p56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448" name="Google Shape;448;p5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294EAE"/>
                </a:gs>
                <a:gs pos="100000">
                  <a:srgbClr val="132041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49" name="Google Shape;449;p5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0" name="Google Shape;450;p56"/>
          <p:cNvSpPr txBox="1"/>
          <p:nvPr/>
        </p:nvSpPr>
        <p:spPr>
          <a:xfrm>
            <a:off x="1019900" y="1458100"/>
            <a:ext cx="76326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b="1" lang="id" sz="1100">
                <a:latin typeface="Montserrat"/>
                <a:ea typeface="Montserrat"/>
                <a:cs typeface="Montserrat"/>
                <a:sym typeface="Montserrat"/>
              </a:rPr>
              <a:t>Expand the Underwear category</a:t>
            </a:r>
            <a:r>
              <a:rPr lang="id" sz="1100">
                <a:latin typeface="Montserrat"/>
                <a:ea typeface="Montserrat"/>
                <a:cs typeface="Montserrat"/>
                <a:sym typeface="Montserrat"/>
              </a:rPr>
              <a:t> to compete with Intimates, but continue focusing on </a:t>
            </a:r>
            <a:r>
              <a:rPr b="1" lang="id" sz="1100">
                <a:latin typeface="Montserrat"/>
                <a:ea typeface="Montserrat"/>
                <a:cs typeface="Montserrat"/>
                <a:sym typeface="Montserrat"/>
              </a:rPr>
              <a:t>Jeans</a:t>
            </a:r>
            <a:r>
              <a:rPr lang="id" sz="1100">
                <a:latin typeface="Montserrat"/>
                <a:ea typeface="Montserrat"/>
                <a:cs typeface="Montserrat"/>
                <a:sym typeface="Montserrat"/>
              </a:rPr>
              <a:t>, which are performing well.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d" sz="1100">
                <a:latin typeface="Montserrat"/>
                <a:ea typeface="Montserrat"/>
                <a:cs typeface="Montserrat"/>
                <a:sym typeface="Montserrat"/>
              </a:rPr>
              <a:t>Be more strategic with </a:t>
            </a:r>
            <a:r>
              <a:rPr b="1" lang="id" sz="1100">
                <a:latin typeface="Montserrat"/>
                <a:ea typeface="Montserrat"/>
                <a:cs typeface="Montserrat"/>
                <a:sym typeface="Montserrat"/>
              </a:rPr>
              <a:t>inventory management</a:t>
            </a:r>
            <a:r>
              <a:rPr lang="id" sz="1100">
                <a:latin typeface="Montserrat"/>
                <a:ea typeface="Montserrat"/>
                <a:cs typeface="Montserrat"/>
                <a:sym typeface="Montserrat"/>
              </a:rPr>
              <a:t> don’t overstock during peak months like December, and be ready for </a:t>
            </a:r>
            <a:r>
              <a:rPr b="1" lang="id" sz="1100">
                <a:latin typeface="Montserrat"/>
                <a:ea typeface="Montserrat"/>
                <a:cs typeface="Montserrat"/>
                <a:sym typeface="Montserrat"/>
              </a:rPr>
              <a:t>increased demand</a:t>
            </a:r>
            <a:r>
              <a:rPr lang="id" sz="1100">
                <a:latin typeface="Montserrat"/>
                <a:ea typeface="Montserrat"/>
                <a:cs typeface="Montserrat"/>
                <a:sym typeface="Montserrat"/>
              </a:rPr>
              <a:t> in months like October.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d" sz="1100">
                <a:latin typeface="Montserrat"/>
                <a:ea typeface="Montserrat"/>
                <a:cs typeface="Montserrat"/>
                <a:sym typeface="Montserrat"/>
              </a:rPr>
              <a:t>Focus marketing efforts on </a:t>
            </a:r>
            <a:r>
              <a:rPr b="1" lang="id" sz="1100">
                <a:latin typeface="Montserrat"/>
                <a:ea typeface="Montserrat"/>
                <a:cs typeface="Montserrat"/>
                <a:sym typeface="Montserrat"/>
              </a:rPr>
              <a:t>older customers</a:t>
            </a:r>
            <a:r>
              <a:rPr lang="id" sz="1100">
                <a:latin typeface="Montserrat"/>
                <a:ea typeface="Montserrat"/>
                <a:cs typeface="Montserrat"/>
                <a:sym typeface="Montserrat"/>
              </a:rPr>
              <a:t> and your biggest market, </a:t>
            </a:r>
            <a:r>
              <a:rPr b="1" lang="id" sz="1100">
                <a:latin typeface="Montserrat"/>
                <a:ea typeface="Montserrat"/>
                <a:cs typeface="Montserrat"/>
                <a:sym typeface="Montserrat"/>
              </a:rPr>
              <a:t>China</a:t>
            </a:r>
            <a:r>
              <a:rPr lang="id" sz="1100">
                <a:latin typeface="Montserrat"/>
                <a:ea typeface="Montserrat"/>
                <a:cs typeface="Montserrat"/>
                <a:sym typeface="Montserrat"/>
              </a:rPr>
              <a:t>, while considering ways to boost your </a:t>
            </a:r>
            <a:r>
              <a:rPr b="1" lang="id" sz="1100">
                <a:latin typeface="Montserrat"/>
                <a:ea typeface="Montserrat"/>
                <a:cs typeface="Montserrat"/>
                <a:sym typeface="Montserrat"/>
              </a:rPr>
              <a:t>Polish market</a:t>
            </a:r>
            <a:r>
              <a:rPr lang="id" sz="11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id" sz="1100">
                <a:latin typeface="Montserrat"/>
                <a:ea typeface="Montserrat"/>
                <a:cs typeface="Montserrat"/>
                <a:sym typeface="Montserrat"/>
              </a:rPr>
              <a:t>Reward your loyal customers</a:t>
            </a:r>
            <a:r>
              <a:rPr lang="id" sz="1100">
                <a:latin typeface="Montserrat"/>
                <a:ea typeface="Montserrat"/>
                <a:cs typeface="Montserrat"/>
                <a:sym typeface="Montserrat"/>
              </a:rPr>
              <a:t> and look to replicate the success of months like </a:t>
            </a:r>
            <a:r>
              <a:rPr b="1" lang="id" sz="1100">
                <a:latin typeface="Montserrat"/>
                <a:ea typeface="Montserrat"/>
                <a:cs typeface="Montserrat"/>
                <a:sym typeface="Montserrat"/>
              </a:rPr>
              <a:t>July 2022</a:t>
            </a:r>
            <a:r>
              <a:rPr lang="id" sz="11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"/>
              <a:buChar char="●"/>
            </a:pPr>
            <a:r>
              <a:rPr lang="id" sz="1100">
                <a:latin typeface="Montserrat"/>
                <a:ea typeface="Montserrat"/>
                <a:cs typeface="Montserrat"/>
                <a:sym typeface="Montserrat"/>
              </a:rPr>
              <a:t>Address any </a:t>
            </a:r>
            <a:r>
              <a:rPr b="1" lang="id" sz="1100">
                <a:latin typeface="Montserrat"/>
                <a:ea typeface="Montserrat"/>
                <a:cs typeface="Montserrat"/>
                <a:sym typeface="Montserrat"/>
              </a:rPr>
              <a:t>inventory anomalies</a:t>
            </a:r>
            <a:r>
              <a:rPr lang="id" sz="1100">
                <a:latin typeface="Montserrat"/>
                <a:ea typeface="Montserrat"/>
                <a:cs typeface="Montserrat"/>
                <a:sym typeface="Montserrat"/>
              </a:rPr>
              <a:t> and use the learnings to improve your stock management going forward.</a:t>
            </a:r>
            <a:r>
              <a:rPr lang="id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Introduce subscription models, loyalty programs, or bulk-buy discounts; Offer bundle deals or slightly lower prices to improve value perception and purchase frequency.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57"/>
          <p:cNvGrpSpPr/>
          <p:nvPr/>
        </p:nvGrpSpPr>
        <p:grpSpPr>
          <a:xfrm>
            <a:off x="-4467950" y="-1097350"/>
            <a:ext cx="5723891" cy="6240872"/>
            <a:chOff x="0" y="0"/>
            <a:chExt cx="832094" cy="847530"/>
          </a:xfrm>
        </p:grpSpPr>
        <p:sp>
          <p:nvSpPr>
            <p:cNvPr id="460" name="Google Shape;460;p57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2C68B2"/>
                </a:gs>
                <a:gs pos="100000">
                  <a:srgbClr val="162B4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61" name="Google Shape;461;p57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2" name="Google Shape;462;p57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p57"/>
          <p:cNvSpPr txBox="1"/>
          <p:nvPr/>
        </p:nvSpPr>
        <p:spPr>
          <a:xfrm>
            <a:off x="1958194" y="4530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RevoU FSDA batch FEB25</a:t>
            </a:r>
            <a:endParaRPr sz="700"/>
          </a:p>
        </p:txBody>
      </p:sp>
      <p:sp>
        <p:nvSpPr>
          <p:cNvPr id="464" name="Google Shape;464;p57"/>
          <p:cNvSpPr txBox="1"/>
          <p:nvPr/>
        </p:nvSpPr>
        <p:spPr>
          <a:xfrm>
            <a:off x="3848554" y="4530420"/>
            <a:ext cx="1227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Advance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57"/>
          <p:cNvSpPr txBox="1"/>
          <p:nvPr/>
        </p:nvSpPr>
        <p:spPr>
          <a:xfrm>
            <a:off x="19581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Batch</a:t>
            </a:r>
            <a:endParaRPr sz="700"/>
          </a:p>
        </p:txBody>
      </p:sp>
      <p:sp>
        <p:nvSpPr>
          <p:cNvPr id="466" name="Google Shape;466;p57"/>
          <p:cNvSpPr txBox="1"/>
          <p:nvPr/>
        </p:nvSpPr>
        <p:spPr>
          <a:xfrm>
            <a:off x="3848554" y="4364600"/>
            <a:ext cx="901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Assignment</a:t>
            </a:r>
            <a:endParaRPr sz="700"/>
          </a:p>
        </p:txBody>
      </p:sp>
      <p:sp>
        <p:nvSpPr>
          <p:cNvPr id="467" name="Google Shape;467;p57"/>
          <p:cNvSpPr txBox="1"/>
          <p:nvPr/>
        </p:nvSpPr>
        <p:spPr>
          <a:xfrm>
            <a:off x="807586" y="4538829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Ahmad Rizki</a:t>
            </a:r>
            <a:endParaRPr sz="700"/>
          </a:p>
        </p:txBody>
      </p:sp>
      <p:sp>
        <p:nvSpPr>
          <p:cNvPr id="468" name="Google Shape;468;p57"/>
          <p:cNvSpPr txBox="1"/>
          <p:nvPr/>
        </p:nvSpPr>
        <p:spPr>
          <a:xfrm>
            <a:off x="807586" y="43730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sz="700"/>
          </a:p>
        </p:txBody>
      </p:sp>
      <p:sp>
        <p:nvSpPr>
          <p:cNvPr id="469" name="Google Shape;469;p57"/>
          <p:cNvSpPr txBox="1"/>
          <p:nvPr/>
        </p:nvSpPr>
        <p:spPr>
          <a:xfrm>
            <a:off x="-143632" y="339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Mar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14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2025</a:t>
            </a:r>
            <a:endParaRPr sz="700"/>
          </a:p>
        </p:txBody>
      </p:sp>
      <p:sp>
        <p:nvSpPr>
          <p:cNvPr id="470" name="Google Shape;470;p57"/>
          <p:cNvSpPr txBox="1"/>
          <p:nvPr/>
        </p:nvSpPr>
        <p:spPr>
          <a:xfrm>
            <a:off x="-143632" y="173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 sz="700"/>
          </a:p>
        </p:txBody>
      </p:sp>
      <p:sp>
        <p:nvSpPr>
          <p:cNvPr id="471" name="Google Shape;471;p57"/>
          <p:cNvSpPr txBox="1"/>
          <p:nvPr/>
        </p:nvSpPr>
        <p:spPr>
          <a:xfrm>
            <a:off x="1506875" y="1132900"/>
            <a:ext cx="619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 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 Your Attention…</a:t>
            </a:r>
            <a:endParaRPr sz="17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2" name="Google Shape;472;p57"/>
          <p:cNvSpPr txBox="1"/>
          <p:nvPr/>
        </p:nvSpPr>
        <p:spPr>
          <a:xfrm>
            <a:off x="5082400" y="4530425"/>
            <a:ext cx="1952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www.linkedin.com/in/arizabdulhanan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7"/>
          <p:cNvSpPr txBox="1"/>
          <p:nvPr/>
        </p:nvSpPr>
        <p:spPr>
          <a:xfrm>
            <a:off x="50823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endParaRPr sz="700"/>
          </a:p>
        </p:txBody>
      </p:sp>
      <p:sp>
        <p:nvSpPr>
          <p:cNvPr id="474" name="Google Shape;474;p57"/>
          <p:cNvSpPr txBox="1"/>
          <p:nvPr/>
        </p:nvSpPr>
        <p:spPr>
          <a:xfrm>
            <a:off x="75207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</a:t>
            </a:r>
            <a:endParaRPr sz="700"/>
          </a:p>
        </p:txBody>
      </p:sp>
      <p:pic>
        <p:nvPicPr>
          <p:cNvPr id="475" name="Google Shape;475;p57" title="RevoU 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99" y="1151551"/>
            <a:ext cx="721751" cy="619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6" name="Google Shape;476;p57"/>
          <p:cNvGrpSpPr/>
          <p:nvPr/>
        </p:nvGrpSpPr>
        <p:grpSpPr>
          <a:xfrm>
            <a:off x="8233828" y="-143178"/>
            <a:ext cx="5985134" cy="5985134"/>
            <a:chOff x="0" y="0"/>
            <a:chExt cx="812800" cy="812800"/>
          </a:xfrm>
        </p:grpSpPr>
        <p:sp>
          <p:nvSpPr>
            <p:cNvPr id="477" name="Google Shape;477;p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7DC3D6"/>
                </a:gs>
                <a:gs pos="100000">
                  <a:srgbClr val="39839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78" name="Google Shape;478;p5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57"/>
          <p:cNvSpPr txBox="1"/>
          <p:nvPr/>
        </p:nvSpPr>
        <p:spPr>
          <a:xfrm>
            <a:off x="7520800" y="4530425"/>
            <a:ext cx="1952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Tableau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latin typeface="Montserrat ExtraBold"/>
                <a:ea typeface="Montserrat ExtraBold"/>
                <a:cs typeface="Montserrat ExtraBold"/>
                <a:sym typeface="Montserrat ExtraBold"/>
              </a:rPr>
              <a:t>Business Overview &amp; Disclaimer</a:t>
            </a:r>
            <a:endParaRPr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Disclaimer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This analysis is based on a public dataset from Kaggle.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TheLook is a fictional company created for analytical purposes.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Any insights or recommendations are based on this dataset and do not necessarily apply to real e-commerce operations.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950" y="61925"/>
            <a:ext cx="735850" cy="6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latin typeface="Montserrat ExtraBold"/>
                <a:ea typeface="Montserrat ExtraBold"/>
                <a:cs typeface="Montserrat ExtraBold"/>
                <a:sym typeface="Montserrat ExtraBold"/>
              </a:rPr>
              <a:t>Business Overview &amp; Disclaimer</a:t>
            </a:r>
            <a:endParaRPr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Dataset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83" name="Google Shape;283;p40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{F838FCD9-9D9A-46C2-90B3-0004A2C5B353}</a:tableStyleId>
              </a:tblPr>
              <a:tblGrid>
                <a:gridCol w="3315000"/>
                <a:gridCol w="3924000"/>
              </a:tblGrid>
              <a:tr h="381000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Montserrat"/>
                        <a:buChar char="●"/>
                      </a:pPr>
                      <a:r>
                        <a:rPr b="1" lang="id" sz="13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 Tables Used :</a:t>
                      </a:r>
                      <a:endParaRPr b="1" sz="13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49850" lvl="1" marL="45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order_items (detailed item-level orders)</a:t>
                      </a:r>
                      <a:endParaRPr sz="11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49850" lvl="1" marL="45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products (product details)</a:t>
                      </a:r>
                      <a:endParaRPr sz="11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49850" lvl="1" marL="45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users (user details)</a:t>
                      </a:r>
                      <a:endParaRPr sz="11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49850" lvl="1" marL="45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orders (information about each order)</a:t>
                      </a:r>
                      <a:endParaRPr sz="11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49850" lvl="1" marL="45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inventory_items (inventory &amp; cost)</a:t>
                      </a:r>
                      <a:endParaRPr sz="11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49850" lvl="1" marL="45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events (</a:t>
                      </a:r>
                      <a:endParaRPr sz="11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49850" lvl="1" marL="45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distribution_centers ()</a:t>
                      </a:r>
                      <a:endParaRPr sz="11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Montserrat"/>
                        <a:buChar char="●"/>
                      </a:pPr>
                      <a:r>
                        <a:rPr b="1" lang="id" sz="13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Relevant Fields :</a:t>
                      </a:r>
                      <a:endParaRPr b="1" sz="13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9850" lvl="1" marL="54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order_items.id, </a:t>
                      </a:r>
                      <a:endParaRPr sz="11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9850" lvl="1" marL="54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products.id, products.cost, etc.</a:t>
                      </a:r>
                      <a:endParaRPr sz="11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9850" lvl="1" marL="54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users.id, users.first_name, etc.</a:t>
                      </a:r>
                      <a:endParaRPr sz="11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9850" lvl="1" marL="54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orders.order_id, orders.status, etc.</a:t>
                      </a:r>
                      <a:endParaRPr sz="11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9850" lvl="1" marL="54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inventory_items.id, inventory_items.cost, etc.</a:t>
                      </a:r>
                      <a:endParaRPr sz="11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9850" lvl="1" marL="54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events.id, events.city, etc.</a:t>
                      </a:r>
                      <a:endParaRPr sz="110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9850" lvl="1" marL="54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Montserrat"/>
                        <a:buChar char="○"/>
                      </a:pPr>
                      <a:r>
                        <a:rPr lang="id" sz="110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distribution_centers.id, distribution_centers.name, etc.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950" y="61925"/>
            <a:ext cx="735850" cy="6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latin typeface="Montserrat ExtraBold"/>
                <a:ea typeface="Montserrat ExtraBold"/>
                <a:cs typeface="Montserrat ExtraBold"/>
                <a:sym typeface="Montserrat ExtraBold"/>
              </a:rPr>
              <a:t>Business Overview &amp; Disclaimer</a:t>
            </a:r>
            <a:endParaRPr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ERD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950" y="61925"/>
            <a:ext cx="735850" cy="6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1853850"/>
            <a:ext cx="6199146" cy="27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latin typeface="Montserrat ExtraBold"/>
                <a:ea typeface="Montserrat ExtraBold"/>
                <a:cs typeface="Montserrat ExtraBold"/>
                <a:sym typeface="Montserrat ExtraBold"/>
              </a:rPr>
              <a:t>Business Overview &amp; Disclaimer</a:t>
            </a:r>
            <a:endParaRPr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Project Goal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Identify top-performing product categories.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Analyze factors driving revenue (units sold vs customer count).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Evaluate pricing strategies and their impact on sales.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Investigate user behaviour to guide marketing and operational decisions.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950" y="61925"/>
            <a:ext cx="735850" cy="6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latin typeface="Montserrat ExtraBold"/>
                <a:ea typeface="Montserrat ExtraBold"/>
                <a:cs typeface="Montserrat ExtraBold"/>
                <a:sym typeface="Montserrat ExtraBold"/>
              </a:rPr>
              <a:t>Methodology</a:t>
            </a:r>
            <a:endParaRPr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Approach Taken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Data extraction and transformation using SQL (BigQuery).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Breakdown of analysis around product performance, user demographics, and sales trends.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Tools 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Google BigQuery - for running SQL queries and analyzing structured datasets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Optional : Visualization in Tableau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Key SQL Queries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For each analysis, include 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Query Explanation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Formatted SQL 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Screenshot of Query 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950" y="61925"/>
            <a:ext cx="735850" cy="6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/>
          <p:nvPr/>
        </p:nvSpPr>
        <p:spPr>
          <a:xfrm>
            <a:off x="4267200" y="996825"/>
            <a:ext cx="4191000" cy="1260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BAC2"/>
              </a:gs>
              <a:gs pos="100000">
                <a:srgbClr val="005683"/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category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count(distinct id) total_products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fsda-sql-01.TheLook_Ecommerce.products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group by 1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order by 2 desc;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" name="Google Shape;312;p44"/>
          <p:cNvSpPr/>
          <p:nvPr/>
        </p:nvSpPr>
        <p:spPr>
          <a:xfrm>
            <a:off x="4408150" y="781825"/>
            <a:ext cx="1305000" cy="3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818550"/>
            <a:ext cx="3143120" cy="26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4"/>
          <p:cNvSpPr txBox="1"/>
          <p:nvPr/>
        </p:nvSpPr>
        <p:spPr>
          <a:xfrm>
            <a:off x="736400" y="170450"/>
            <a:ext cx="7532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Intimates Category Leads in Product Diversity, Underwear the Lowest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4"/>
          <p:cNvSpPr/>
          <p:nvPr/>
        </p:nvSpPr>
        <p:spPr>
          <a:xfrm>
            <a:off x="914400" y="996825"/>
            <a:ext cx="3143100" cy="200100"/>
          </a:xfrm>
          <a:prstGeom prst="rect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/>
          <p:nvPr/>
        </p:nvSpPr>
        <p:spPr>
          <a:xfrm>
            <a:off x="4267200" y="996825"/>
            <a:ext cx="4191000" cy="1507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BAC2"/>
              </a:gs>
              <a:gs pos="100000">
                <a:srgbClr val="005683"/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date_trunc(date(delivered_at), month) month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, count(distinct order_id) total_orders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from fsda-sql-01.TheLook_Ecommerce.orders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where status = 'Complete'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and extract(year from date(delivered_at)) = 2022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group by 1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order by 2 desc;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4408150" y="781825"/>
            <a:ext cx="1305000" cy="3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818550"/>
            <a:ext cx="2458901" cy="26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5"/>
          <p:cNvSpPr txBox="1"/>
          <p:nvPr/>
        </p:nvSpPr>
        <p:spPr>
          <a:xfrm>
            <a:off x="736400" y="170450"/>
            <a:ext cx="7532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December 2022 Sees Peak in Completed Orders, February the Lowest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5"/>
          <p:cNvSpPr/>
          <p:nvPr/>
        </p:nvSpPr>
        <p:spPr>
          <a:xfrm>
            <a:off x="1143000" y="996825"/>
            <a:ext cx="2458800" cy="200100"/>
          </a:xfrm>
          <a:prstGeom prst="rect">
            <a:avLst/>
          </a:prstGeom>
          <a:noFill/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00FABD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